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80" r:id="rId6"/>
    <p:sldId id="28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2" r:id="rId17"/>
    <p:sldId id="269" r:id="rId18"/>
    <p:sldId id="271" r:id="rId19"/>
    <p:sldId id="284" r:id="rId20"/>
    <p:sldId id="270" r:id="rId21"/>
    <p:sldId id="272" r:id="rId22"/>
    <p:sldId id="279" r:id="rId23"/>
    <p:sldId id="273" r:id="rId24"/>
    <p:sldId id="285" r:id="rId25"/>
    <p:sldId id="27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5"/>
    <p:restoredTop sz="94151"/>
  </p:normalViewPr>
  <p:slideViewPr>
    <p:cSldViewPr snapToGrid="0">
      <p:cViewPr varScale="1">
        <p:scale>
          <a:sx n="84" d="100"/>
          <a:sy n="84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02C3-EFEA-6A42-972F-21A17AB7AEBE}" type="datetimeFigureOut">
              <a:rPr lang="es-ES_tradnl" smtClean="0"/>
              <a:t>28/9/21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AFB0-B6B2-D34F-B6B2-1B603E878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3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5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87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224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86AD-7283-FD4C-A15A-A787DB4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DC153-61A1-0640-BF71-35E01001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8A0C2-0597-4C4E-ACD1-E9E89C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B839A-B153-9944-9ADF-D31A1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75856-0F70-6349-97B9-04DBECA7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7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D105-291C-C147-A6A1-690521B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D556F-4252-264A-8652-4BBE8C85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73D13-9338-EE40-8A4A-57EC0E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008D3-E657-5746-B94D-3A2FD99D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030F9-7A89-8448-8211-91AD380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9F0A3-4903-194A-AB80-92C55D54A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9B705-23D0-C341-B578-1029DEA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7484-914E-D248-B303-29AF1ED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1D9A-80E5-AF4E-AF5D-8D9AEC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83D6D-8016-B248-AC91-B8A8367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0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789FC-B9C1-8642-8F05-9A76F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FE7DA-3AF3-074A-A876-6A258A39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6B5-4511-4E48-B931-4625C01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A38B2-A275-D345-96CB-FB53F778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DC836-956C-384D-90AF-DB937B85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3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A3D-940F-3447-AF0E-0865B29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FFF37-B2F9-CE46-9084-C42B916A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F5FC-497B-2241-AEC7-089D118B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9ECF3-DFDF-8348-AD73-D1C814AE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9BF-0E33-F944-838A-E2F5529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0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5176-9D51-A94C-88DC-33471FD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2212D-44AE-9F48-AC24-D2D32BB8A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7A11-592A-CC48-80D0-E30AE0D4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17B3-F3AC-6D45-9D42-DBBDBB4C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A9533-AEFB-8D4D-96B7-B2156212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010FB-7566-8643-8DE5-3533B827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0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D370F-5EF2-2741-B091-B7A3981A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5E1C7-2ADC-E348-B435-941148A3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C0ABA-E836-BB41-B423-D956005B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7B55D-C4C9-F44A-86E2-11D51CAF5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2AA11-DA1F-DE44-B193-BF1C23FE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826C21-CCF2-0546-BF2D-8C0C723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260BA-02D4-9C47-8878-08A19E89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93E5-5741-174F-8E82-07A2D5A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588E-42C8-094D-93BA-876B1799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42134-20E7-FB42-8782-C38985A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91005E-5585-D24E-AA0F-B6A22A80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E8F3F8-4AD0-0D45-9150-050AE23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7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509269-F230-8D47-8BCF-72C1AAB7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278E2-346B-DA43-A657-65504A4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D15FE-22DE-2D40-9A60-56473BD8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CA31-5900-9545-B64A-8F8682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9C921-5C59-8B4D-A231-E460ED3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BEE9A-CB6F-534A-BC91-B0F38A87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7E790-4A52-3445-857C-F23AA6A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188D3-6953-0548-B9CD-9F2471B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5B1-146C-4F41-A244-76976F2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7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796F-2E4A-A64C-8ADC-B71CEF8F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590A6-1467-AE46-828E-1205940E2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1402-EFAF-3749-AD3E-9E5842DA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C1F89-4BE9-5E4F-9110-CD4D0E2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4030-2616-A447-8369-28DC6EE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773D-96AD-904B-A46D-246F13E6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2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0F2C3-7BE3-0D4F-84C5-442FAC9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21FBC-BD5B-A74F-B0A9-DFEFB658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8CA49-8D05-7543-A749-FBB09FCA3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28/09/21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24387-E4B4-6C4D-9852-C163B52C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FA12-77E0-8940-8C5C-3EA1C4DA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801F753-A2BF-6D4B-BAE8-4A258C0A8F4C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6D4B8B-B7F0-C245-8A46-15F752238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61" r="8224"/>
          <a:stretch/>
        </p:blipFill>
        <p:spPr>
          <a:xfrm>
            <a:off x="901426" y="1680867"/>
            <a:ext cx="4623661" cy="34962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D0D205-FBDD-6742-90F3-F81EF8366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49"/>
          <a:stretch/>
        </p:blipFill>
        <p:spPr>
          <a:xfrm>
            <a:off x="5599198" y="1680867"/>
            <a:ext cx="5691376" cy="34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7905E-7C28-0348-B4FD-E79229909E1B}"/>
              </a:ext>
            </a:extLst>
          </p:cNvPr>
          <p:cNvSpPr txBox="1"/>
          <p:nvPr/>
        </p:nvSpPr>
        <p:spPr>
          <a:xfrm>
            <a:off x="827315" y="5504321"/>
            <a:ext cx="5109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b="1" dirty="0"/>
              <a:t>NOTA:</a:t>
            </a:r>
            <a:r>
              <a:rPr lang="es-ES" sz="1200" dirty="0"/>
              <a:t> a partir de las presentes variables se excluye el usuario PPNA</a:t>
            </a:r>
          </a:p>
          <a:p>
            <a:endParaRPr lang="es-ES" sz="1200" dirty="0"/>
          </a:p>
          <a:p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03931A-0DA1-5F40-8C4F-B133A3E80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6"/>
          <a:stretch/>
        </p:blipFill>
        <p:spPr>
          <a:xfrm>
            <a:off x="830890" y="1717937"/>
            <a:ext cx="5105698" cy="34662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C944E8-8397-8B48-9266-7FB6C6A57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548" y="1717938"/>
            <a:ext cx="5355562" cy="34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35E405-587B-CF47-8900-0647F3809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5" r="2982"/>
          <a:stretch/>
        </p:blipFill>
        <p:spPr>
          <a:xfrm>
            <a:off x="827315" y="1723576"/>
            <a:ext cx="4922556" cy="33134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72ABBF-4C1D-E343-A950-64101EC3B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692" y="1723576"/>
            <a:ext cx="5496993" cy="33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Datos relacionados con la vulnerabilidad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163C18-5FE6-9540-BD01-885FD5664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380" y="1690688"/>
            <a:ext cx="7029239" cy="32998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306530-22AD-4441-BEDB-2BE76A7EB358}"/>
              </a:ext>
            </a:extLst>
          </p:cNvPr>
          <p:cNvSpPr txBox="1"/>
          <p:nvPr/>
        </p:nvSpPr>
        <p:spPr>
          <a:xfrm>
            <a:off x="827315" y="5411988"/>
            <a:ext cx="65343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b="1" dirty="0"/>
              <a:t>NOTA:</a:t>
            </a:r>
            <a:r>
              <a:rPr lang="es-ES" sz="1200" dirty="0"/>
              <a:t> a partir de las presentes variables se excluye el usuario PPNA y el usuario sin </a:t>
            </a:r>
            <a:r>
              <a:rPr lang="es-ES" sz="1200" dirty="0" err="1"/>
              <a:t>Dx</a:t>
            </a:r>
            <a:r>
              <a:rPr lang="es-ES" sz="1200" dirty="0"/>
              <a:t> de VIH/SIDA (LGC CC_4577709)</a:t>
            </a:r>
          </a:p>
          <a:p>
            <a:endParaRPr lang="es-ES" sz="1200" dirty="0"/>
          </a:p>
          <a:p>
            <a:r>
              <a:rPr lang="es-ES" sz="1200" dirty="0"/>
              <a:t>Fuente: Análisis de matriz (historia clínica usuarios fallecidos)</a:t>
            </a:r>
          </a:p>
        </p:txBody>
      </p:sp>
    </p:spTree>
    <p:extLst>
      <p:ext uri="{BB962C8B-B14F-4D97-AF65-F5344CB8AC3E}">
        <p14:creationId xmlns:p14="http://schemas.microsoft.com/office/powerpoint/2010/main" val="398190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45969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 y Sivigila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1638D9-8172-E64F-B88C-1CFA4054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69" y="1845599"/>
            <a:ext cx="5740400" cy="3467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A100663-CB6B-274A-93D8-26D78A17113B}"/>
              </a:ext>
            </a:extLst>
          </p:cNvPr>
          <p:cNvSpPr txBox="1"/>
          <p:nvPr/>
        </p:nvSpPr>
        <p:spPr>
          <a:xfrm>
            <a:off x="7161818" y="2671208"/>
            <a:ext cx="4191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1600" b="1" dirty="0"/>
              <a:t>Definición de caso:</a:t>
            </a:r>
            <a:endParaRPr lang="es-CO" sz="1600" dirty="0"/>
          </a:p>
          <a:p>
            <a:pPr algn="just"/>
            <a:r>
              <a:rPr lang="es-ES_tradnl" sz="1600" dirty="0"/>
              <a:t>Con base al protocolo de vigilancia en salud pública VIH/SIDA, todo caso que se diagnostique por primera vez, ya sea en estadio clínico de VIH/SIDA o fallecido, debe reportarse al Sivigila; no deben reportarse los casos cuando exista cambio de estadio clínico.</a:t>
            </a:r>
            <a:endParaRPr lang="es-CO" sz="16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4C67D3E-B668-AE4B-B962-C0EBA7B5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Notificación Sivigila</a:t>
            </a:r>
          </a:p>
        </p:txBody>
      </p:sp>
    </p:spTree>
    <p:extLst>
      <p:ext uri="{BB962C8B-B14F-4D97-AF65-F5344CB8AC3E}">
        <p14:creationId xmlns:p14="http://schemas.microsoft.com/office/powerpoint/2010/main" val="204635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5AA197-B940-344E-8776-9D0B774B7F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5" r="8898"/>
          <a:stretch/>
        </p:blipFill>
        <p:spPr>
          <a:xfrm>
            <a:off x="3639518" y="1612114"/>
            <a:ext cx="4912963" cy="36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AB98D6-DF9A-3740-8C51-FE19E6B46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52" r="22568"/>
          <a:stretch/>
        </p:blipFill>
        <p:spPr>
          <a:xfrm>
            <a:off x="1203701" y="1815905"/>
            <a:ext cx="3781587" cy="36337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26A9CD-FA5A-E447-AA4D-5119E1C126C3}"/>
              </a:ext>
            </a:extLst>
          </p:cNvPr>
          <p:cNvSpPr txBox="1"/>
          <p:nvPr/>
        </p:nvSpPr>
        <p:spPr>
          <a:xfrm>
            <a:off x="5708543" y="2262101"/>
            <a:ext cx="52797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De acuerdo a la </a:t>
            </a:r>
            <a:r>
              <a:rPr lang="es-CO" sz="1600" b="1" dirty="0"/>
              <a:t>Declaración Política sobre el VIH/SIDA</a:t>
            </a:r>
            <a:r>
              <a:rPr lang="es-CO" sz="1600" dirty="0"/>
              <a:t>, las pruebas epidemiológicas mundiales demuestran que los grupos de población clave tienen más posibilidades de quedar expuestos al VIH o de transmitirlo; los hombres que tienen relaciones sexuales con hombres tienen 26 veces más probabilidades de contraer el VIH. 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/>
              <a:t>Se observa con preocupación además que la población clave y sus parejas sexuales representan el 62% de las nuevas infecciones por el VIH en todo el mundo y el 77 % en América Latina.</a:t>
            </a:r>
          </a:p>
        </p:txBody>
      </p:sp>
    </p:spTree>
    <p:extLst>
      <p:ext uri="{BB962C8B-B14F-4D97-AF65-F5344CB8AC3E}">
        <p14:creationId xmlns:p14="http://schemas.microsoft.com/office/powerpoint/2010/main" val="72176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792AA3-374B-2448-BA7E-81378D9F1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1" r="9811"/>
          <a:stretch/>
        </p:blipFill>
        <p:spPr>
          <a:xfrm>
            <a:off x="965685" y="1570600"/>
            <a:ext cx="4897465" cy="34253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049AB7-4EDE-374D-893A-05F2209CA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217" y="1570599"/>
            <a:ext cx="5307098" cy="34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67731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según manejo del paciente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895FC1-37B9-B947-95B7-375F2535F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7" r="5619"/>
          <a:stretch/>
        </p:blipFill>
        <p:spPr>
          <a:xfrm>
            <a:off x="1182075" y="1845600"/>
            <a:ext cx="5067946" cy="31738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1CD1F0-E29B-EE47-B47C-8A6A6C7CB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3" r="17072"/>
          <a:stretch/>
        </p:blipFill>
        <p:spPr>
          <a:xfrm>
            <a:off x="6777269" y="1845600"/>
            <a:ext cx="3694090" cy="3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461A3F-85FE-484E-8363-C98A95595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3" y="691162"/>
            <a:ext cx="6990011" cy="547567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85B832A-35D7-7647-8562-9422DD07140C}"/>
              </a:ext>
            </a:extLst>
          </p:cNvPr>
          <p:cNvSpPr txBox="1"/>
          <p:nvPr/>
        </p:nvSpPr>
        <p:spPr>
          <a:xfrm>
            <a:off x="8156536" y="3013501"/>
            <a:ext cx="309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Situación del VIH/SIDA en Colombia 2020</a:t>
            </a:r>
          </a:p>
          <a:p>
            <a:r>
              <a:rPr lang="es-ES_tradnl" sz="1600" dirty="0"/>
              <a:t>Cuenta de Alto Costo</a:t>
            </a:r>
          </a:p>
        </p:txBody>
      </p:sp>
    </p:spTree>
    <p:extLst>
      <p:ext uri="{BB962C8B-B14F-4D97-AF65-F5344CB8AC3E}">
        <p14:creationId xmlns:p14="http://schemas.microsoft.com/office/powerpoint/2010/main" val="89211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3" y="1249097"/>
            <a:ext cx="5719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E20E18"/>
                </a:solidFill>
                <a:latin typeface="Montserrat Black" panose="00000A00000000000000" pitchFamily="2" charset="0"/>
              </a:rPr>
              <a:t>Unidad de análisis colectiva Mortalidad por SIDA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854577"/>
            <a:ext cx="5719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Componente VIH/SIDA</a:t>
            </a:r>
          </a:p>
          <a:p>
            <a:endParaRPr lang="es-CO" dirty="0">
              <a:solidFill>
                <a:srgbClr val="A4A3A2"/>
              </a:solidFill>
              <a:latin typeface="Montserrat Medium" panose="00000600000000000000" pitchFamily="2" charset="0"/>
            </a:endParaRPr>
          </a:p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489867-20DF-EF4A-A860-870F12CCB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8" y="1652041"/>
            <a:ext cx="4768697" cy="31738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F66C36-1921-5E46-BE43-5AB0E597F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738" y="1652041"/>
            <a:ext cx="5400084" cy="31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4A902D-441D-0247-91FD-71F2D2C09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66" y="1590659"/>
            <a:ext cx="5126634" cy="35886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DAEA47-1A48-764A-A1FE-108B7487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934" y="1590659"/>
            <a:ext cx="4584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3682E3-5DF2-D547-885E-80F45C9A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79" y="1508609"/>
            <a:ext cx="5876441" cy="35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42200" y="2951946"/>
            <a:ext cx="290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2802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00D14E-70B2-6041-A428-7427C672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513"/>
            <a:ext cx="10515600" cy="5146450"/>
          </a:xfrm>
        </p:spPr>
        <p:txBody>
          <a:bodyPr/>
          <a:lstStyle/>
          <a:p>
            <a:pPr algn="just"/>
            <a:r>
              <a:rPr lang="es-CO" sz="2000" dirty="0"/>
              <a:t>El género, la raza, la etnia, la edad, el nivel de ingresos, la educación, la ocupación, hacen parte de las desigualdades que difieren para que la persona acceda y conozca su estado serológico.</a:t>
            </a:r>
          </a:p>
          <a:p>
            <a:pPr marL="0" indent="0" algn="just">
              <a:buNone/>
            </a:pPr>
            <a:endParaRPr lang="es-CO" sz="2000" dirty="0"/>
          </a:p>
          <a:p>
            <a:pPr algn="just"/>
            <a:r>
              <a:rPr lang="es-ES_tradnl" sz="2000" dirty="0"/>
              <a:t>El grupo etario que presento mayor mortalidad en la presente UDA, corresponde al de 55 a 64 años de edad</a:t>
            </a:r>
            <a:r>
              <a:rPr lang="es-ES" sz="2000" dirty="0"/>
              <a:t>.</a:t>
            </a:r>
          </a:p>
          <a:p>
            <a:pPr marL="0" indent="0" algn="just">
              <a:buNone/>
            </a:pPr>
            <a:endParaRPr lang="es-CO" sz="2000" dirty="0"/>
          </a:p>
          <a:p>
            <a:pPr algn="just"/>
            <a:r>
              <a:rPr lang="es-CO" sz="2000" dirty="0"/>
              <a:t>Se continua presentando el mayor porcentaje de mortalidad en la población masculina; de acuerdo a la Declaración Política sobre el VIH/SIDA preocupa que los hombres suelen obtener peores resultados que las mujeres en el proceso de pruebas y tratamiento de la enfermedad.</a:t>
            </a:r>
          </a:p>
          <a:p>
            <a:pPr algn="just"/>
            <a:endParaRPr lang="es-CO" sz="20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3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16FB-FBCB-0443-BDEB-62B72D3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Orden del día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845C8A5-0843-7A4C-9255-1871E06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Tasa de notificación y mortalidad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Análisis de matriz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y Mortalidad por SIDA </a:t>
            </a:r>
            <a:br>
              <a:rPr lang="es-ES_tradnl" sz="3200" b="1" dirty="0">
                <a:solidFill>
                  <a:srgbClr val="FF0000"/>
                </a:solidFill>
              </a:rPr>
            </a:br>
            <a:r>
              <a:rPr lang="es-ES_tradnl" sz="3200" b="1" dirty="0">
                <a:solidFill>
                  <a:srgbClr val="FF0000"/>
                </a:solidFill>
              </a:rPr>
              <a:t>Pereira 2012 - I semestre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1" y="5594615"/>
            <a:ext cx="68489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Tablero indicadores epidemiológicos Pereira, Secretaría de Salud Pública y Seguridad Social de Pereira, semana epidemiológica 26 de 2021</a:t>
            </a:r>
            <a:r>
              <a:rPr lang="es-CO" sz="1200" dirty="0"/>
              <a:t> </a:t>
            </a:r>
            <a:endParaRPr lang="es-ES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C7E477-C582-E84C-9C30-1C64EA65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845600"/>
            <a:ext cx="10549117" cy="3396481"/>
          </a:xfrm>
          <a:prstGeom prst="rect">
            <a:avLst/>
          </a:prstGeom>
        </p:spPr>
      </p:pic>
      <p:sp>
        <p:nvSpPr>
          <p:cNvPr id="11" name="Flecha abajo 10">
            <a:extLst>
              <a:ext uri="{FF2B5EF4-FFF2-40B4-BE49-F238E27FC236}">
                <a16:creationId xmlns:a16="http://schemas.microsoft.com/office/drawing/2014/main" id="{7CF33F42-92DF-8143-A303-3D475FFE686E}"/>
              </a:ext>
            </a:extLst>
          </p:cNvPr>
          <p:cNvSpPr/>
          <p:nvPr/>
        </p:nvSpPr>
        <p:spPr>
          <a:xfrm>
            <a:off x="8516963" y="3170369"/>
            <a:ext cx="270933" cy="51726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460EC4-FA34-2943-AA48-9EF19D9A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138" y="3029490"/>
            <a:ext cx="2717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0" y="6023144"/>
            <a:ext cx="6848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Semana epidemiológica 26 de 2021</a:t>
            </a:r>
            <a:r>
              <a:rPr lang="es-CO" sz="1200" dirty="0"/>
              <a:t> </a:t>
            </a:r>
            <a:endParaRPr lang="es-E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BC3FBA-DF6D-B44B-B4D7-D775C930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11" y="1556887"/>
            <a:ext cx="4975775" cy="40973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6E22DF-DBFC-3146-A034-A15C1D8B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23" y="2041411"/>
            <a:ext cx="3529766" cy="2775178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965D861-A5EE-444C-B018-2A7F855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por EAPB</a:t>
            </a:r>
          </a:p>
        </p:txBody>
      </p:sp>
    </p:spTree>
    <p:extLst>
      <p:ext uri="{BB962C8B-B14F-4D97-AF65-F5344CB8AC3E}">
        <p14:creationId xmlns:p14="http://schemas.microsoft.com/office/powerpoint/2010/main" val="227426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965D861-A5EE-444C-B018-2A7F855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por SIDA por EAPB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B05DE4-C111-734B-B2F4-156D858C3B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07" r="24140" b="7681"/>
          <a:stretch/>
        </p:blipFill>
        <p:spPr>
          <a:xfrm>
            <a:off x="1082971" y="1848859"/>
            <a:ext cx="5013029" cy="31602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BE1994-D057-214B-943A-1353A5CFAAC5}"/>
              </a:ext>
            </a:extLst>
          </p:cNvPr>
          <p:cNvSpPr txBox="1"/>
          <p:nvPr/>
        </p:nvSpPr>
        <p:spPr>
          <a:xfrm>
            <a:off x="838200" y="5533455"/>
            <a:ext cx="6848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RUAF junio de 2021</a:t>
            </a:r>
            <a:r>
              <a:rPr lang="es-CO" sz="1200" dirty="0"/>
              <a:t> </a:t>
            </a:r>
            <a:endParaRPr lang="es-ES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A3DE39-9855-7B45-955B-8EDFFFDDEE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3" r="26348" b="11899"/>
          <a:stretch/>
        </p:blipFill>
        <p:spPr>
          <a:xfrm>
            <a:off x="6688510" y="2492002"/>
            <a:ext cx="4420519" cy="18739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4D19FF-063F-7E46-A075-6B778542AD49}"/>
              </a:ext>
            </a:extLst>
          </p:cNvPr>
          <p:cNvSpPr txBox="1"/>
          <p:nvPr/>
        </p:nvSpPr>
        <p:spPr>
          <a:xfrm>
            <a:off x="7379282" y="1947569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Mortalidad coinfección TB-VIH</a:t>
            </a:r>
          </a:p>
        </p:txBody>
      </p:sp>
    </p:spTree>
    <p:extLst>
      <p:ext uri="{BB962C8B-B14F-4D97-AF65-F5344CB8AC3E}">
        <p14:creationId xmlns:p14="http://schemas.microsoft.com/office/powerpoint/2010/main" val="60036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35191" y="2828835"/>
            <a:ext cx="278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Análisis de matriz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454235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Semana epidemiológica 26 de 2021 y RUAF junio de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E569C-7037-3E4F-8B0B-AA67AD0A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16232"/>
            <a:ext cx="10515600" cy="34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ABAD9D-D0F6-4648-9F4A-F83B967E5D54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FA1F2F-5366-7C43-BC9F-5427089E7647}"/>
              </a:ext>
            </a:extLst>
          </p:cNvPr>
          <p:cNvSpPr txBox="1"/>
          <p:nvPr/>
        </p:nvSpPr>
        <p:spPr>
          <a:xfrm>
            <a:off x="5797685" y="6089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0AB41C-3E2A-2F4B-B338-74EE5D66B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2" r="13732"/>
          <a:stretch/>
        </p:blipFill>
        <p:spPr>
          <a:xfrm>
            <a:off x="1078161" y="1491654"/>
            <a:ext cx="4468678" cy="36250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14407F-A385-3045-8F4B-070D9A07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184" y="1491653"/>
            <a:ext cx="5255655" cy="36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5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589</Words>
  <Application>Microsoft Macintosh PowerPoint</Application>
  <PresentationFormat>Panorámica</PresentationFormat>
  <Paragraphs>55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Tasa de notificación y Mortalidad por SIDA  Pereira 2012 - I semestre 2021</vt:lpstr>
      <vt:lpstr>Tasa de notificación por EAPB</vt:lpstr>
      <vt:lpstr>Mortalidad por SIDA por EAPB</vt:lpstr>
      <vt:lpstr>Presentación de PowerPoint</vt:lpstr>
      <vt:lpstr>Distribución de casos</vt:lpstr>
      <vt:lpstr>Presentación de PowerPoint</vt:lpstr>
      <vt:lpstr>Presentación de PowerPoint</vt:lpstr>
      <vt:lpstr>Presentación de PowerPoint</vt:lpstr>
      <vt:lpstr>Presentación de PowerPoint</vt:lpstr>
      <vt:lpstr>Datos relacionados con la vulnerabilidad</vt:lpstr>
      <vt:lpstr>Notificación Sivigila</vt:lpstr>
      <vt:lpstr>Presentación de PowerPoint</vt:lpstr>
      <vt:lpstr>Presentación de PowerPoint</vt:lpstr>
      <vt:lpstr>Presentación de PowerPoint</vt:lpstr>
      <vt:lpstr>Mortalidad según manejo del paciente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Vanessa Muñoz C</cp:lastModifiedBy>
  <cp:revision>71</cp:revision>
  <dcterms:created xsi:type="dcterms:W3CDTF">2020-08-01T22:10:19Z</dcterms:created>
  <dcterms:modified xsi:type="dcterms:W3CDTF">2021-09-28T15:41:08Z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