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1" r:id="rId4"/>
    <p:sldId id="265" r:id="rId5"/>
    <p:sldId id="287" r:id="rId6"/>
    <p:sldId id="297" r:id="rId7"/>
    <p:sldId id="290" r:id="rId8"/>
    <p:sldId id="284" r:id="rId9"/>
    <p:sldId id="298" r:id="rId10"/>
    <p:sldId id="286" r:id="rId11"/>
    <p:sldId id="305" r:id="rId12"/>
    <p:sldId id="291" r:id="rId13"/>
    <p:sldId id="293" r:id="rId14"/>
    <p:sldId id="294" r:id="rId15"/>
    <p:sldId id="295" r:id="rId16"/>
    <p:sldId id="296" r:id="rId17"/>
    <p:sldId id="306" r:id="rId18"/>
    <p:sldId id="307" r:id="rId19"/>
    <p:sldId id="308" r:id="rId20"/>
    <p:sldId id="263" r:id="rId21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an Pablo González Cañas" initials="JPGC" lastIdx="1" clrIdx="0">
    <p:extLst>
      <p:ext uri="{19B8F6BF-5375-455C-9EA6-DF929625EA0E}">
        <p15:presenceInfo xmlns:p15="http://schemas.microsoft.com/office/powerpoint/2012/main" userId="bd2a105a1fca9dc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4" autoAdjust="0"/>
    <p:restoredTop sz="94660"/>
  </p:normalViewPr>
  <p:slideViewPr>
    <p:cSldViewPr snapToGrid="0">
      <p:cViewPr>
        <p:scale>
          <a:sx n="62" d="100"/>
          <a:sy n="62" d="100"/>
        </p:scale>
        <p:origin x="1044" y="318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6AFE0-22E7-4B93-8C83-A3E967AE3AF2}" type="datetimeFigureOut">
              <a:rPr lang="es-CO" smtClean="0"/>
              <a:pPr/>
              <a:t>07/10/2021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5213E-F60E-464E-9EE9-ED4C2429BD99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7406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5213E-F60E-464E-9EE9-ED4C2429BD99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5333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07/10/2021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9423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07/10/2021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6733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07/10/2021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5416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07/10/2021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5712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07/10/2021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650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07/10/2021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4168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07/10/2021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329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07/10/2021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579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07/10/2021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8725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07/10/2021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488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07/10/2021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537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72345-ABDB-4B77-852D-E957F202E84A}" type="datetimeFigureOut">
              <a:rPr lang="es-CO" smtClean="0"/>
              <a:pPr/>
              <a:t>07/10/2021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1636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864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0"/>
            <a:ext cx="10515600" cy="1325563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51263" y="1325563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CERTIFICADO: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726652760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Fecha: 12-05-2021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IPS: CLINICA LOS ROSALES</a:t>
            </a:r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461576"/>
              </p:ext>
            </p:extLst>
          </p:nvPr>
        </p:nvGraphicFramePr>
        <p:xfrm>
          <a:off x="838200" y="3213100"/>
          <a:ext cx="10515601" cy="11123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2618">
                  <a:extLst>
                    <a:ext uri="{9D8B030D-6E8A-4147-A177-3AD203B41FA5}">
                      <a16:colId xmlns:a16="http://schemas.microsoft.com/office/drawing/2014/main" val="2623757756"/>
                    </a:ext>
                  </a:extLst>
                </a:gridCol>
                <a:gridCol w="2334564">
                  <a:extLst>
                    <a:ext uri="{9D8B030D-6E8A-4147-A177-3AD203B41FA5}">
                      <a16:colId xmlns:a16="http://schemas.microsoft.com/office/drawing/2014/main" val="3566152941"/>
                    </a:ext>
                  </a:extLst>
                </a:gridCol>
                <a:gridCol w="1851551">
                  <a:extLst>
                    <a:ext uri="{9D8B030D-6E8A-4147-A177-3AD203B41FA5}">
                      <a16:colId xmlns:a16="http://schemas.microsoft.com/office/drawing/2014/main" val="1623243274"/>
                    </a:ext>
                  </a:extLst>
                </a:gridCol>
                <a:gridCol w="1288035">
                  <a:extLst>
                    <a:ext uri="{9D8B030D-6E8A-4147-A177-3AD203B41FA5}">
                      <a16:colId xmlns:a16="http://schemas.microsoft.com/office/drawing/2014/main" val="3472827553"/>
                    </a:ext>
                  </a:extLst>
                </a:gridCol>
                <a:gridCol w="3018833">
                  <a:extLst>
                    <a:ext uri="{9D8B030D-6E8A-4147-A177-3AD203B41FA5}">
                      <a16:colId xmlns:a16="http://schemas.microsoft.com/office/drawing/2014/main" val="8374709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DIRECTA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B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C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D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ESTADOS PATOLÓGICOS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extLst>
                  <a:ext uri="{0D108BD9-81ED-4DB2-BD59-A6C34878D82A}">
                    <a16:rowId xmlns:a16="http://schemas.microsoft.com/office/drawing/2014/main" val="953966642"/>
                  </a:ext>
                </a:extLst>
              </a:tr>
              <a:tr h="5532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SINDROME DE DIFICULTAD RESPIRATORIA DEL ADULTO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NEUMONÍA BACTERIANA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 PULMONAR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extLst>
                  <a:ext uri="{0D108BD9-81ED-4DB2-BD59-A6C34878D82A}">
                    <a16:rowId xmlns:a16="http://schemas.microsoft.com/office/drawing/2014/main" val="696666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4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99822"/>
            <a:ext cx="10515600" cy="4777141"/>
          </a:xfrm>
        </p:spPr>
        <p:txBody>
          <a:bodyPr>
            <a:normAutofit fontScale="775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TB / VIH</a:t>
            </a:r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/>
              <a:t>: </a:t>
            </a:r>
            <a:r>
              <a:rPr lang="es-CO" dirty="0" smtClean="0"/>
              <a:t>H.F.H.S </a:t>
            </a:r>
            <a:endParaRPr lang="es-CO" dirty="0"/>
          </a:p>
          <a:p>
            <a:pPr algn="just">
              <a:defRPr/>
            </a:pPr>
            <a:r>
              <a:rPr lang="es-CO" b="1" dirty="0"/>
              <a:t>Tipo y número de identificación: </a:t>
            </a:r>
            <a:r>
              <a:rPr lang="es-CO" dirty="0" smtClean="0"/>
              <a:t>18523541</a:t>
            </a:r>
          </a:p>
          <a:p>
            <a:pPr algn="just">
              <a:defRPr/>
            </a:pPr>
            <a:r>
              <a:rPr lang="es-CO" b="1" dirty="0" smtClean="0"/>
              <a:t>Edad</a:t>
            </a:r>
            <a:r>
              <a:rPr lang="es-CO" b="1" dirty="0"/>
              <a:t>: </a:t>
            </a:r>
            <a:r>
              <a:rPr lang="es-CO" dirty="0"/>
              <a:t>  </a:t>
            </a:r>
            <a:r>
              <a:rPr lang="es-CO" dirty="0" smtClean="0"/>
              <a:t>37   </a:t>
            </a:r>
            <a:r>
              <a:rPr lang="es-CO" b="1" dirty="0"/>
              <a:t>Sexo: </a:t>
            </a:r>
            <a:r>
              <a:rPr lang="es-CO" dirty="0"/>
              <a:t> M  FN: </a:t>
            </a:r>
            <a:r>
              <a:rPr lang="es-CO" dirty="0" smtClean="0"/>
              <a:t>04-09-1989</a:t>
            </a:r>
            <a:endParaRPr lang="es-ES" dirty="0"/>
          </a:p>
          <a:p>
            <a:pPr algn="just">
              <a:defRPr/>
            </a:pPr>
            <a:r>
              <a:rPr lang="es-CO" b="1" dirty="0"/>
              <a:t>Aseguramiento</a:t>
            </a:r>
            <a:r>
              <a:rPr lang="es-CO" b="1" dirty="0" smtClean="0"/>
              <a:t>: </a:t>
            </a:r>
            <a:r>
              <a:rPr lang="es-CO" dirty="0" smtClean="0"/>
              <a:t>NO ASEGURADO</a:t>
            </a:r>
            <a:endParaRPr lang="es-CO" dirty="0"/>
          </a:p>
          <a:p>
            <a:pPr algn="just">
              <a:defRPr/>
            </a:pPr>
            <a:r>
              <a:rPr lang="es-CO" b="1" dirty="0"/>
              <a:t>Estrato: </a:t>
            </a:r>
            <a:r>
              <a:rPr lang="es-CO" dirty="0"/>
              <a:t>(2)  </a:t>
            </a:r>
            <a:r>
              <a:rPr lang="es-CO" b="1" dirty="0"/>
              <a:t>Escolaridad:</a:t>
            </a:r>
            <a:r>
              <a:rPr lang="es-CO" dirty="0"/>
              <a:t> Sin información  </a:t>
            </a:r>
            <a:r>
              <a:rPr lang="es-CO" b="1" dirty="0"/>
              <a:t>Etnia:</a:t>
            </a:r>
            <a:r>
              <a:rPr lang="es-CO" dirty="0"/>
              <a:t>  Otros</a:t>
            </a:r>
          </a:p>
          <a:p>
            <a:pPr algn="just">
              <a:defRPr/>
            </a:pPr>
            <a:r>
              <a:rPr lang="es-CO" b="1" dirty="0"/>
              <a:t>Grupo Poblacional</a:t>
            </a:r>
            <a:r>
              <a:rPr lang="es-CO" dirty="0"/>
              <a:t>:  </a:t>
            </a:r>
            <a:r>
              <a:rPr lang="es-CO" dirty="0" smtClean="0"/>
              <a:t>EX CARCELARIO</a:t>
            </a:r>
            <a:endParaRPr lang="es-CO" dirty="0"/>
          </a:p>
          <a:p>
            <a:pPr algn="just">
              <a:defRPr/>
            </a:pPr>
            <a:r>
              <a:rPr lang="es-CO" b="1" dirty="0"/>
              <a:t>Ocupación</a:t>
            </a:r>
            <a:r>
              <a:rPr lang="es-CO" b="1" dirty="0" smtClean="0"/>
              <a:t>:</a:t>
            </a:r>
            <a:r>
              <a:rPr lang="es-CO" dirty="0"/>
              <a:t> </a:t>
            </a:r>
            <a:r>
              <a:rPr lang="es-CO" dirty="0" smtClean="0"/>
              <a:t>SD</a:t>
            </a:r>
            <a:endParaRPr lang="es-CO" dirty="0"/>
          </a:p>
          <a:p>
            <a:pPr algn="just">
              <a:defRPr/>
            </a:pPr>
            <a:r>
              <a:rPr lang="es-CO" b="1" dirty="0"/>
              <a:t>Dirección de residencia : </a:t>
            </a:r>
            <a:r>
              <a:rPr lang="es-CO" dirty="0" smtClean="0"/>
              <a:t>Sin información</a:t>
            </a:r>
            <a:endParaRPr lang="es-CO" dirty="0"/>
          </a:p>
          <a:p>
            <a:pPr algn="just">
              <a:defRPr/>
            </a:pPr>
            <a:r>
              <a:rPr lang="es-CO" b="1" dirty="0"/>
              <a:t>Fecha de muerte:  </a:t>
            </a:r>
            <a:r>
              <a:rPr lang="es-CO" dirty="0" smtClean="0"/>
              <a:t>22-09-2021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r>
              <a:rPr lang="es-CO" b="1" dirty="0" smtClean="0"/>
              <a:t>HUSJ</a:t>
            </a:r>
            <a:endParaRPr lang="es-CO" b="1" dirty="0"/>
          </a:p>
          <a:p>
            <a:pPr algn="just">
              <a:defRPr/>
            </a:pPr>
            <a:r>
              <a:rPr lang="es-CO" b="1" dirty="0"/>
              <a:t>Fuente de información</a:t>
            </a:r>
            <a:r>
              <a:rPr lang="es-CO" sz="2400" b="1" dirty="0"/>
              <a:t>:    RUAF:___     PROGRAMA:__X_ 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3</a:t>
            </a:r>
            <a:endParaRPr lang="en-US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917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84074"/>
              </p:ext>
            </p:extLst>
          </p:nvPr>
        </p:nvGraphicFramePr>
        <p:xfrm>
          <a:off x="1410788" y="1594632"/>
          <a:ext cx="9002888" cy="504145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358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4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813  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 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10/09/2021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HUSJ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850    </a:t>
                      </a:r>
                    </a:p>
                    <a:p>
                      <a:pPr algn="l"/>
                      <a:r>
                        <a:rPr lang="es-E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35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 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30/08/2021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 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ESE SALUD PEREIRA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01/09/2021</a:t>
                      </a:r>
                      <a:endParaRPr lang="es-ES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FIS: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01/08/2021</a:t>
                      </a:r>
                      <a:endParaRPr lang="es-ES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FH: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01/09/201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  </a:t>
                      </a: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30/08/2021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FIS: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30/08/2021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FH:  NO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Tuberculosis: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 Pulmonar – Nuevo Ganglionar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Prueba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Prueba rápida  30/08/2021</a:t>
                      </a:r>
                      <a:endParaRPr lang="es-E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Pulmonar – nuevo = 11 DOSIS - SISAP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clínico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Muerte 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Laboratorio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Hospitalizado: </a:t>
                      </a:r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32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BK (+) </a:t>
                      </a:r>
                      <a:r>
                        <a:rPr lang="es-E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Clinico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Comorbilidad: NO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Enfermedad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Asociada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TB </a:t>
                      </a:r>
                      <a:r>
                        <a:rPr lang="es-ES" sz="16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Extrapulmonar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Drogas Inyectable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final:  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SI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/>
                        <a:t>Ajuste</a:t>
                      </a:r>
                      <a:r>
                        <a:rPr lang="es-ES" sz="1800" baseline="0" dirty="0" smtClean="0"/>
                        <a:t> condición final:   </a:t>
                      </a:r>
                      <a:r>
                        <a:rPr lang="es-ES" sz="1800" baseline="0" dirty="0" smtClean="0"/>
                        <a:t> SI</a:t>
                      </a:r>
                      <a:endParaRPr lang="es-ES" sz="18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ítulo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Wingdings" pitchFamily="2" charset="2"/>
              <a:buChar char="ü"/>
            </a:pPr>
            <a:r>
              <a:rPr lang="es-ES" sz="3200" b="1" dirty="0" smtClean="0"/>
              <a:t>Notificación SIVIGILA:</a:t>
            </a:r>
            <a:br>
              <a:rPr lang="es-ES" sz="3200" b="1" dirty="0" smtClean="0"/>
            </a:br>
            <a:r>
              <a:rPr lang="es-ES" sz="3200" b="1" dirty="0" smtClean="0"/>
              <a:t> </a:t>
            </a:r>
            <a:r>
              <a:rPr lang="es-ES" sz="2000" b="1" dirty="0" smtClean="0"/>
              <a:t>Otras notificaciones: COVID-19  Septiembre y noviembre “6”</a:t>
            </a:r>
            <a:endParaRPr lang="es-ES" sz="1600" b="1" dirty="0"/>
          </a:p>
        </p:txBody>
      </p:sp>
    </p:spTree>
    <p:extLst>
      <p:ext uri="{BB962C8B-B14F-4D97-AF65-F5344CB8AC3E}">
        <p14:creationId xmlns:p14="http://schemas.microsoft.com/office/powerpoint/2010/main" val="374885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0"/>
            <a:ext cx="10515600" cy="1325563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51263" y="1325563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CERTIFICADO: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 22/09/2021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IPS: HUSJ</a:t>
            </a:r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6694"/>
              </p:ext>
            </p:extLst>
          </p:nvPr>
        </p:nvGraphicFramePr>
        <p:xfrm>
          <a:off x="851262" y="2651126"/>
          <a:ext cx="10515601" cy="11138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42525">
                  <a:extLst>
                    <a:ext uri="{9D8B030D-6E8A-4147-A177-3AD203B41FA5}">
                      <a16:colId xmlns:a16="http://schemas.microsoft.com/office/drawing/2014/main" val="1051305305"/>
                    </a:ext>
                  </a:extLst>
                </a:gridCol>
                <a:gridCol w="2046160">
                  <a:extLst>
                    <a:ext uri="{9D8B030D-6E8A-4147-A177-3AD203B41FA5}">
                      <a16:colId xmlns:a16="http://schemas.microsoft.com/office/drawing/2014/main" val="623266832"/>
                    </a:ext>
                  </a:extLst>
                </a:gridCol>
                <a:gridCol w="2480277">
                  <a:extLst>
                    <a:ext uri="{9D8B030D-6E8A-4147-A177-3AD203B41FA5}">
                      <a16:colId xmlns:a16="http://schemas.microsoft.com/office/drawing/2014/main" val="3897507314"/>
                    </a:ext>
                  </a:extLst>
                </a:gridCol>
                <a:gridCol w="2546639">
                  <a:extLst>
                    <a:ext uri="{9D8B030D-6E8A-4147-A177-3AD203B41FA5}">
                      <a16:colId xmlns:a16="http://schemas.microsoft.com/office/drawing/2014/main" val="1900321271"/>
                    </a:ext>
                  </a:extLst>
                </a:gridCol>
              </a:tblGrid>
              <a:tr h="1660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CAUSA DIRECTA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2" marR="8302" marT="83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CAUSA ANTECEDENTES 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2" marR="8302" marT="83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CAUSA ANTECEDENTES C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2" marR="8302" marT="83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CAUSA ANTECEDENTES 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2" marR="8302" marT="8302" marB="0" anchor="b"/>
                </a:tc>
                <a:extLst>
                  <a:ext uri="{0D108BD9-81ED-4DB2-BD59-A6C34878D82A}">
                    <a16:rowId xmlns:a16="http://schemas.microsoft.com/office/drawing/2014/main" val="1210763914"/>
                  </a:ext>
                </a:extLst>
              </a:tr>
              <a:tr h="1660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TBC MENINGEA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2" marR="8302" marT="83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ENCEFALOPATIA VIRAL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2" marR="8302" marT="83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VIH ETAPA SIDA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2" marR="8302" marT="83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2" marR="8302" marT="8302" marB="0" anchor="b"/>
                </a:tc>
                <a:extLst>
                  <a:ext uri="{0D108BD9-81ED-4DB2-BD59-A6C34878D82A}">
                    <a16:rowId xmlns:a16="http://schemas.microsoft.com/office/drawing/2014/main" val="4025170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173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4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42702" y="1063671"/>
            <a:ext cx="10515600" cy="4827678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</a:t>
            </a:r>
            <a:r>
              <a:rPr lang="es-ES" sz="3200" b="1" dirty="0" smtClean="0"/>
              <a:t>TB </a:t>
            </a:r>
            <a:endParaRPr lang="es-ES" sz="3200" b="1" dirty="0"/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 smtClean="0"/>
              <a:t>: L.G.C.</a:t>
            </a:r>
          </a:p>
          <a:p>
            <a:pPr algn="just">
              <a:defRPr/>
            </a:pPr>
            <a:r>
              <a:rPr lang="es-CO" b="1" dirty="0" smtClean="0"/>
              <a:t>Tipo </a:t>
            </a:r>
            <a:r>
              <a:rPr lang="es-CO" b="1" dirty="0"/>
              <a:t>y número de identificación: </a:t>
            </a:r>
            <a:r>
              <a:rPr lang="es-CO" dirty="0"/>
              <a:t>4577709</a:t>
            </a:r>
          </a:p>
          <a:p>
            <a:pPr algn="just">
              <a:defRPr/>
            </a:pPr>
            <a:r>
              <a:rPr lang="es-CO" b="1" dirty="0"/>
              <a:t>Edad: </a:t>
            </a:r>
            <a:r>
              <a:rPr lang="es-CO" dirty="0"/>
              <a:t>  </a:t>
            </a:r>
            <a:r>
              <a:rPr lang="es-CO" dirty="0" smtClean="0"/>
              <a:t>65   </a:t>
            </a:r>
            <a:r>
              <a:rPr lang="es-CO" b="1" dirty="0"/>
              <a:t>Sexo: </a:t>
            </a:r>
            <a:r>
              <a:rPr lang="es-CO" dirty="0"/>
              <a:t> F</a:t>
            </a:r>
            <a:r>
              <a:rPr lang="es-CO" dirty="0" smtClean="0"/>
              <a:t>  FN: </a:t>
            </a:r>
            <a:r>
              <a:rPr lang="es-CO" dirty="0"/>
              <a:t> </a:t>
            </a:r>
            <a:r>
              <a:rPr lang="es-CO" dirty="0" smtClean="0"/>
              <a:t>16-02-1956</a:t>
            </a:r>
          </a:p>
          <a:p>
            <a:pPr algn="just">
              <a:defRPr/>
            </a:pPr>
            <a:r>
              <a:rPr lang="es-CO" b="1" dirty="0" smtClean="0"/>
              <a:t>Aseguramiento: </a:t>
            </a:r>
            <a:r>
              <a:rPr lang="es-CO" dirty="0" smtClean="0"/>
              <a:t>Subsidiado –Asmetsalud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Estrato</a:t>
            </a:r>
            <a:r>
              <a:rPr lang="es-CO" b="1" dirty="0"/>
              <a:t>: </a:t>
            </a:r>
            <a:r>
              <a:rPr lang="es-CO" dirty="0" smtClean="0"/>
              <a:t>(3)  </a:t>
            </a:r>
            <a:r>
              <a:rPr lang="es-CO" b="1" dirty="0" smtClean="0"/>
              <a:t>Escolaridad:</a:t>
            </a:r>
            <a:r>
              <a:rPr lang="es-CO" dirty="0" smtClean="0"/>
              <a:t>  Básica primaria </a:t>
            </a:r>
            <a:r>
              <a:rPr lang="es-CO" b="1" dirty="0" smtClean="0"/>
              <a:t>Etnia:</a:t>
            </a:r>
            <a:r>
              <a:rPr lang="es-CO" dirty="0" smtClean="0"/>
              <a:t>  SD</a:t>
            </a:r>
          </a:p>
          <a:p>
            <a:pPr algn="just">
              <a:defRPr/>
            </a:pPr>
            <a:r>
              <a:rPr lang="es-CO" b="1" dirty="0" smtClean="0"/>
              <a:t>Grupo Poblacional</a:t>
            </a:r>
            <a:r>
              <a:rPr lang="es-CO" dirty="0" smtClean="0"/>
              <a:t>:  Otro</a:t>
            </a:r>
          </a:p>
          <a:p>
            <a:pPr algn="just">
              <a:defRPr/>
            </a:pPr>
            <a:r>
              <a:rPr lang="es-CO" b="1" dirty="0" smtClean="0"/>
              <a:t>Dirección </a:t>
            </a:r>
            <a:r>
              <a:rPr lang="es-CO" b="1" dirty="0"/>
              <a:t>de residencia </a:t>
            </a:r>
            <a:r>
              <a:rPr lang="es-CO" b="1" dirty="0" smtClean="0"/>
              <a:t>:  </a:t>
            </a:r>
            <a:r>
              <a:rPr lang="es-CO" b="1" dirty="0"/>
              <a:t>KR 10   </a:t>
            </a:r>
            <a:r>
              <a:rPr lang="es-CO" b="1" dirty="0" smtClean="0"/>
              <a:t>3-25 </a:t>
            </a:r>
            <a:r>
              <a:rPr lang="es-CO" dirty="0" smtClean="0"/>
              <a:t>Berlín</a:t>
            </a:r>
          </a:p>
          <a:p>
            <a:pPr algn="just">
              <a:defRPr/>
            </a:pPr>
            <a:r>
              <a:rPr lang="es-CO" b="1" dirty="0" smtClean="0"/>
              <a:t>Fecha </a:t>
            </a:r>
            <a:r>
              <a:rPr lang="es-CO" b="1" dirty="0"/>
              <a:t>de muerte:  </a:t>
            </a:r>
            <a:r>
              <a:rPr lang="es-CO" dirty="0" smtClean="0"/>
              <a:t>28-05-2021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r>
              <a:rPr lang="es-CO" b="1" dirty="0" smtClean="0"/>
              <a:t>MAC</a:t>
            </a:r>
            <a:endParaRPr lang="es-ES" dirty="0"/>
          </a:p>
          <a:p>
            <a:pPr algn="just">
              <a:defRPr/>
            </a:pPr>
            <a:r>
              <a:rPr lang="es-CO" b="1" dirty="0"/>
              <a:t>Fuente de información</a:t>
            </a:r>
            <a:r>
              <a:rPr lang="es-CO" sz="2400" b="1" dirty="0"/>
              <a:t>:    RUAF</a:t>
            </a:r>
            <a:r>
              <a:rPr lang="es-CO" sz="2400" b="1" dirty="0" smtClean="0"/>
              <a:t>:___     </a:t>
            </a:r>
            <a:r>
              <a:rPr lang="es-CO" sz="2400" b="1" dirty="0"/>
              <a:t>PROGRAMA</a:t>
            </a:r>
            <a:r>
              <a:rPr lang="es-CO" sz="2400" b="1" dirty="0" smtClean="0"/>
              <a:t>:__X_ </a:t>
            </a:r>
            <a:r>
              <a:rPr lang="es-CO" sz="2400" b="1" dirty="0"/>
              <a:t>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5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143691"/>
            <a:ext cx="10515600" cy="718458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/>
              <a:t>Notificación SIVIGILA</a:t>
            </a:r>
            <a:r>
              <a:rPr lang="es-ES" b="1" dirty="0" smtClean="0"/>
              <a:t>:</a:t>
            </a:r>
            <a:endParaRPr lang="es-ES" sz="3200" b="1" dirty="0"/>
          </a:p>
        </p:txBody>
      </p:sp>
      <p:graphicFrame>
        <p:nvGraphicFramePr>
          <p:cNvPr id="7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974"/>
              </p:ext>
            </p:extLst>
          </p:nvPr>
        </p:nvGraphicFramePr>
        <p:xfrm>
          <a:off x="1911605" y="1342597"/>
          <a:ext cx="8794608" cy="50299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794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 813    AÑO: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 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24/05/2021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 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SOCIEDAD COMERCIALIZADORA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INSUMOS Y SUMINISTROS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06/05/2021</a:t>
                      </a:r>
                      <a:endParaRPr lang="es-ES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FIS: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30/04/2021</a:t>
                      </a:r>
                      <a:endParaRPr lang="es-ES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06/05/2021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Nueva- </a:t>
                      </a:r>
                      <a:r>
                        <a:rPr lang="es-ES" sz="16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Extrapulmonar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s-ES" sz="16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Meningea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Pulmonar – nuevo = 1 DOSIS - SISAP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Laboratorio 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32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BK (-) cultivo (-) Prueba molecular M. tuberculosis - Clínico- Radiológico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NO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 =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final:   SI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31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0"/>
            <a:ext cx="10515600" cy="1325563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51263" y="1325563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CERTIFICADO: 726660682 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28-05-2021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IPS: HUSJ</a:t>
            </a:r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891748"/>
              </p:ext>
            </p:extLst>
          </p:nvPr>
        </p:nvGraphicFramePr>
        <p:xfrm>
          <a:off x="851263" y="3278776"/>
          <a:ext cx="10502538" cy="9611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0105">
                  <a:extLst>
                    <a:ext uri="{9D8B030D-6E8A-4147-A177-3AD203B41FA5}">
                      <a16:colId xmlns:a16="http://schemas.microsoft.com/office/drawing/2014/main" val="164280147"/>
                    </a:ext>
                  </a:extLst>
                </a:gridCol>
                <a:gridCol w="2331664">
                  <a:extLst>
                    <a:ext uri="{9D8B030D-6E8A-4147-A177-3AD203B41FA5}">
                      <a16:colId xmlns:a16="http://schemas.microsoft.com/office/drawing/2014/main" val="2750543053"/>
                    </a:ext>
                  </a:extLst>
                </a:gridCol>
                <a:gridCol w="1849251">
                  <a:extLst>
                    <a:ext uri="{9D8B030D-6E8A-4147-A177-3AD203B41FA5}">
                      <a16:colId xmlns:a16="http://schemas.microsoft.com/office/drawing/2014/main" val="1504249958"/>
                    </a:ext>
                  </a:extLst>
                </a:gridCol>
                <a:gridCol w="1286435">
                  <a:extLst>
                    <a:ext uri="{9D8B030D-6E8A-4147-A177-3AD203B41FA5}">
                      <a16:colId xmlns:a16="http://schemas.microsoft.com/office/drawing/2014/main" val="1926053139"/>
                    </a:ext>
                  </a:extLst>
                </a:gridCol>
                <a:gridCol w="3015083">
                  <a:extLst>
                    <a:ext uri="{9D8B030D-6E8A-4147-A177-3AD203B41FA5}">
                      <a16:colId xmlns:a16="http://schemas.microsoft.com/office/drawing/2014/main" val="4267248440"/>
                    </a:ext>
                  </a:extLst>
                </a:gridCol>
              </a:tblGrid>
              <a:tr h="40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DIRECTA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ESTADOS PATOLÓGICOS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extLst>
                  <a:ext uri="{0D108BD9-81ED-4DB2-BD59-A6C34878D82A}">
                    <a16:rowId xmlns:a16="http://schemas.microsoft.com/office/drawing/2014/main" val="3975488246"/>
                  </a:ext>
                </a:extLst>
              </a:tr>
              <a:tr h="40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PARO RESPIRATORIO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TBC PULMONAR TBC SNC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extLst>
                  <a:ext uri="{0D108BD9-81ED-4DB2-BD59-A6C34878D82A}">
                    <a16:rowId xmlns:a16="http://schemas.microsoft.com/office/drawing/2014/main" val="1046899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973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5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42702" y="1063671"/>
            <a:ext cx="10515600" cy="4827678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</a:t>
            </a:r>
            <a:r>
              <a:rPr lang="es-ES" sz="3200" b="1" dirty="0" smtClean="0"/>
              <a:t>TB </a:t>
            </a:r>
            <a:endParaRPr lang="es-ES" sz="3200" b="1" dirty="0"/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 smtClean="0"/>
              <a:t>: V.J.C.B</a:t>
            </a:r>
          </a:p>
          <a:p>
            <a:pPr algn="just">
              <a:defRPr/>
            </a:pPr>
            <a:r>
              <a:rPr lang="es-CO" b="1" dirty="0" smtClean="0"/>
              <a:t>Tipo </a:t>
            </a:r>
            <a:r>
              <a:rPr lang="es-CO" b="1" dirty="0"/>
              <a:t>y número de identificación: </a:t>
            </a:r>
            <a:r>
              <a:rPr lang="es-ES" dirty="0" smtClean="0"/>
              <a:t>7554872</a:t>
            </a:r>
          </a:p>
          <a:p>
            <a:pPr algn="just">
              <a:defRPr/>
            </a:pPr>
            <a:r>
              <a:rPr lang="es-CO" b="1" dirty="0" smtClean="0"/>
              <a:t>Edad</a:t>
            </a:r>
            <a:r>
              <a:rPr lang="es-CO" b="1" dirty="0"/>
              <a:t>: </a:t>
            </a:r>
            <a:r>
              <a:rPr lang="es-CO" dirty="0"/>
              <a:t>  </a:t>
            </a:r>
            <a:r>
              <a:rPr lang="es-CO" dirty="0" smtClean="0"/>
              <a:t>74   </a:t>
            </a:r>
            <a:r>
              <a:rPr lang="es-CO" b="1" dirty="0"/>
              <a:t>Sexo: </a:t>
            </a:r>
            <a:r>
              <a:rPr lang="es-CO" dirty="0"/>
              <a:t> </a:t>
            </a:r>
            <a:r>
              <a:rPr lang="es-CO" dirty="0" smtClean="0"/>
              <a:t>M  FN: 20-11-1946</a:t>
            </a:r>
          </a:p>
          <a:p>
            <a:pPr algn="just">
              <a:defRPr/>
            </a:pPr>
            <a:r>
              <a:rPr lang="es-CO" b="1" dirty="0" smtClean="0"/>
              <a:t>Aseguramiento: </a:t>
            </a:r>
            <a:r>
              <a:rPr lang="es-CO" dirty="0" smtClean="0"/>
              <a:t>Contributivo – Salud Total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Estrato</a:t>
            </a:r>
            <a:r>
              <a:rPr lang="es-CO" b="1" dirty="0"/>
              <a:t>: </a:t>
            </a:r>
            <a:r>
              <a:rPr lang="es-CO" dirty="0" smtClean="0"/>
              <a:t>()  </a:t>
            </a:r>
            <a:r>
              <a:rPr lang="es-CO" b="1" dirty="0" smtClean="0"/>
              <a:t>Escolaridad:</a:t>
            </a:r>
            <a:r>
              <a:rPr lang="es-CO" dirty="0" smtClean="0"/>
              <a:t>  Básica primaria </a:t>
            </a:r>
            <a:r>
              <a:rPr lang="es-CO" b="1" dirty="0" smtClean="0"/>
              <a:t>Etnia:</a:t>
            </a:r>
            <a:r>
              <a:rPr lang="es-CO" dirty="0" smtClean="0"/>
              <a:t>  SD</a:t>
            </a:r>
          </a:p>
          <a:p>
            <a:pPr algn="just">
              <a:defRPr/>
            </a:pPr>
            <a:r>
              <a:rPr lang="es-CO" b="1" dirty="0" smtClean="0"/>
              <a:t>Grupo Poblacional</a:t>
            </a:r>
            <a:r>
              <a:rPr lang="es-CO" dirty="0" smtClean="0"/>
              <a:t>:  Otro</a:t>
            </a:r>
          </a:p>
          <a:p>
            <a:pPr algn="just">
              <a:defRPr/>
            </a:pPr>
            <a:r>
              <a:rPr lang="es-CO" b="1" dirty="0" smtClean="0"/>
              <a:t>Dirección </a:t>
            </a:r>
            <a:r>
              <a:rPr lang="es-CO" b="1" dirty="0"/>
              <a:t>de residencia </a:t>
            </a:r>
            <a:r>
              <a:rPr lang="es-CO" b="1" dirty="0" smtClean="0"/>
              <a:t>: </a:t>
            </a:r>
            <a:r>
              <a:rPr lang="es-CO" dirty="0" smtClean="0"/>
              <a:t>Habitante de </a:t>
            </a:r>
            <a:r>
              <a:rPr lang="es-CO" dirty="0" smtClean="0"/>
              <a:t>calle -Indigente</a:t>
            </a:r>
            <a:endParaRPr lang="es-CO" dirty="0" smtClean="0"/>
          </a:p>
          <a:p>
            <a:pPr algn="just">
              <a:defRPr/>
            </a:pPr>
            <a:r>
              <a:rPr lang="es-CO" b="1" dirty="0" smtClean="0"/>
              <a:t>Fecha </a:t>
            </a:r>
            <a:r>
              <a:rPr lang="es-CO" b="1" dirty="0"/>
              <a:t>de muerte:  </a:t>
            </a:r>
            <a:r>
              <a:rPr lang="es-CO" dirty="0" smtClean="0"/>
              <a:t>22-02-2021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r>
              <a:rPr lang="es-CO" b="1" dirty="0" smtClean="0"/>
              <a:t>Vía publica</a:t>
            </a:r>
            <a:endParaRPr lang="es-ES" dirty="0"/>
          </a:p>
          <a:p>
            <a:pPr algn="just">
              <a:defRPr/>
            </a:pPr>
            <a:r>
              <a:rPr lang="es-CO" b="1" dirty="0"/>
              <a:t>Fuente de información</a:t>
            </a:r>
            <a:r>
              <a:rPr lang="es-CO" sz="2400" b="1" dirty="0"/>
              <a:t>:    RUAF</a:t>
            </a:r>
            <a:r>
              <a:rPr lang="es-CO" sz="2400" b="1" dirty="0" smtClean="0"/>
              <a:t>:___     </a:t>
            </a:r>
            <a:r>
              <a:rPr lang="es-CO" sz="2400" b="1" dirty="0"/>
              <a:t>PROGRAMA</a:t>
            </a:r>
            <a:r>
              <a:rPr lang="es-CO" sz="2400" b="1" dirty="0" smtClean="0"/>
              <a:t>:__X_ </a:t>
            </a:r>
            <a:r>
              <a:rPr lang="es-CO" sz="2400" b="1" dirty="0"/>
              <a:t>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95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143691"/>
            <a:ext cx="10515600" cy="718458"/>
          </a:xfrm>
        </p:spPr>
        <p:txBody>
          <a:bodyPr>
            <a:normAutofit fontScale="90000"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/>
              <a:t>Notificación SIVIGILA</a:t>
            </a:r>
            <a:r>
              <a:rPr lang="es-ES" b="1" dirty="0" smtClean="0"/>
              <a:t>:</a:t>
            </a:r>
            <a:br>
              <a:rPr lang="es-ES" b="1" dirty="0" smtClean="0"/>
            </a:br>
            <a:r>
              <a:rPr lang="es-ES" sz="2200" b="1" dirty="0" smtClean="0"/>
              <a:t>Notificación COVID-19 “6”</a:t>
            </a:r>
            <a:endParaRPr lang="es-ES" sz="1800" b="1" dirty="0"/>
          </a:p>
        </p:txBody>
      </p:sp>
      <p:graphicFrame>
        <p:nvGraphicFramePr>
          <p:cNvPr id="7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934825"/>
              </p:ext>
            </p:extLst>
          </p:nvPr>
        </p:nvGraphicFramePr>
        <p:xfrm>
          <a:off x="1384663" y="1141119"/>
          <a:ext cx="8794608" cy="50299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794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 813   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 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  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  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15/02/2021</a:t>
                      </a:r>
                      <a:endParaRPr lang="es-ES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FIS: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25/01/2021</a:t>
                      </a:r>
                      <a:endParaRPr lang="es-ES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FH: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15/02/2021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Tuberculosis: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Pulmonar – Sensible- Nuevo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Pulmonar – nuevo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Laboratorio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32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BK (+) – Cultivo (+) –  Prueba </a:t>
                      </a:r>
                      <a:r>
                        <a:rPr lang="es-E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Moelcular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E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M.tuberculosis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</a:t>
                      </a:r>
                      <a:r>
                        <a:rPr lang="es-ES" sz="1600" b="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s-ES" sz="1600" b="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 =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final:  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 SI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010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0"/>
            <a:ext cx="10515600" cy="1325563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51263" y="1325563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CERTIFICADO: 724153189 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22-02-2021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IPS: Vía Publica</a:t>
            </a:r>
            <a:endParaRPr lang="en-U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557652"/>
              </p:ext>
            </p:extLst>
          </p:nvPr>
        </p:nvGraphicFramePr>
        <p:xfrm>
          <a:off x="838200" y="3278188"/>
          <a:ext cx="10515601" cy="9280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2618">
                  <a:extLst>
                    <a:ext uri="{9D8B030D-6E8A-4147-A177-3AD203B41FA5}">
                      <a16:colId xmlns:a16="http://schemas.microsoft.com/office/drawing/2014/main" val="3611127020"/>
                    </a:ext>
                  </a:extLst>
                </a:gridCol>
                <a:gridCol w="2334564">
                  <a:extLst>
                    <a:ext uri="{9D8B030D-6E8A-4147-A177-3AD203B41FA5}">
                      <a16:colId xmlns:a16="http://schemas.microsoft.com/office/drawing/2014/main" val="491581222"/>
                    </a:ext>
                  </a:extLst>
                </a:gridCol>
                <a:gridCol w="1851551">
                  <a:extLst>
                    <a:ext uri="{9D8B030D-6E8A-4147-A177-3AD203B41FA5}">
                      <a16:colId xmlns:a16="http://schemas.microsoft.com/office/drawing/2014/main" val="2061739127"/>
                    </a:ext>
                  </a:extLst>
                </a:gridCol>
                <a:gridCol w="1288035">
                  <a:extLst>
                    <a:ext uri="{9D8B030D-6E8A-4147-A177-3AD203B41FA5}">
                      <a16:colId xmlns:a16="http://schemas.microsoft.com/office/drawing/2014/main" val="3914625832"/>
                    </a:ext>
                  </a:extLst>
                </a:gridCol>
                <a:gridCol w="3018833">
                  <a:extLst>
                    <a:ext uri="{9D8B030D-6E8A-4147-A177-3AD203B41FA5}">
                      <a16:colId xmlns:a16="http://schemas.microsoft.com/office/drawing/2014/main" val="58498504"/>
                    </a:ext>
                  </a:extLst>
                </a:gridCol>
              </a:tblGrid>
              <a:tr h="464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DIRECTA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B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C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ESTADOS PATOLÓGICOS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extLst>
                  <a:ext uri="{0D108BD9-81ED-4DB2-BD59-A6C34878D82A}">
                    <a16:rowId xmlns:a16="http://schemas.microsoft.com/office/drawing/2014/main" val="1916654123"/>
                  </a:ext>
                </a:extLst>
              </a:tr>
              <a:tr h="464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INSUFICIENCIA RESPIRATORIA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extLst>
                  <a:ext uri="{0D108BD9-81ED-4DB2-BD59-A6C34878D82A}">
                    <a16:rowId xmlns:a16="http://schemas.microsoft.com/office/drawing/2014/main" val="526362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792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ES" dirty="0" smtClean="0"/>
          </a:p>
          <a:p>
            <a:pPr marL="0" indent="0" algn="ctr">
              <a:buNone/>
            </a:pPr>
            <a:endParaRPr lang="es-ES" dirty="0"/>
          </a:p>
          <a:p>
            <a:pPr marL="0" indent="0" algn="ctr">
              <a:buNone/>
            </a:pPr>
            <a:r>
              <a:rPr lang="es-ES" sz="3600" dirty="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</a:rPr>
              <a:t>6</a:t>
            </a:r>
            <a:r>
              <a:rPr lang="es-ES" sz="3600" dirty="0" smtClean="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</a:rPr>
              <a:t> UNIDAD DE ANALISIS MORTALIDAD POR TB Y COINFECCION</a:t>
            </a:r>
          </a:p>
          <a:p>
            <a:pPr marL="0" indent="0" algn="ctr">
              <a:buNone/>
            </a:pPr>
            <a:r>
              <a:rPr lang="es-ES" sz="3600" dirty="0" smtClean="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</a:rPr>
              <a:t>PEREIRA 07 DE OCTUBRE 2021</a:t>
            </a:r>
            <a:endParaRPr lang="en-US" sz="3600" dirty="0">
              <a:solidFill>
                <a:schemeClr val="bg1"/>
              </a:solidFill>
              <a:latin typeface="Trebuchet MS" panose="020B060302020202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2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873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AGENDA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838200" y="1538243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CO" dirty="0"/>
              <a:t>Bienvenida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dirty="0"/>
              <a:t>Presentación de los participantes en la unidad de análisis.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dirty="0"/>
              <a:t>Presentación de caso. 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Presentación resumen cronológico de historia clínica y las atenciones relevantes, recibidas en todos los niveles. 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dirty="0"/>
              <a:t>Presentación  de la visita de campo.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dirty="0"/>
              <a:t>Presentación del asegurador. 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Análisis de la muerte por la metodología definida por el INS.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Establecer la cadena fisiopatológica, la causa básica y directa de la muerte; las causas relacionadas, y los antecedentes.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Realizar conclusiones de la muerte.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Diseñar el plan de mejoramiento, seguimiento y cumplimiento del mismo, incluyendo la evaluación y las consecuencias en caso de no obtenerse la mejoría.</a:t>
            </a:r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40290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JUEVES </a:t>
            </a:r>
            <a:r>
              <a:rPr lang="es-ES" dirty="0">
                <a:latin typeface="Trebuchet MS" panose="020B0603020202020204" pitchFamily="34" charset="0"/>
              </a:rPr>
              <a:t>0</a:t>
            </a:r>
            <a:r>
              <a:rPr lang="es-ES" dirty="0" smtClean="0">
                <a:latin typeface="Trebuchet MS" panose="020B0603020202020204" pitchFamily="34" charset="0"/>
              </a:rPr>
              <a:t>7 DE OCTUBRE</a:t>
            </a:r>
            <a:endParaRPr lang="en-US" dirty="0">
              <a:latin typeface="Trebuchet MS" panose="020B0603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328" y="2281105"/>
            <a:ext cx="11357029" cy="2295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58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</a:t>
            </a:r>
            <a:r>
              <a:rPr lang="es-ES" dirty="0">
                <a:latin typeface="Trebuchet MS" panose="020B0603020202020204" pitchFamily="34" charset="0"/>
              </a:rPr>
              <a:t>1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42702" y="1063671"/>
            <a:ext cx="10515600" cy="4827678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</a:t>
            </a:r>
            <a:r>
              <a:rPr lang="es-ES" sz="3200" b="1" dirty="0" smtClean="0"/>
              <a:t>TB / VIH</a:t>
            </a:r>
            <a:endParaRPr lang="es-ES" sz="3200" b="1" dirty="0"/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/>
              <a:t>:  </a:t>
            </a:r>
            <a:r>
              <a:rPr lang="es-CO" dirty="0" smtClean="0"/>
              <a:t>M.I.T.M</a:t>
            </a:r>
          </a:p>
          <a:p>
            <a:pPr algn="just">
              <a:defRPr/>
            </a:pPr>
            <a:r>
              <a:rPr lang="es-CO" b="1" dirty="0" smtClean="0"/>
              <a:t>Tipo </a:t>
            </a:r>
            <a:r>
              <a:rPr lang="es-CO" b="1" dirty="0"/>
              <a:t>y número de identificación: </a:t>
            </a:r>
            <a:r>
              <a:rPr lang="es-CO" dirty="0"/>
              <a:t>1088285569</a:t>
            </a:r>
          </a:p>
          <a:p>
            <a:pPr algn="just">
              <a:defRPr/>
            </a:pPr>
            <a:r>
              <a:rPr lang="es-CO" b="1" dirty="0"/>
              <a:t>Edad: </a:t>
            </a:r>
            <a:r>
              <a:rPr lang="es-CO" dirty="0"/>
              <a:t>  </a:t>
            </a:r>
            <a:r>
              <a:rPr lang="es-CO" dirty="0" smtClean="0"/>
              <a:t>30   </a:t>
            </a:r>
            <a:r>
              <a:rPr lang="es-CO" b="1" dirty="0"/>
              <a:t>Sexo: </a:t>
            </a:r>
            <a:r>
              <a:rPr lang="es-CO" dirty="0"/>
              <a:t> </a:t>
            </a:r>
            <a:r>
              <a:rPr lang="es-CO" dirty="0" smtClean="0"/>
              <a:t>M  FN: 12-12-1990</a:t>
            </a:r>
          </a:p>
          <a:p>
            <a:pPr algn="just">
              <a:defRPr/>
            </a:pPr>
            <a:r>
              <a:rPr lang="es-CO" b="1" dirty="0" smtClean="0"/>
              <a:t>Aseguramiento</a:t>
            </a:r>
            <a:r>
              <a:rPr lang="es-CO" b="1" dirty="0"/>
              <a:t>:   </a:t>
            </a:r>
            <a:r>
              <a:rPr lang="es-CO" dirty="0" smtClean="0"/>
              <a:t>Salud Total </a:t>
            </a:r>
            <a:r>
              <a:rPr lang="es-CO" dirty="0" smtClean="0"/>
              <a:t>– Subsidiado- Contributivo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Estrato</a:t>
            </a:r>
            <a:r>
              <a:rPr lang="es-CO" b="1" dirty="0"/>
              <a:t>: </a:t>
            </a:r>
            <a:r>
              <a:rPr lang="es-CO" dirty="0" smtClean="0"/>
              <a:t>(</a:t>
            </a:r>
            <a:r>
              <a:rPr lang="es-CO" dirty="0"/>
              <a:t>2</a:t>
            </a:r>
            <a:r>
              <a:rPr lang="es-CO" dirty="0" smtClean="0"/>
              <a:t>)  </a:t>
            </a:r>
            <a:r>
              <a:rPr lang="es-CO" b="1" dirty="0" smtClean="0"/>
              <a:t>Escolaridad:</a:t>
            </a:r>
            <a:r>
              <a:rPr lang="es-CO" dirty="0" smtClean="0"/>
              <a:t>  SD </a:t>
            </a:r>
            <a:r>
              <a:rPr lang="es-CO" b="1" dirty="0" smtClean="0"/>
              <a:t>Etnia:</a:t>
            </a:r>
            <a:r>
              <a:rPr lang="es-CO" dirty="0" smtClean="0"/>
              <a:t>  OTRO</a:t>
            </a:r>
          </a:p>
          <a:p>
            <a:pPr algn="just">
              <a:defRPr/>
            </a:pPr>
            <a:r>
              <a:rPr lang="es-CO" b="1" dirty="0" smtClean="0"/>
              <a:t>Grupo Poblacional</a:t>
            </a:r>
            <a:r>
              <a:rPr lang="es-CO" dirty="0" smtClean="0"/>
              <a:t>:  Otro</a:t>
            </a:r>
            <a:endParaRPr lang="es-CO" dirty="0"/>
          </a:p>
          <a:p>
            <a:pPr algn="just">
              <a:defRPr/>
            </a:pPr>
            <a:r>
              <a:rPr lang="es-CO" b="1" dirty="0"/>
              <a:t>Dirección de residencia : MANZANA 40 CASA </a:t>
            </a:r>
            <a:r>
              <a:rPr lang="es-CO" b="1" dirty="0" smtClean="0"/>
              <a:t>17 EL REMANSO</a:t>
            </a:r>
            <a:endParaRPr lang="es-CO" dirty="0" smtClean="0"/>
          </a:p>
          <a:p>
            <a:pPr algn="just">
              <a:defRPr/>
            </a:pPr>
            <a:r>
              <a:rPr lang="es-CO" b="1" dirty="0" smtClean="0"/>
              <a:t>Fecha </a:t>
            </a:r>
            <a:r>
              <a:rPr lang="es-CO" b="1" dirty="0"/>
              <a:t>de muerte:  </a:t>
            </a:r>
            <a:r>
              <a:rPr lang="es-CO" dirty="0" smtClean="0"/>
              <a:t>22-07-2021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r>
              <a:rPr lang="es-ES" dirty="0" smtClean="0"/>
              <a:t>CLINICA LOS ROSALES</a:t>
            </a:r>
            <a:endParaRPr lang="es-ES" dirty="0"/>
          </a:p>
          <a:p>
            <a:pPr algn="just">
              <a:defRPr/>
            </a:pPr>
            <a:r>
              <a:rPr lang="es-CO" b="1" dirty="0"/>
              <a:t>Fuente de información</a:t>
            </a:r>
            <a:r>
              <a:rPr lang="es-CO" sz="2400" b="1" dirty="0"/>
              <a:t>:    RUAF</a:t>
            </a:r>
            <a:r>
              <a:rPr lang="es-CO" sz="2400" b="1" dirty="0" smtClean="0"/>
              <a:t>:___     </a:t>
            </a:r>
            <a:r>
              <a:rPr lang="es-CO" sz="2400" b="1" dirty="0"/>
              <a:t>PROGRAMA</a:t>
            </a:r>
            <a:r>
              <a:rPr lang="es-CO" sz="2400" b="1" dirty="0" smtClean="0"/>
              <a:t>:__X_ </a:t>
            </a:r>
            <a:r>
              <a:rPr lang="es-CO" sz="2400" b="1" dirty="0"/>
              <a:t>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19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143691"/>
            <a:ext cx="10515600" cy="718458"/>
          </a:xfrm>
        </p:spPr>
        <p:txBody>
          <a:bodyPr>
            <a:normAutofit fontScale="90000"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/>
              <a:t>Notificación SIVIGILA</a:t>
            </a:r>
            <a:r>
              <a:rPr lang="es-ES" b="1" dirty="0" smtClean="0"/>
              <a:t>:</a:t>
            </a:r>
            <a:br>
              <a:rPr lang="es-ES" b="1" dirty="0" smtClean="0"/>
            </a:br>
            <a:r>
              <a:rPr lang="es-ES" b="1" dirty="0" smtClean="0"/>
              <a:t> </a:t>
            </a:r>
            <a:r>
              <a:rPr lang="es-ES" sz="2700" dirty="0" smtClean="0"/>
              <a:t>Otras notificaciones: COVID-19 Abril y Mayo “6”</a:t>
            </a:r>
            <a:endParaRPr lang="es-ES" sz="2000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742578"/>
              </p:ext>
            </p:extLst>
          </p:nvPr>
        </p:nvGraphicFramePr>
        <p:xfrm>
          <a:off x="1384663" y="1145265"/>
          <a:ext cx="9002888" cy="552229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358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4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 813   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28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19/07/2021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CLINICA ROSALES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850    </a:t>
                      </a:r>
                    </a:p>
                    <a:p>
                      <a:pPr algn="l"/>
                      <a:r>
                        <a:rPr lang="es-E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28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 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13/07/2021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 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CLINICA ROSALES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12/07/2021</a:t>
                      </a:r>
                      <a:endParaRPr lang="es-ES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FIS: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09/07/2021</a:t>
                      </a:r>
                      <a:endParaRPr lang="es-ES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12/07/2021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  </a:t>
                      </a: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12/07/2021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FIS: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10/07/2021</a:t>
                      </a:r>
                      <a:endParaRPr lang="es-ES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  12/07/2021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Pulmonar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Nuevo – Sensible-Pulmonar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Prueba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Elisa 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13/07/2021</a:t>
                      </a:r>
                      <a:endParaRPr lang="es-E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Nuevo – Sin dato del numero de dosis.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clínico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Muerte</a:t>
                      </a:r>
                      <a:endParaRPr lang="es-ES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Clínica</a:t>
                      </a:r>
                      <a:endParaRPr lang="es-ES" sz="1600" baseline="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BK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Negativo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Prueba molecular.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Hospitalizado</a:t>
                      </a:r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32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Clínico-  </a:t>
                      </a:r>
                      <a:r>
                        <a:rPr lang="es-E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Radiologico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s-ES" sz="16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Cultivo (+)</a:t>
                      </a: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Prueba molecular No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Desnutrición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Enfermedad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Asociada: 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 </a:t>
                      </a:r>
                      <a:r>
                        <a:rPr lang="es-ES" sz="16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Extrapulmonar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–Candidiasis - </a:t>
                      </a:r>
                      <a:r>
                        <a:rPr lang="es-ES" sz="16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Neumocitis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VIH: 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final:  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SI B200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dirty="0" smtClean="0"/>
                        <a:t>Ajuste</a:t>
                      </a:r>
                      <a:r>
                        <a:rPr lang="es-ES" sz="1800" b="1" baseline="0" dirty="0" smtClean="0"/>
                        <a:t> condición final:   </a:t>
                      </a:r>
                      <a:r>
                        <a:rPr lang="es-ES" sz="1800" b="1" baseline="0" dirty="0" smtClean="0"/>
                        <a:t>Muerte</a:t>
                      </a:r>
                      <a:endParaRPr lang="es-ES" sz="18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45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38200" y="1415327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CERTIFICADO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727995438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22-07-2021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IPS: CLINICA LOS ROSALES</a:t>
            </a:r>
            <a:endParaRPr lang="en-U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473872"/>
              </p:ext>
            </p:extLst>
          </p:nvPr>
        </p:nvGraphicFramePr>
        <p:xfrm>
          <a:off x="875210" y="3252652"/>
          <a:ext cx="10478589" cy="8229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4233">
                  <a:extLst>
                    <a:ext uri="{9D8B030D-6E8A-4147-A177-3AD203B41FA5}">
                      <a16:colId xmlns:a16="http://schemas.microsoft.com/office/drawing/2014/main" val="2871927675"/>
                    </a:ext>
                  </a:extLst>
                </a:gridCol>
                <a:gridCol w="1745996">
                  <a:extLst>
                    <a:ext uri="{9D8B030D-6E8A-4147-A177-3AD203B41FA5}">
                      <a16:colId xmlns:a16="http://schemas.microsoft.com/office/drawing/2014/main" val="2945675344"/>
                    </a:ext>
                  </a:extLst>
                </a:gridCol>
                <a:gridCol w="2093627">
                  <a:extLst>
                    <a:ext uri="{9D8B030D-6E8A-4147-A177-3AD203B41FA5}">
                      <a16:colId xmlns:a16="http://schemas.microsoft.com/office/drawing/2014/main" val="591575959"/>
                    </a:ext>
                  </a:extLst>
                </a:gridCol>
                <a:gridCol w="2383754">
                  <a:extLst>
                    <a:ext uri="{9D8B030D-6E8A-4147-A177-3AD203B41FA5}">
                      <a16:colId xmlns:a16="http://schemas.microsoft.com/office/drawing/2014/main" val="568079045"/>
                    </a:ext>
                  </a:extLst>
                </a:gridCol>
                <a:gridCol w="1400979">
                  <a:extLst>
                    <a:ext uri="{9D8B030D-6E8A-4147-A177-3AD203B41FA5}">
                      <a16:colId xmlns:a16="http://schemas.microsoft.com/office/drawing/2014/main" val="1110367569"/>
                    </a:ext>
                  </a:extLst>
                </a:gridCol>
              </a:tblGrid>
              <a:tr h="4114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DIRECTA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71" marR="7871" marT="78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71" marR="7871" marT="78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71" marR="7871" marT="78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71" marR="7871" marT="78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ESTADOS PATOLÓGICOS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71" marR="7871" marT="7871" marB="0" anchor="b"/>
                </a:tc>
                <a:extLst>
                  <a:ext uri="{0D108BD9-81ED-4DB2-BD59-A6C34878D82A}">
                    <a16:rowId xmlns:a16="http://schemas.microsoft.com/office/drawing/2014/main" val="865448634"/>
                  </a:ext>
                </a:extLst>
              </a:tr>
              <a:tr h="4114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SEPSIS GENERALIZADA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71" marR="7871" marT="78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 ESTADIO SIDA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71" marR="7871" marT="78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NEUMONIA POR SARS COVID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71" marR="7871" marT="78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SARS COVID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71" marR="7871" marT="78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HIPERTENSION ARTERIAL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71" marR="7871" marT="7871" marB="0" anchor="b"/>
                </a:tc>
                <a:extLst>
                  <a:ext uri="{0D108BD9-81ED-4DB2-BD59-A6C34878D82A}">
                    <a16:rowId xmlns:a16="http://schemas.microsoft.com/office/drawing/2014/main" val="557118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992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2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42702" y="1063671"/>
            <a:ext cx="10515600" cy="4827678"/>
          </a:xfrm>
        </p:spPr>
        <p:txBody>
          <a:bodyPr>
            <a:normAutofit fontScale="775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</a:t>
            </a:r>
            <a:r>
              <a:rPr lang="es-ES" sz="3200" b="1" dirty="0" smtClean="0"/>
              <a:t>TB</a:t>
            </a:r>
            <a:endParaRPr lang="es-ES" sz="3200" b="1" dirty="0"/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/>
              <a:t>: </a:t>
            </a:r>
            <a:r>
              <a:rPr lang="es-CO" dirty="0" smtClean="0"/>
              <a:t>M.A.P.M</a:t>
            </a:r>
          </a:p>
          <a:p>
            <a:pPr algn="just">
              <a:defRPr/>
            </a:pPr>
            <a:r>
              <a:rPr lang="es-CO" b="1" dirty="0" smtClean="0"/>
              <a:t>Tipo </a:t>
            </a:r>
            <a:r>
              <a:rPr lang="es-CO" b="1" dirty="0"/>
              <a:t>y número de identificación: </a:t>
            </a:r>
            <a:r>
              <a:rPr lang="es-CO" dirty="0"/>
              <a:t>30301545</a:t>
            </a:r>
          </a:p>
          <a:p>
            <a:pPr algn="just">
              <a:defRPr/>
            </a:pPr>
            <a:r>
              <a:rPr lang="es-CO" b="1" dirty="0"/>
              <a:t>Edad: </a:t>
            </a:r>
            <a:r>
              <a:rPr lang="es-CO" dirty="0"/>
              <a:t>  </a:t>
            </a:r>
            <a:r>
              <a:rPr lang="es-CO" dirty="0" smtClean="0"/>
              <a:t>55   </a:t>
            </a:r>
            <a:r>
              <a:rPr lang="es-CO" b="1" dirty="0"/>
              <a:t>Sexo: </a:t>
            </a:r>
            <a:r>
              <a:rPr lang="es-CO" dirty="0"/>
              <a:t> </a:t>
            </a:r>
            <a:r>
              <a:rPr lang="es-CO" dirty="0" smtClean="0"/>
              <a:t>M  FN: 18-08-1965</a:t>
            </a:r>
            <a:endParaRPr lang="es-ES" dirty="0"/>
          </a:p>
          <a:p>
            <a:pPr algn="just">
              <a:defRPr/>
            </a:pPr>
            <a:r>
              <a:rPr lang="es-CO" b="1" dirty="0"/>
              <a:t>Aseguramiento:   </a:t>
            </a:r>
            <a:r>
              <a:rPr lang="es-CO" dirty="0" smtClean="0"/>
              <a:t>Subsidiado – Asmetsalud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Estrato</a:t>
            </a:r>
            <a:r>
              <a:rPr lang="es-CO" b="1" dirty="0"/>
              <a:t>: </a:t>
            </a:r>
            <a:r>
              <a:rPr lang="es-CO" dirty="0" smtClean="0"/>
              <a:t>(SD)  </a:t>
            </a:r>
            <a:r>
              <a:rPr lang="es-CO" b="1" dirty="0" smtClean="0"/>
              <a:t>Escolaridad:</a:t>
            </a:r>
            <a:r>
              <a:rPr lang="es-CO" dirty="0" smtClean="0"/>
              <a:t> Sin información  </a:t>
            </a:r>
            <a:r>
              <a:rPr lang="es-CO" b="1" dirty="0" smtClean="0"/>
              <a:t>Etnia:</a:t>
            </a:r>
            <a:r>
              <a:rPr lang="es-CO" dirty="0" smtClean="0"/>
              <a:t>  Otros</a:t>
            </a:r>
          </a:p>
          <a:p>
            <a:pPr algn="just">
              <a:defRPr/>
            </a:pPr>
            <a:r>
              <a:rPr lang="es-CO" b="1" dirty="0" smtClean="0"/>
              <a:t>Grupo Poblacional</a:t>
            </a:r>
            <a:r>
              <a:rPr lang="es-CO" dirty="0" smtClean="0"/>
              <a:t>:  </a:t>
            </a:r>
          </a:p>
          <a:p>
            <a:pPr algn="just">
              <a:defRPr/>
            </a:pPr>
            <a:r>
              <a:rPr lang="es-CO" b="1" dirty="0" smtClean="0"/>
              <a:t>Ocupación:</a:t>
            </a:r>
            <a:r>
              <a:rPr lang="es-CO" dirty="0" smtClean="0"/>
              <a:t> Hogar</a:t>
            </a:r>
          </a:p>
          <a:p>
            <a:pPr algn="just">
              <a:defRPr/>
            </a:pPr>
            <a:r>
              <a:rPr lang="es-CO" b="1" dirty="0" smtClean="0"/>
              <a:t>Dirección </a:t>
            </a:r>
            <a:r>
              <a:rPr lang="es-CO" b="1" dirty="0"/>
              <a:t>de residencia : CARRERA 15  </a:t>
            </a:r>
            <a:r>
              <a:rPr lang="es-CO" b="1" dirty="0" smtClean="0"/>
              <a:t>150-66 Galicia</a:t>
            </a:r>
            <a:endParaRPr lang="es-CO" dirty="0" smtClean="0"/>
          </a:p>
          <a:p>
            <a:pPr algn="just">
              <a:defRPr/>
            </a:pPr>
            <a:r>
              <a:rPr lang="es-CO" b="1" dirty="0" smtClean="0"/>
              <a:t>Fecha </a:t>
            </a:r>
            <a:r>
              <a:rPr lang="es-CO" b="1" dirty="0"/>
              <a:t>de muerte:  </a:t>
            </a:r>
            <a:r>
              <a:rPr lang="es-CO" dirty="0" smtClean="0"/>
              <a:t>12-05-2021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r>
              <a:rPr lang="es-CO" b="1" dirty="0" smtClean="0"/>
              <a:t>CLINICA LOS ROSALES</a:t>
            </a:r>
          </a:p>
          <a:p>
            <a:pPr algn="just">
              <a:defRPr/>
            </a:pPr>
            <a:r>
              <a:rPr lang="es-CO" b="1" dirty="0" smtClean="0"/>
              <a:t>Fuente </a:t>
            </a:r>
            <a:r>
              <a:rPr lang="es-CO" b="1" dirty="0"/>
              <a:t>de información</a:t>
            </a:r>
            <a:r>
              <a:rPr lang="es-CO" sz="2400" b="1" dirty="0"/>
              <a:t>:    RUAF</a:t>
            </a:r>
            <a:r>
              <a:rPr lang="es-CO" sz="2400" b="1" dirty="0" smtClean="0"/>
              <a:t>:___     </a:t>
            </a:r>
            <a:r>
              <a:rPr lang="es-CO" sz="2400" b="1" dirty="0"/>
              <a:t>PROGRAMA</a:t>
            </a:r>
            <a:r>
              <a:rPr lang="es-CO" sz="2400" b="1" dirty="0" smtClean="0"/>
              <a:t>:__X_ </a:t>
            </a:r>
            <a:r>
              <a:rPr lang="es-CO" sz="2400" b="1" dirty="0"/>
              <a:t>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73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235229"/>
              </p:ext>
            </p:extLst>
          </p:nvPr>
        </p:nvGraphicFramePr>
        <p:xfrm>
          <a:off x="1384663" y="1362241"/>
          <a:ext cx="8794608" cy="50299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794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 813   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16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 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21/04/2021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 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SOCIEDAD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COMERCIALIZADORA DE INSUMOS Y SERVICIOS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21/04/201</a:t>
                      </a:r>
                      <a:endParaRPr lang="es-ES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FIS: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21/04/2021</a:t>
                      </a:r>
                      <a:endParaRPr lang="es-ES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FH: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Tuberculosis: Pulmonar -  Nuevo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Pulmonar – nuevo =  5 DOSIS - SISAP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s-ES" sz="16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Clínica</a:t>
                      </a:r>
                      <a:endParaRPr lang="es-ES" sz="1600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32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clínico – </a:t>
                      </a:r>
                      <a:r>
                        <a:rPr lang="es-E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Radiologico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s-ES" sz="16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Prueba Molecular </a:t>
                      </a:r>
                      <a:r>
                        <a:rPr lang="es-ES" sz="16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M.tuberculosis</a:t>
                      </a:r>
                      <a:endParaRPr lang="es-ES" sz="1600" b="0" baseline="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EPOC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No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</a:t>
                      </a:r>
                      <a:r>
                        <a:rPr lang="es-ES" sz="1800" baseline="0" dirty="0" smtClean="0">
                          <a:solidFill>
                            <a:srgbClr val="FF0000"/>
                          </a:solidFill>
                        </a:rPr>
                        <a:t>:  </a:t>
                      </a:r>
                      <a:r>
                        <a:rPr lang="es-ES" sz="1800" baseline="0" dirty="0" smtClean="0">
                          <a:solidFill>
                            <a:srgbClr val="FF0000"/>
                          </a:solidFill>
                        </a:rPr>
                        <a:t> NO</a:t>
                      </a:r>
                      <a:endParaRPr lang="es-ES" sz="18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ítulo 4"/>
          <p:cNvSpPr txBox="1">
            <a:spLocks/>
          </p:cNvSpPr>
          <p:nvPr/>
        </p:nvSpPr>
        <p:spPr>
          <a:xfrm>
            <a:off x="1384663" y="345169"/>
            <a:ext cx="8813222" cy="7184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Wingdings" pitchFamily="2" charset="2"/>
              <a:buChar char="ü"/>
            </a:pPr>
            <a:r>
              <a:rPr lang="es-ES" sz="3200" b="1" dirty="0" smtClean="0"/>
              <a:t>Notificación SIVIGILA:</a:t>
            </a:r>
            <a:br>
              <a:rPr lang="es-ES" sz="3200" b="1" dirty="0" smtClean="0"/>
            </a:br>
            <a:r>
              <a:rPr lang="es-ES" sz="3200" b="1" dirty="0" smtClean="0"/>
              <a:t> </a:t>
            </a:r>
            <a:r>
              <a:rPr lang="es-ES" sz="2000" b="1" dirty="0" smtClean="0"/>
              <a:t>Otras notificaciones: COVID-19 Abril y Mayo “6”</a:t>
            </a:r>
            <a:endParaRPr lang="es-ES" sz="1600" b="1" dirty="0"/>
          </a:p>
        </p:txBody>
      </p:sp>
    </p:spTree>
    <p:extLst>
      <p:ext uri="{BB962C8B-B14F-4D97-AF65-F5344CB8AC3E}">
        <p14:creationId xmlns:p14="http://schemas.microsoft.com/office/powerpoint/2010/main" val="25937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4004</TotalTime>
  <Words>1259</Words>
  <Application>Microsoft Office PowerPoint</Application>
  <PresentationFormat>Panorámica</PresentationFormat>
  <Paragraphs>255</Paragraphs>
  <Slides>20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Trebuchet MS</vt:lpstr>
      <vt:lpstr>Verdana</vt:lpstr>
      <vt:lpstr>Wingdings</vt:lpstr>
      <vt:lpstr>Tema de Office</vt:lpstr>
      <vt:lpstr>Presentación de PowerPoint</vt:lpstr>
      <vt:lpstr>Presentación de PowerPoint</vt:lpstr>
      <vt:lpstr>AGENDA</vt:lpstr>
      <vt:lpstr>JUEVES 07 DE OCTUBRE</vt:lpstr>
      <vt:lpstr>CASO # 1</vt:lpstr>
      <vt:lpstr>Notificación SIVIGILA:  Otras notificaciones: COVID-19 Abril y Mayo “6”</vt:lpstr>
      <vt:lpstr>RUAF</vt:lpstr>
      <vt:lpstr>CASO # 2</vt:lpstr>
      <vt:lpstr>Presentación de PowerPoint</vt:lpstr>
      <vt:lpstr>RUAF</vt:lpstr>
      <vt:lpstr>CASO # 3</vt:lpstr>
      <vt:lpstr>Notificación SIVIGILA:  Otras notificaciones: COVID-19  Septiembre y noviembre “6”</vt:lpstr>
      <vt:lpstr>RUAF</vt:lpstr>
      <vt:lpstr>CASO # 4</vt:lpstr>
      <vt:lpstr>Notificación SIVIGILA:</vt:lpstr>
      <vt:lpstr>RUAF</vt:lpstr>
      <vt:lpstr>CASO # 5</vt:lpstr>
      <vt:lpstr>Notificación SIVIGILA: Notificación COVID-19 “6”</vt:lpstr>
      <vt:lpstr>RUAF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Pablo González Cañas</dc:creator>
  <cp:lastModifiedBy>Maryluz</cp:lastModifiedBy>
  <cp:revision>261</cp:revision>
  <dcterms:created xsi:type="dcterms:W3CDTF">2020-01-08T22:04:33Z</dcterms:created>
  <dcterms:modified xsi:type="dcterms:W3CDTF">2021-10-07T19:40:42Z</dcterms:modified>
</cp:coreProperties>
</file>