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1" r:id="rId4"/>
    <p:sldId id="265" r:id="rId5"/>
    <p:sldId id="287" r:id="rId6"/>
    <p:sldId id="297" r:id="rId7"/>
    <p:sldId id="290" r:id="rId8"/>
    <p:sldId id="284" r:id="rId9"/>
    <p:sldId id="298" r:id="rId10"/>
    <p:sldId id="286" r:id="rId11"/>
    <p:sldId id="305" r:id="rId12"/>
    <p:sldId id="291" r:id="rId13"/>
    <p:sldId id="293" r:id="rId14"/>
    <p:sldId id="294" r:id="rId15"/>
    <p:sldId id="295" r:id="rId16"/>
    <p:sldId id="296" r:id="rId17"/>
    <p:sldId id="306" r:id="rId18"/>
    <p:sldId id="307" r:id="rId19"/>
    <p:sldId id="263" r:id="rId2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Pablo González Cañas" initials="JPGC" lastIdx="1" clrIdx="0">
    <p:extLst>
      <p:ext uri="{19B8F6BF-5375-455C-9EA6-DF929625EA0E}">
        <p15:presenceInfo xmlns:p15="http://schemas.microsoft.com/office/powerpoint/2012/main" userId="bd2a105a1fca9dc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6AFE0-22E7-4B93-8C83-A3E967AE3AF2}" type="datetimeFigureOut">
              <a:rPr lang="es-CO" smtClean="0"/>
              <a:pPr/>
              <a:t>17/08/2021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5213E-F60E-464E-9EE9-ED4C2429BD99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7406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5213E-F60E-464E-9EE9-ED4C2429BD99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5333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17/08/2021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9423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17/08/2021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673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17/08/2021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5416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17/08/2021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5712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17/08/2021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650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17/08/2021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4168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17/08/2021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329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17/08/2021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579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17/08/2021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872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17/08/2021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488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17/08/2021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537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72345-ABDB-4B77-852D-E957F202E84A}" type="datetimeFigureOut">
              <a:rPr lang="es-CO" smtClean="0"/>
              <a:pPr/>
              <a:t>17/08/2021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163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864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726653773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15-05-2021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MAC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582201"/>
              </p:ext>
            </p:extLst>
          </p:nvPr>
        </p:nvGraphicFramePr>
        <p:xfrm>
          <a:off x="838200" y="3322636"/>
          <a:ext cx="10515600" cy="1034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6896">
                  <a:extLst>
                    <a:ext uri="{9D8B030D-6E8A-4147-A177-3AD203B41FA5}">
                      <a16:colId xmlns:a16="http://schemas.microsoft.com/office/drawing/2014/main" val="1554698656"/>
                    </a:ext>
                  </a:extLst>
                </a:gridCol>
                <a:gridCol w="1323617">
                  <a:extLst>
                    <a:ext uri="{9D8B030D-6E8A-4147-A177-3AD203B41FA5}">
                      <a16:colId xmlns:a16="http://schemas.microsoft.com/office/drawing/2014/main" val="3830085868"/>
                    </a:ext>
                  </a:extLst>
                </a:gridCol>
                <a:gridCol w="1604438">
                  <a:extLst>
                    <a:ext uri="{9D8B030D-6E8A-4147-A177-3AD203B41FA5}">
                      <a16:colId xmlns:a16="http://schemas.microsoft.com/office/drawing/2014/main" val="2520028071"/>
                    </a:ext>
                  </a:extLst>
                </a:gridCol>
                <a:gridCol w="1647367">
                  <a:extLst>
                    <a:ext uri="{9D8B030D-6E8A-4147-A177-3AD203B41FA5}">
                      <a16:colId xmlns:a16="http://schemas.microsoft.com/office/drawing/2014/main" val="4148443353"/>
                    </a:ext>
                  </a:extLst>
                </a:gridCol>
                <a:gridCol w="3713282">
                  <a:extLst>
                    <a:ext uri="{9D8B030D-6E8A-4147-A177-3AD203B41FA5}">
                      <a16:colId xmlns:a16="http://schemas.microsoft.com/office/drawing/2014/main" val="2089454270"/>
                    </a:ext>
                  </a:extLst>
                </a:gridCol>
              </a:tblGrid>
              <a:tr h="4809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CAUSA DIRECTA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CAUSA ANTECEDENTES 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CAUSA ANTECEDENTES 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CAUSA ANTECEDENTES 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ESTADOS PATOLÓGICOS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9" marR="5369" marT="5369" marB="0" anchor="b"/>
                </a:tc>
                <a:extLst>
                  <a:ext uri="{0D108BD9-81ED-4DB2-BD59-A6C34878D82A}">
                    <a16:rowId xmlns:a16="http://schemas.microsoft.com/office/drawing/2014/main" val="4274596166"/>
                  </a:ext>
                </a:extLst>
              </a:tr>
              <a:tr h="4809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FALLA RESPIRATORIA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VIRUS DE INMUNOSUFICIENCIA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TBC MILIAR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9" marR="5369" marT="5369" marB="0" anchor="b"/>
                </a:tc>
                <a:extLst>
                  <a:ext uri="{0D108BD9-81ED-4DB2-BD59-A6C34878D82A}">
                    <a16:rowId xmlns:a16="http://schemas.microsoft.com/office/drawing/2014/main" val="1080920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99822"/>
            <a:ext cx="10515600" cy="4777141"/>
          </a:xfrm>
        </p:spPr>
        <p:txBody>
          <a:bodyPr>
            <a:normAutofit fontScale="775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TB / VIH</a:t>
            </a:r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Y.Y.E.R </a:t>
            </a:r>
            <a:endParaRPr lang="es-CO" dirty="0"/>
          </a:p>
          <a:p>
            <a:pPr algn="just">
              <a:defRPr/>
            </a:pPr>
            <a:r>
              <a:rPr lang="es-CO" b="1" dirty="0"/>
              <a:t>Tipo y número de identificación: </a:t>
            </a:r>
            <a:r>
              <a:rPr lang="es-CO" dirty="0"/>
              <a:t>1218214643</a:t>
            </a:r>
          </a:p>
          <a:p>
            <a:pPr algn="just">
              <a:defRPr/>
            </a:pPr>
            <a:r>
              <a:rPr lang="es-CO" b="1" dirty="0" smtClean="0"/>
              <a:t>Edad</a:t>
            </a:r>
            <a:r>
              <a:rPr lang="es-CO" b="1" dirty="0"/>
              <a:t>: </a:t>
            </a:r>
            <a:r>
              <a:rPr lang="es-CO" dirty="0"/>
              <a:t>  </a:t>
            </a:r>
            <a:r>
              <a:rPr lang="es-CO" dirty="0" smtClean="0"/>
              <a:t>25   </a:t>
            </a:r>
            <a:r>
              <a:rPr lang="es-CO" b="1" dirty="0"/>
              <a:t>Sexo: </a:t>
            </a:r>
            <a:r>
              <a:rPr lang="es-CO" dirty="0"/>
              <a:t> M  FN: </a:t>
            </a:r>
            <a:r>
              <a:rPr lang="es-CO" dirty="0" smtClean="0"/>
              <a:t>10-09-1973</a:t>
            </a:r>
            <a:endParaRPr lang="es-ES" dirty="0"/>
          </a:p>
          <a:p>
            <a:pPr algn="just">
              <a:defRPr/>
            </a:pPr>
            <a:r>
              <a:rPr lang="es-CO" b="1" dirty="0"/>
              <a:t>Aseguramiento</a:t>
            </a:r>
            <a:r>
              <a:rPr lang="es-CO" b="1" dirty="0" smtClean="0"/>
              <a:t>: </a:t>
            </a:r>
            <a:r>
              <a:rPr lang="es-CO" dirty="0" smtClean="0"/>
              <a:t>INPEC - RETIRADO</a:t>
            </a:r>
            <a:endParaRPr lang="es-CO" dirty="0"/>
          </a:p>
          <a:p>
            <a:pPr algn="just">
              <a:defRPr/>
            </a:pPr>
            <a:r>
              <a:rPr lang="es-CO" b="1" dirty="0"/>
              <a:t>Estrato: </a:t>
            </a:r>
            <a:r>
              <a:rPr lang="es-CO" dirty="0"/>
              <a:t>(2)  </a:t>
            </a:r>
            <a:r>
              <a:rPr lang="es-CO" b="1" dirty="0"/>
              <a:t>Escolaridad:</a:t>
            </a:r>
            <a:r>
              <a:rPr lang="es-CO" dirty="0"/>
              <a:t> Sin información  </a:t>
            </a:r>
            <a:r>
              <a:rPr lang="es-CO" b="1" dirty="0"/>
              <a:t>Etnia:</a:t>
            </a:r>
            <a:r>
              <a:rPr lang="es-CO" dirty="0"/>
              <a:t>  Otros</a:t>
            </a:r>
          </a:p>
          <a:p>
            <a:pPr algn="just">
              <a:defRPr/>
            </a:pPr>
            <a:r>
              <a:rPr lang="es-CO" b="1" dirty="0"/>
              <a:t>Grupo Poblacional</a:t>
            </a:r>
            <a:r>
              <a:rPr lang="es-CO" dirty="0"/>
              <a:t>:  </a:t>
            </a:r>
            <a:r>
              <a:rPr lang="es-CO" dirty="0" smtClean="0"/>
              <a:t>Indígena</a:t>
            </a:r>
            <a:endParaRPr lang="es-CO" dirty="0"/>
          </a:p>
          <a:p>
            <a:pPr algn="just">
              <a:defRPr/>
            </a:pPr>
            <a:r>
              <a:rPr lang="es-CO" b="1" dirty="0"/>
              <a:t>Ocupación</a:t>
            </a:r>
            <a:r>
              <a:rPr lang="es-CO" b="1" dirty="0" smtClean="0"/>
              <a:t>:</a:t>
            </a:r>
            <a:r>
              <a:rPr lang="es-CO" dirty="0"/>
              <a:t> </a:t>
            </a:r>
            <a:r>
              <a:rPr lang="es-CO" dirty="0" smtClean="0"/>
              <a:t>SD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</a:t>
            </a:r>
            <a:r>
              <a:rPr lang="es-CO" dirty="0" smtClean="0"/>
              <a:t>Sin información</a:t>
            </a:r>
            <a:endParaRPr lang="es-CO" dirty="0"/>
          </a:p>
          <a:p>
            <a:pPr algn="just">
              <a:defRPr/>
            </a:pPr>
            <a:r>
              <a:rPr lang="es-CO" b="1" dirty="0"/>
              <a:t>Fecha de muerte:  </a:t>
            </a:r>
            <a:r>
              <a:rPr lang="es-CO" dirty="0" smtClean="0"/>
              <a:t>31-03-2021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CO" b="1" dirty="0" smtClean="0"/>
              <a:t>HUSJ</a:t>
            </a:r>
            <a:endParaRPr lang="es-CO" b="1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RUAF:___     PROGRAMA:__X_ 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3</a:t>
            </a:r>
            <a:endParaRPr lang="en-US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917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410788" y="214433"/>
            <a:ext cx="9313817" cy="884253"/>
          </a:xfrm>
        </p:spPr>
        <p:txBody>
          <a:bodyPr>
            <a:noAutofit/>
          </a:bodyPr>
          <a:lstStyle/>
          <a:p>
            <a:r>
              <a:rPr lang="es-ES" sz="3200" b="1" dirty="0" smtClean="0"/>
              <a:t>Notificación </a:t>
            </a:r>
            <a:r>
              <a:rPr lang="es-ES" sz="3200" b="1" dirty="0"/>
              <a:t>SIVIGILA</a:t>
            </a:r>
            <a:r>
              <a:rPr lang="es-ES" sz="3200" b="1" dirty="0" smtClean="0"/>
              <a:t>: NO SE ENCUENTRA NOTIFICADO </a:t>
            </a:r>
            <a:endParaRPr lang="en-US" sz="3200" dirty="0">
              <a:latin typeface="Trebuchet MS" panose="020B0603020202020204" pitchFamily="34" charset="0"/>
            </a:endParaRPr>
          </a:p>
        </p:txBody>
      </p:sp>
      <p:graphicFrame>
        <p:nvGraphicFramePr>
          <p:cNvPr id="4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148133"/>
              </p:ext>
            </p:extLst>
          </p:nvPr>
        </p:nvGraphicFramePr>
        <p:xfrm>
          <a:off x="1410789" y="1098686"/>
          <a:ext cx="9002888" cy="5029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358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4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 813   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 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 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850    </a:t>
                      </a:r>
                    </a:p>
                    <a:p>
                      <a:pPr algn="l"/>
                      <a:r>
                        <a:rPr lang="es-E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 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 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Pulmonar - Nuevo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Prueba:</a:t>
                      </a:r>
                      <a:endParaRPr lang="es-E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Pulmonar – nuevo = 7 DOSIS - SISAP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clínico: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Hospitalizado: 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32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Clínica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VIH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Enfermedad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Asociada:  TB Extrapulmonar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/>
                        <a:t>Ajuste</a:t>
                      </a:r>
                      <a:r>
                        <a:rPr lang="es-ES" sz="1800" baseline="0" dirty="0" smtClean="0"/>
                        <a:t> condición final:   </a:t>
                      </a:r>
                      <a:endParaRPr lang="es-ES" sz="18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Rectángulo 1"/>
          <p:cNvSpPr/>
          <p:nvPr/>
        </p:nvSpPr>
        <p:spPr>
          <a:xfrm>
            <a:off x="5254359" y="3244334"/>
            <a:ext cx="1683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CRA 1 NO.44-48</a:t>
            </a:r>
          </a:p>
        </p:txBody>
      </p:sp>
    </p:spTree>
    <p:extLst>
      <p:ext uri="{BB962C8B-B14F-4D97-AF65-F5344CB8AC3E}">
        <p14:creationId xmlns:p14="http://schemas.microsoft.com/office/powerpoint/2010/main" val="374885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724154589 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31-03-2021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HUSJ</a:t>
            </a:r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789999"/>
              </p:ext>
            </p:extLst>
          </p:nvPr>
        </p:nvGraphicFramePr>
        <p:xfrm>
          <a:off x="838200" y="3322636"/>
          <a:ext cx="10515600" cy="1236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6896">
                  <a:extLst>
                    <a:ext uri="{9D8B030D-6E8A-4147-A177-3AD203B41FA5}">
                      <a16:colId xmlns:a16="http://schemas.microsoft.com/office/drawing/2014/main" val="1722101689"/>
                    </a:ext>
                  </a:extLst>
                </a:gridCol>
                <a:gridCol w="1323617">
                  <a:extLst>
                    <a:ext uri="{9D8B030D-6E8A-4147-A177-3AD203B41FA5}">
                      <a16:colId xmlns:a16="http://schemas.microsoft.com/office/drawing/2014/main" val="147920056"/>
                    </a:ext>
                  </a:extLst>
                </a:gridCol>
                <a:gridCol w="1604438">
                  <a:extLst>
                    <a:ext uri="{9D8B030D-6E8A-4147-A177-3AD203B41FA5}">
                      <a16:colId xmlns:a16="http://schemas.microsoft.com/office/drawing/2014/main" val="2647812895"/>
                    </a:ext>
                  </a:extLst>
                </a:gridCol>
                <a:gridCol w="1647367">
                  <a:extLst>
                    <a:ext uri="{9D8B030D-6E8A-4147-A177-3AD203B41FA5}">
                      <a16:colId xmlns:a16="http://schemas.microsoft.com/office/drawing/2014/main" val="1554070663"/>
                    </a:ext>
                  </a:extLst>
                </a:gridCol>
                <a:gridCol w="3713282">
                  <a:extLst>
                    <a:ext uri="{9D8B030D-6E8A-4147-A177-3AD203B41FA5}">
                      <a16:colId xmlns:a16="http://schemas.microsoft.com/office/drawing/2014/main" val="1479247147"/>
                    </a:ext>
                  </a:extLst>
                </a:gridCol>
              </a:tblGrid>
              <a:tr h="618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CAUSA DIRECTA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CAUSA ANTECEDENTES 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CAUSA ANTECEDENTES 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CAUSA ANTECEDENTES 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ESTADOS PATOLÓGICOS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9" marR="5369" marT="5369" marB="0" anchor="b"/>
                </a:tc>
                <a:extLst>
                  <a:ext uri="{0D108BD9-81ED-4DB2-BD59-A6C34878D82A}">
                    <a16:rowId xmlns:a16="http://schemas.microsoft.com/office/drawing/2014/main" val="3620377222"/>
                  </a:ext>
                </a:extLst>
              </a:tr>
              <a:tr h="618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CHOQUE SEPTICO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MENINGITIS BACTERIANA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TUBERCULOSIS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INFECCION VIH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9" marR="5369" marT="5369" marB="0" anchor="b"/>
                </a:tc>
                <a:extLst>
                  <a:ext uri="{0D108BD9-81ED-4DB2-BD59-A6C34878D82A}">
                    <a16:rowId xmlns:a16="http://schemas.microsoft.com/office/drawing/2014/main" val="483067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73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4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 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 smtClean="0"/>
              <a:t>: L.M.Z.U</a:t>
            </a:r>
          </a:p>
          <a:p>
            <a:pPr algn="just">
              <a:defRPr/>
            </a:pPr>
            <a:r>
              <a:rPr lang="es-CO" b="1" dirty="0" smtClean="0"/>
              <a:t>Tipo </a:t>
            </a:r>
            <a:r>
              <a:rPr lang="es-CO" b="1" dirty="0"/>
              <a:t>y número de identificación: </a:t>
            </a:r>
            <a:r>
              <a:rPr lang="es-ES" dirty="0"/>
              <a:t>42084060 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53   </a:t>
            </a:r>
            <a:r>
              <a:rPr lang="es-CO" b="1" dirty="0"/>
              <a:t>Sexo: </a:t>
            </a:r>
            <a:r>
              <a:rPr lang="es-CO" dirty="0"/>
              <a:t> F</a:t>
            </a:r>
            <a:r>
              <a:rPr lang="es-CO" dirty="0" smtClean="0"/>
              <a:t>  FN: 27-11-1967</a:t>
            </a:r>
          </a:p>
          <a:p>
            <a:pPr algn="just">
              <a:defRPr/>
            </a:pPr>
            <a:r>
              <a:rPr lang="es-CO" b="1" dirty="0" smtClean="0"/>
              <a:t>Aseguramiento: </a:t>
            </a:r>
            <a:r>
              <a:rPr lang="es-CO" dirty="0" smtClean="0"/>
              <a:t>Subsidiado - Coosalud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(3)  </a:t>
            </a:r>
            <a:r>
              <a:rPr lang="es-CO" b="1" dirty="0" smtClean="0"/>
              <a:t>Escolaridad:</a:t>
            </a:r>
            <a:r>
              <a:rPr lang="es-CO" dirty="0" smtClean="0"/>
              <a:t>  Básica primaria </a:t>
            </a:r>
            <a:r>
              <a:rPr lang="es-CO" b="1" dirty="0" smtClean="0"/>
              <a:t>Etnia:</a:t>
            </a:r>
            <a:r>
              <a:rPr lang="es-CO" dirty="0" smtClean="0"/>
              <a:t>  SD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Otro</a:t>
            </a:r>
          </a:p>
          <a:p>
            <a:pPr algn="just">
              <a:defRPr/>
            </a:pPr>
            <a:r>
              <a:rPr lang="es-CO" b="1" dirty="0" smtClean="0"/>
              <a:t>Dirección </a:t>
            </a:r>
            <a:r>
              <a:rPr lang="es-CO" b="1" dirty="0"/>
              <a:t>de residencia </a:t>
            </a:r>
            <a:r>
              <a:rPr lang="es-CO" b="1" dirty="0" smtClean="0"/>
              <a:t>:  </a:t>
            </a:r>
            <a:r>
              <a:rPr lang="es-CO" dirty="0"/>
              <a:t>CRA 1 </a:t>
            </a:r>
            <a:r>
              <a:rPr lang="es-CO" dirty="0" smtClean="0"/>
              <a:t>NO.44-48 El Triunfo</a:t>
            </a:r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24-04-2021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CO" b="1" dirty="0" smtClean="0"/>
              <a:t>HUSJ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5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</a:t>
            </a:r>
            <a:endParaRPr lang="es-ES" sz="3200" b="1" dirty="0"/>
          </a:p>
        </p:txBody>
      </p:sp>
      <p:graphicFrame>
        <p:nvGraphicFramePr>
          <p:cNvPr id="7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61155"/>
              </p:ext>
            </p:extLst>
          </p:nvPr>
        </p:nvGraphicFramePr>
        <p:xfrm>
          <a:off x="1384663" y="862149"/>
          <a:ext cx="9002888" cy="5029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794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 813    AÑO: 2011-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2016-2017-2019-2021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 16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 22/04/2021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 HUSJ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21/04/2021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07/04/2021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 21/04/2021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Pulmonar – Reingreso tras </a:t>
                      </a:r>
                      <a:r>
                        <a:rPr lang="es-ES" sz="16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recaida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–previamente tratado- tras </a:t>
                      </a:r>
                      <a:r>
                        <a:rPr lang="es-ES" sz="16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recaida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Pulmonar – nuevo = 11 DOSIS - SISAP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 Laboratorio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32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BK positivo – Cultivo positivo – Prueba molecular </a:t>
                      </a:r>
                      <a:r>
                        <a:rPr lang="es-E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M.tuberculosis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s-E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Clinico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s-E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RAdiologico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Diabetes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 = no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 SI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8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31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726600692 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24-03-2021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HUSJ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335517"/>
              </p:ext>
            </p:extLst>
          </p:nvPr>
        </p:nvGraphicFramePr>
        <p:xfrm>
          <a:off x="838200" y="3278188"/>
          <a:ext cx="10515601" cy="8888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2618">
                  <a:extLst>
                    <a:ext uri="{9D8B030D-6E8A-4147-A177-3AD203B41FA5}">
                      <a16:colId xmlns:a16="http://schemas.microsoft.com/office/drawing/2014/main" val="1058901465"/>
                    </a:ext>
                  </a:extLst>
                </a:gridCol>
                <a:gridCol w="2334564">
                  <a:extLst>
                    <a:ext uri="{9D8B030D-6E8A-4147-A177-3AD203B41FA5}">
                      <a16:colId xmlns:a16="http://schemas.microsoft.com/office/drawing/2014/main" val="2596894979"/>
                    </a:ext>
                  </a:extLst>
                </a:gridCol>
                <a:gridCol w="1851551">
                  <a:extLst>
                    <a:ext uri="{9D8B030D-6E8A-4147-A177-3AD203B41FA5}">
                      <a16:colId xmlns:a16="http://schemas.microsoft.com/office/drawing/2014/main" val="2227170635"/>
                    </a:ext>
                  </a:extLst>
                </a:gridCol>
                <a:gridCol w="1430861">
                  <a:extLst>
                    <a:ext uri="{9D8B030D-6E8A-4147-A177-3AD203B41FA5}">
                      <a16:colId xmlns:a16="http://schemas.microsoft.com/office/drawing/2014/main" val="2418126540"/>
                    </a:ext>
                  </a:extLst>
                </a:gridCol>
                <a:gridCol w="2876007">
                  <a:extLst>
                    <a:ext uri="{9D8B030D-6E8A-4147-A177-3AD203B41FA5}">
                      <a16:colId xmlns:a16="http://schemas.microsoft.com/office/drawing/2014/main" val="1674738761"/>
                    </a:ext>
                  </a:extLst>
                </a:gridCol>
              </a:tblGrid>
              <a:tr h="4444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CAUSA DIRECTA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CAUSA ANTECEDENTES 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CAUSA ANTECEDENTES 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CAUSA ANTECEDENTES 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ESTADOS PATOLÓGICOS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47" marR="7547" marT="7547" marB="0" anchor="b"/>
                </a:tc>
                <a:extLst>
                  <a:ext uri="{0D108BD9-81ED-4DB2-BD59-A6C34878D82A}">
                    <a16:rowId xmlns:a16="http://schemas.microsoft.com/office/drawing/2014/main" val="4268261774"/>
                  </a:ext>
                </a:extLst>
              </a:tr>
              <a:tr h="4444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INSUFICIENCIA RESPRIATORIA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INFECCION VIRAL PULMONAR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SECUELAS DE TUBERCULOSIS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547" marR="7547" marT="7547" marB="0" anchor="b"/>
                </a:tc>
                <a:extLst>
                  <a:ext uri="{0D108BD9-81ED-4DB2-BD59-A6C34878D82A}">
                    <a16:rowId xmlns:a16="http://schemas.microsoft.com/office/drawing/2014/main" val="1292106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73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5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 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 smtClean="0"/>
              <a:t>: J.I.A.P</a:t>
            </a:r>
          </a:p>
          <a:p>
            <a:pPr algn="just">
              <a:defRPr/>
            </a:pPr>
            <a:r>
              <a:rPr lang="es-CO" b="1" dirty="0" smtClean="0"/>
              <a:t>Tipo </a:t>
            </a:r>
            <a:r>
              <a:rPr lang="es-CO" b="1" dirty="0"/>
              <a:t>y número de identificación: </a:t>
            </a:r>
            <a:r>
              <a:rPr lang="es-ES" dirty="0"/>
              <a:t>12267653 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74   </a:t>
            </a:r>
            <a:r>
              <a:rPr lang="es-CO" b="1" dirty="0"/>
              <a:t>Sexo: </a:t>
            </a:r>
            <a:r>
              <a:rPr lang="es-CO" dirty="0"/>
              <a:t> </a:t>
            </a:r>
            <a:r>
              <a:rPr lang="es-CO" dirty="0" smtClean="0"/>
              <a:t>M  FN: 20-11-1946</a:t>
            </a:r>
          </a:p>
          <a:p>
            <a:pPr algn="just">
              <a:defRPr/>
            </a:pPr>
            <a:r>
              <a:rPr lang="es-CO" b="1" dirty="0" smtClean="0"/>
              <a:t>Aseguramiento: </a:t>
            </a:r>
            <a:r>
              <a:rPr lang="es-CO" dirty="0" smtClean="0"/>
              <a:t>Contributivo – Salud Total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()  </a:t>
            </a:r>
            <a:r>
              <a:rPr lang="es-CO" b="1" dirty="0" smtClean="0"/>
              <a:t>Escolaridad:</a:t>
            </a:r>
            <a:r>
              <a:rPr lang="es-CO" dirty="0" smtClean="0"/>
              <a:t>  Básica primaria </a:t>
            </a:r>
            <a:r>
              <a:rPr lang="es-CO" b="1" dirty="0" smtClean="0"/>
              <a:t>Etnia:</a:t>
            </a:r>
            <a:r>
              <a:rPr lang="es-CO" dirty="0" smtClean="0"/>
              <a:t>  SD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Otro</a:t>
            </a:r>
          </a:p>
          <a:p>
            <a:pPr algn="just">
              <a:defRPr/>
            </a:pPr>
            <a:r>
              <a:rPr lang="es-CO" b="1" dirty="0" smtClean="0"/>
              <a:t>Dirección </a:t>
            </a:r>
            <a:r>
              <a:rPr lang="es-CO" b="1" dirty="0"/>
              <a:t>de residencia </a:t>
            </a:r>
            <a:r>
              <a:rPr lang="es-CO" b="1" dirty="0" smtClean="0"/>
              <a:t>: </a:t>
            </a:r>
            <a:r>
              <a:rPr lang="es-CO" dirty="0" smtClean="0"/>
              <a:t>M 8 Casa 19 Parque Industrial</a:t>
            </a:r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24-03-2021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CO" b="1" dirty="0" smtClean="0"/>
              <a:t>HUSJ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95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</a:t>
            </a:r>
            <a:endParaRPr lang="es-ES" sz="3200" b="1" dirty="0"/>
          </a:p>
        </p:txBody>
      </p:sp>
      <p:graphicFrame>
        <p:nvGraphicFramePr>
          <p:cNvPr id="7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899818"/>
              </p:ext>
            </p:extLst>
          </p:nvPr>
        </p:nvGraphicFramePr>
        <p:xfrm>
          <a:off x="1384663" y="862149"/>
          <a:ext cx="9002888" cy="5029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794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 813   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 47 2013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 26/11/2013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</a:t>
                      </a:r>
                      <a:r>
                        <a:rPr lang="es-ES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UUB ROSALES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19/11/2013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19/11/2013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19/11/2013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Pulmonar – Nuevo del año 2013  / Curado 17-06-2014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Pulmonar – nuevo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32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Clínica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 = no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8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10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873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sz="3600" dirty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5</a:t>
            </a:r>
            <a:r>
              <a:rPr lang="es-ES" sz="3600" dirty="0" smtClean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 UNIDAD DE ANALISIS MORTALIDAD POR TB Y COINFECCION</a:t>
            </a:r>
          </a:p>
          <a:p>
            <a:pPr marL="0" indent="0" algn="ctr">
              <a:buNone/>
            </a:pPr>
            <a:r>
              <a:rPr lang="es-ES" sz="3600" dirty="0" smtClean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PEREIRA 17 DE AGOSTO 2021</a:t>
            </a:r>
            <a:endParaRPr lang="en-US" sz="3600" dirty="0">
              <a:solidFill>
                <a:schemeClr val="bg1"/>
              </a:solidFill>
              <a:latin typeface="Trebuchet MS" panose="020B060302020202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2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AGENDA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838200" y="1538243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CO" dirty="0"/>
              <a:t>Bienvenida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de los participantes en la unidad de análisis.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de caso. 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Presentación resumen cronológico de historia clínica y las atenciones relevantes, recibidas en todos los niveles. 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 de la visita de campo.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del asegurador. 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Análisis de la muerte por la metodología definida por el INS.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Establecer la cadena fisiopatológica, la causa básica y directa de la muerte; las causas relacionadas, y los antecedentes.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Realizar conclusiones de la muerte.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Diseñar el plan de mejoramiento, seguimiento y cumplimiento del mismo, incluyendo la evaluación y las consecuencias en caso de no obtenerse la mejoría.</a:t>
            </a:r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40290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MARTES 17 DE AGOST0</a:t>
            </a:r>
            <a:endParaRPr lang="en-US" dirty="0">
              <a:latin typeface="Trebuchet MS" panose="020B0603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571" y="2075100"/>
            <a:ext cx="10354229" cy="237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58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</a:t>
            </a:r>
            <a:r>
              <a:rPr lang="es-ES" dirty="0">
                <a:latin typeface="Trebuchet MS" panose="020B0603020202020204" pitchFamily="34" charset="0"/>
              </a:rPr>
              <a:t>1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 / VIH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V.A.L.B</a:t>
            </a:r>
          </a:p>
          <a:p>
            <a:pPr algn="just">
              <a:defRPr/>
            </a:pPr>
            <a:r>
              <a:rPr lang="es-CO" b="1" dirty="0" smtClean="0"/>
              <a:t>Tipo </a:t>
            </a:r>
            <a:r>
              <a:rPr lang="es-CO" b="1" dirty="0"/>
              <a:t>y número de identificación: </a:t>
            </a:r>
            <a:r>
              <a:rPr lang="es-ES" dirty="0"/>
              <a:t>9860305 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36   </a:t>
            </a:r>
            <a:r>
              <a:rPr lang="es-CO" b="1" dirty="0"/>
              <a:t>Sexo: </a:t>
            </a:r>
            <a:r>
              <a:rPr lang="es-CO" dirty="0"/>
              <a:t> </a:t>
            </a:r>
            <a:r>
              <a:rPr lang="es-CO" dirty="0" smtClean="0"/>
              <a:t>M  FN: 01-06-1985</a:t>
            </a:r>
          </a:p>
          <a:p>
            <a:pPr algn="just">
              <a:defRPr/>
            </a:pPr>
            <a:r>
              <a:rPr lang="es-CO" b="1" dirty="0" smtClean="0"/>
              <a:t>Aseguramiento</a:t>
            </a:r>
            <a:r>
              <a:rPr lang="es-CO" b="1" dirty="0"/>
              <a:t>:   </a:t>
            </a:r>
            <a:r>
              <a:rPr lang="es-CO" dirty="0" smtClean="0"/>
              <a:t>Asmetsalud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(3)  </a:t>
            </a:r>
            <a:r>
              <a:rPr lang="es-CO" b="1" dirty="0" smtClean="0"/>
              <a:t>Escolaridad:</a:t>
            </a:r>
            <a:r>
              <a:rPr lang="es-CO" dirty="0" smtClean="0"/>
              <a:t>  SD </a:t>
            </a:r>
            <a:r>
              <a:rPr lang="es-CO" b="1" dirty="0" smtClean="0"/>
              <a:t>Etnia:</a:t>
            </a:r>
            <a:r>
              <a:rPr lang="es-CO" dirty="0" smtClean="0"/>
              <a:t>  OTRO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Otro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</a:t>
            </a:r>
            <a:r>
              <a:rPr lang="es-CO" dirty="0" smtClean="0"/>
              <a:t>Finca el Aguacate  - Vereda el contento</a:t>
            </a:r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31-03-2021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ES" dirty="0" smtClean="0"/>
              <a:t>MAC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19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</a:t>
            </a:r>
            <a:endParaRPr lang="es-ES" sz="3200" b="1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794394"/>
              </p:ext>
            </p:extLst>
          </p:nvPr>
        </p:nvGraphicFramePr>
        <p:xfrm>
          <a:off x="1384663" y="943787"/>
          <a:ext cx="9002888" cy="568749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358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4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 813   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 27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10/07/2021 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SOCIEDAD COMERCIALIZADORA  DE INSUMOS Y SERVICIOS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850    NO HAY NOTIFICACION      SIVIGILA</a:t>
                      </a:r>
                    </a:p>
                    <a:p>
                      <a:pPr algn="l"/>
                      <a:r>
                        <a:rPr lang="es-E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 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10/07/2021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 10/03/2021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  10/07/2021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</a:t>
                      </a:r>
                      <a:r>
                        <a:rPr lang="es-ES" sz="16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Extrapulmonar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Pleural - Nuevo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Prueba:</a:t>
                      </a:r>
                      <a:endParaRPr lang="es-E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Extrapulmonar – nuevo = Sin dato en SISAP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clínico: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 CLINICA</a:t>
                      </a: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 negativo – cultivo negativo</a:t>
                      </a: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 molecular positiva – </a:t>
                      </a:r>
                      <a:r>
                        <a:rPr lang="es-ES" sz="16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M.tuberculosis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Hospitalizado: 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32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Clínica - </a:t>
                      </a:r>
                      <a:r>
                        <a:rPr lang="es-E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Radiologico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Desnutrición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Enfermedad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Asociada:  TB Extrapulmonar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SI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SI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/>
                        <a:t>Ajuste</a:t>
                      </a:r>
                      <a:r>
                        <a:rPr lang="es-ES" sz="1800" baseline="0" dirty="0" smtClean="0"/>
                        <a:t> condición final:   </a:t>
                      </a:r>
                      <a:endParaRPr lang="es-ES" sz="18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45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38200" y="1415327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CERTIFICADO: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16-07-2021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MAC</a:t>
            </a:r>
            <a:endParaRPr lang="en-U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697" y="2949621"/>
            <a:ext cx="11261869" cy="681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92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2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775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 / VIH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J.J.R.B</a:t>
            </a:r>
          </a:p>
          <a:p>
            <a:pPr algn="just">
              <a:defRPr/>
            </a:pPr>
            <a:r>
              <a:rPr lang="es-CO" b="1" dirty="0" smtClean="0"/>
              <a:t>Tipo </a:t>
            </a:r>
            <a:r>
              <a:rPr lang="es-CO" b="1" dirty="0"/>
              <a:t>y número de identificación: </a:t>
            </a:r>
            <a:r>
              <a:rPr lang="es-CO" dirty="0"/>
              <a:t>15930290</a:t>
            </a:r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4</a:t>
            </a:r>
            <a:r>
              <a:rPr lang="es-CO" dirty="0" smtClean="0"/>
              <a:t>7   </a:t>
            </a:r>
            <a:r>
              <a:rPr lang="es-CO" b="1" dirty="0"/>
              <a:t>Sexo: </a:t>
            </a:r>
            <a:r>
              <a:rPr lang="es-CO" dirty="0"/>
              <a:t> </a:t>
            </a:r>
            <a:r>
              <a:rPr lang="es-CO" dirty="0" smtClean="0"/>
              <a:t>M  FN: 02-11-1974</a:t>
            </a:r>
            <a:endParaRPr lang="es-ES" dirty="0"/>
          </a:p>
          <a:p>
            <a:pPr algn="just">
              <a:defRPr/>
            </a:pPr>
            <a:r>
              <a:rPr lang="es-CO" b="1" dirty="0"/>
              <a:t>Aseguramiento:   </a:t>
            </a:r>
            <a:r>
              <a:rPr lang="es-CO" dirty="0" smtClean="0"/>
              <a:t>Subsidiado – </a:t>
            </a:r>
            <a:r>
              <a:rPr lang="es-CO" dirty="0" err="1" smtClean="0"/>
              <a:t>Asmetsalud</a:t>
            </a:r>
            <a:r>
              <a:rPr lang="es-CO" dirty="0" smtClean="0"/>
              <a:t> – No asegurado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(1)  </a:t>
            </a:r>
            <a:r>
              <a:rPr lang="es-CO" b="1" dirty="0" smtClean="0"/>
              <a:t>Escolaridad:</a:t>
            </a:r>
            <a:r>
              <a:rPr lang="es-CO" dirty="0" smtClean="0"/>
              <a:t> Sin información  </a:t>
            </a:r>
            <a:r>
              <a:rPr lang="es-CO" b="1" dirty="0" smtClean="0"/>
              <a:t>Etnia:</a:t>
            </a:r>
            <a:r>
              <a:rPr lang="es-CO" dirty="0" smtClean="0"/>
              <a:t>  Otros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Indigente  </a:t>
            </a:r>
          </a:p>
          <a:p>
            <a:pPr algn="just">
              <a:defRPr/>
            </a:pPr>
            <a:r>
              <a:rPr lang="es-CO" b="1" dirty="0" smtClean="0"/>
              <a:t>Ocupación:</a:t>
            </a:r>
            <a:r>
              <a:rPr lang="es-CO" dirty="0" smtClean="0"/>
              <a:t> Sin ocupación</a:t>
            </a:r>
          </a:p>
          <a:p>
            <a:pPr algn="just">
              <a:defRPr/>
            </a:pPr>
            <a:r>
              <a:rPr lang="es-CO" b="1" dirty="0" smtClean="0"/>
              <a:t>Dirección </a:t>
            </a:r>
            <a:r>
              <a:rPr lang="es-CO" b="1" dirty="0"/>
              <a:t>de residencia : </a:t>
            </a:r>
            <a:r>
              <a:rPr lang="es-CO" dirty="0" smtClean="0"/>
              <a:t>M 1 Casa 2 Veracruz</a:t>
            </a:r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15-05-2021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CO" b="1" dirty="0" smtClean="0"/>
              <a:t>MAC</a:t>
            </a:r>
          </a:p>
          <a:p>
            <a:pPr algn="just">
              <a:defRPr/>
            </a:pPr>
            <a:r>
              <a:rPr lang="es-CO" b="1" dirty="0" smtClean="0"/>
              <a:t>Fuente </a:t>
            </a:r>
            <a:r>
              <a:rPr lang="es-CO" b="1" dirty="0"/>
              <a:t>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73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</a:t>
            </a:r>
            <a:endParaRPr lang="es-ES" sz="3200" b="1" dirty="0"/>
          </a:p>
        </p:txBody>
      </p:sp>
      <p:sp>
        <p:nvSpPr>
          <p:cNvPr id="2" name="CuadroTexto 1"/>
          <p:cNvSpPr txBox="1"/>
          <p:nvPr/>
        </p:nvSpPr>
        <p:spPr>
          <a:xfrm>
            <a:off x="89263" y="6509619"/>
            <a:ext cx="4628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COVID-19 : DESCARTADO</a:t>
            </a:r>
            <a:endParaRPr lang="en-US" dirty="0"/>
          </a:p>
        </p:txBody>
      </p:sp>
      <p:graphicFrame>
        <p:nvGraphicFramePr>
          <p:cNvPr id="7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304495"/>
              </p:ext>
            </p:extLst>
          </p:nvPr>
        </p:nvGraphicFramePr>
        <p:xfrm>
          <a:off x="1384663" y="943787"/>
          <a:ext cx="9002888" cy="5029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358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4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 813   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 9 AÑO 2021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 04/03/2021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 HUSJ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850   Año 2021 y 2014 </a:t>
                      </a:r>
                    </a:p>
                    <a:p>
                      <a:pPr algn="l"/>
                      <a:r>
                        <a:rPr lang="es-E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9-17- 19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 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 UNIDAD INTERMEDIA KENEDY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02/03/2021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01/12/2020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 03/03/2021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  05/05/2021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 </a:t>
                      </a: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05/05/2021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   </a:t>
                      </a: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05/05/2021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</a:t>
                      </a:r>
                      <a:r>
                        <a:rPr lang="es-ES" sz="16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ExtraPulmonar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 Meníngea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Prueba: ELISA</a:t>
                      </a:r>
                      <a:endParaRPr lang="es-E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Pulmonar – nuevo = 29 DOSIS - SISAP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clínico: SIDA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 Laboratorio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Hospitalizado:  SI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32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Clínica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VIH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Enfermedad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Asociada:  TB </a:t>
                      </a:r>
                      <a:r>
                        <a:rPr lang="es-ES" sz="16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Extrapulmonar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–Meningitis – Hepatitis B.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SI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SI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/>
                        <a:t>Ajuste</a:t>
                      </a:r>
                      <a:r>
                        <a:rPr lang="es-ES" sz="1800" baseline="0" dirty="0" smtClean="0"/>
                        <a:t> condición final:   si</a:t>
                      </a:r>
                      <a:endParaRPr lang="es-ES" sz="18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7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4121</TotalTime>
  <Words>1172</Words>
  <Application>Microsoft Office PowerPoint</Application>
  <PresentationFormat>Panorámica</PresentationFormat>
  <Paragraphs>245</Paragraphs>
  <Slides>19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Trebuchet MS</vt:lpstr>
      <vt:lpstr>Verdana</vt:lpstr>
      <vt:lpstr>Wingdings</vt:lpstr>
      <vt:lpstr>Tema de Office</vt:lpstr>
      <vt:lpstr>Presentación de PowerPoint</vt:lpstr>
      <vt:lpstr>Presentación de PowerPoint</vt:lpstr>
      <vt:lpstr>AGENDA</vt:lpstr>
      <vt:lpstr>MARTES 17 DE AGOST0</vt:lpstr>
      <vt:lpstr>CASO # 1</vt:lpstr>
      <vt:lpstr>Notificación SIVIGILA:</vt:lpstr>
      <vt:lpstr>RUAF</vt:lpstr>
      <vt:lpstr>CASO # 2</vt:lpstr>
      <vt:lpstr>Notificación SIVIGILA:</vt:lpstr>
      <vt:lpstr>RUAF</vt:lpstr>
      <vt:lpstr>CASO # 3</vt:lpstr>
      <vt:lpstr>Notificación SIVIGILA: NO SE ENCUENTRA NOTIFICADO </vt:lpstr>
      <vt:lpstr>RUAF</vt:lpstr>
      <vt:lpstr>CASO # 4</vt:lpstr>
      <vt:lpstr>Notificación SIVIGILA:</vt:lpstr>
      <vt:lpstr>RUAF</vt:lpstr>
      <vt:lpstr>CASO # 5</vt:lpstr>
      <vt:lpstr>Notificación SIVIGILA: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 González Cañas</dc:creator>
  <cp:lastModifiedBy>Maryluz</cp:lastModifiedBy>
  <cp:revision>241</cp:revision>
  <dcterms:created xsi:type="dcterms:W3CDTF">2020-01-08T22:04:33Z</dcterms:created>
  <dcterms:modified xsi:type="dcterms:W3CDTF">2021-08-18T02:53:47Z</dcterms:modified>
</cp:coreProperties>
</file>