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1" r:id="rId4"/>
    <p:sldId id="265" r:id="rId5"/>
    <p:sldId id="287" r:id="rId6"/>
    <p:sldId id="297" r:id="rId7"/>
    <p:sldId id="290" r:id="rId8"/>
    <p:sldId id="284" r:id="rId9"/>
    <p:sldId id="298" r:id="rId10"/>
    <p:sldId id="286" r:id="rId11"/>
    <p:sldId id="305" r:id="rId12"/>
    <p:sldId id="291" r:id="rId13"/>
    <p:sldId id="293" r:id="rId14"/>
    <p:sldId id="294" r:id="rId15"/>
    <p:sldId id="295" r:id="rId16"/>
    <p:sldId id="296" r:id="rId17"/>
    <p:sldId id="263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24/06/2021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726608536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25-04-2021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Clínica los Rosales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747444"/>
              </p:ext>
            </p:extLst>
          </p:nvPr>
        </p:nvGraphicFramePr>
        <p:xfrm>
          <a:off x="851263" y="2923822"/>
          <a:ext cx="10515600" cy="774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2971">
                  <a:extLst>
                    <a:ext uri="{9D8B030D-6E8A-4147-A177-3AD203B41FA5}">
                      <a16:colId xmlns:a16="http://schemas.microsoft.com/office/drawing/2014/main" val="702102918"/>
                    </a:ext>
                  </a:extLst>
                </a:gridCol>
                <a:gridCol w="2904309">
                  <a:extLst>
                    <a:ext uri="{9D8B030D-6E8A-4147-A177-3AD203B41FA5}">
                      <a16:colId xmlns:a16="http://schemas.microsoft.com/office/drawing/2014/main" val="651784707"/>
                    </a:ext>
                  </a:extLst>
                </a:gridCol>
                <a:gridCol w="2303417">
                  <a:extLst>
                    <a:ext uri="{9D8B030D-6E8A-4147-A177-3AD203B41FA5}">
                      <a16:colId xmlns:a16="http://schemas.microsoft.com/office/drawing/2014/main" val="1380690161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777473103"/>
                    </a:ext>
                  </a:extLst>
                </a:gridCol>
                <a:gridCol w="1702526">
                  <a:extLst>
                    <a:ext uri="{9D8B030D-6E8A-4147-A177-3AD203B41FA5}">
                      <a16:colId xmlns:a16="http://schemas.microsoft.com/office/drawing/2014/main" val="2775489764"/>
                    </a:ext>
                  </a:extLst>
                </a:gridCol>
              </a:tblGrid>
              <a:tr h="262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DIRECTA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ANTECEDENTES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ANTECEDENTES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ANTECEDENTES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ESTADOS PATOLÓGICOS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extLst>
                  <a:ext uri="{0D108BD9-81ED-4DB2-BD59-A6C34878D82A}">
                    <a16:rowId xmlns:a16="http://schemas.microsoft.com/office/drawing/2014/main" val="4269152090"/>
                  </a:ext>
                </a:extLst>
              </a:tr>
              <a:tr h="262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FALLA CARDIORESPIRATORIA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SANGRADO INTRACRANEAL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TROMBOCITOPENIA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VIRUS DE INMUNOSUFICIENCIA ADQUIRIDA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extLst>
                  <a:ext uri="{0D108BD9-81ED-4DB2-BD59-A6C34878D82A}">
                    <a16:rowId xmlns:a16="http://schemas.microsoft.com/office/drawing/2014/main" val="155018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99822"/>
            <a:ext cx="10515600" cy="4777141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TB / VIH</a:t>
            </a:r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J.M.G.T 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CO" dirty="0"/>
              <a:t>9763738</a:t>
            </a:r>
            <a:r>
              <a:rPr lang="es-ES" dirty="0" smtClean="0"/>
              <a:t>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47</a:t>
            </a:r>
            <a:r>
              <a:rPr lang="es-CO" dirty="0" smtClean="0"/>
              <a:t>   </a:t>
            </a:r>
            <a:r>
              <a:rPr lang="es-CO" b="1" dirty="0"/>
              <a:t>Sexo: </a:t>
            </a:r>
            <a:r>
              <a:rPr lang="es-CO" dirty="0"/>
              <a:t> M  FN: </a:t>
            </a:r>
            <a:r>
              <a:rPr lang="es-CO" dirty="0" smtClean="0"/>
              <a:t>10-09-1973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/>
              <a:t>Subsidiado  </a:t>
            </a:r>
            <a:r>
              <a:rPr lang="es-CO" dirty="0" smtClean="0"/>
              <a:t>Salud Total</a:t>
            </a:r>
            <a:endParaRPr lang="es-CO" dirty="0"/>
          </a:p>
          <a:p>
            <a:pPr algn="just">
              <a:defRPr/>
            </a:pPr>
            <a:r>
              <a:rPr lang="es-CO" b="1" dirty="0"/>
              <a:t>Estrato: </a:t>
            </a:r>
            <a:r>
              <a:rPr lang="es-CO" dirty="0"/>
              <a:t>(2)  </a:t>
            </a:r>
            <a:r>
              <a:rPr lang="es-CO" b="1" dirty="0"/>
              <a:t>Escolaridad:</a:t>
            </a:r>
            <a:r>
              <a:rPr lang="es-CO" dirty="0"/>
              <a:t> Sin información  </a:t>
            </a:r>
            <a:r>
              <a:rPr lang="es-CO" b="1" dirty="0"/>
              <a:t>Etnia:</a:t>
            </a:r>
            <a:r>
              <a:rPr lang="es-CO" dirty="0"/>
              <a:t>  Otros</a:t>
            </a:r>
          </a:p>
          <a:p>
            <a:pPr algn="just">
              <a:defRPr/>
            </a:pPr>
            <a:r>
              <a:rPr lang="es-CO" b="1" dirty="0"/>
              <a:t>Grupo Poblacional</a:t>
            </a:r>
            <a:r>
              <a:rPr lang="es-CO" dirty="0"/>
              <a:t>:  Otro   </a:t>
            </a:r>
          </a:p>
          <a:p>
            <a:pPr algn="just">
              <a:defRPr/>
            </a:pPr>
            <a:r>
              <a:rPr lang="es-CO" b="1" dirty="0"/>
              <a:t>Ocupación:</a:t>
            </a:r>
            <a:r>
              <a:rPr lang="es-CO" dirty="0"/>
              <a:t> </a:t>
            </a:r>
            <a:r>
              <a:rPr lang="es-CO" dirty="0" smtClean="0"/>
              <a:t>pulidores de materiales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KR 11 63-63</a:t>
            </a:r>
          </a:p>
          <a:p>
            <a:pPr algn="just">
              <a:defRPr/>
            </a:pPr>
            <a:r>
              <a:rPr lang="es-CO" b="1" dirty="0"/>
              <a:t>Fecha de muerte:  </a:t>
            </a:r>
            <a:r>
              <a:rPr lang="es-CO" dirty="0" smtClean="0"/>
              <a:t>12-05-2021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Clínica los Rosales </a:t>
            </a:r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RUAF:___     PROGRAMA:__X_ 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3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17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r>
              <a:rPr lang="es-ES" b="1" dirty="0" smtClean="0"/>
              <a:t>Notificación </a:t>
            </a:r>
            <a:r>
              <a:rPr lang="es-ES" b="1" dirty="0"/>
              <a:t>SIVIGILA: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069582"/>
              </p:ext>
            </p:extLst>
          </p:nvPr>
        </p:nvGraphicFramePr>
        <p:xfrm>
          <a:off x="1606731" y="943787"/>
          <a:ext cx="8780820" cy="55962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136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05/05/2021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C.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17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30/04/2021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C.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01/04/2021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20/04/2021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20/04/2021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30/01/2021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20/04/2021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 – pulmonar- Sensible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Elisa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Nuevo – Pulmonar – Dosis #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Muerte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20/04/2021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Clínica-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Nexo epidemiológico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negativo- cultivo en proceso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prueba molecular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 - Desnutrición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 registra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</a:t>
                      </a:r>
                      <a:r>
                        <a:rPr lang="es-ES" sz="1800" baseline="0" dirty="0" smtClean="0"/>
                        <a:t>  SI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726652753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12-05-2021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Clínica los Rosales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644151"/>
              </p:ext>
            </p:extLst>
          </p:nvPr>
        </p:nvGraphicFramePr>
        <p:xfrm>
          <a:off x="851263" y="3454400"/>
          <a:ext cx="10586155" cy="898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83">
                  <a:extLst>
                    <a:ext uri="{9D8B030D-6E8A-4147-A177-3AD203B41FA5}">
                      <a16:colId xmlns:a16="http://schemas.microsoft.com/office/drawing/2014/main" val="1234799520"/>
                    </a:ext>
                  </a:extLst>
                </a:gridCol>
                <a:gridCol w="2314071">
                  <a:extLst>
                    <a:ext uri="{9D8B030D-6E8A-4147-A177-3AD203B41FA5}">
                      <a16:colId xmlns:a16="http://schemas.microsoft.com/office/drawing/2014/main" val="2174262646"/>
                    </a:ext>
                  </a:extLst>
                </a:gridCol>
                <a:gridCol w="2630936">
                  <a:extLst>
                    <a:ext uri="{9D8B030D-6E8A-4147-A177-3AD203B41FA5}">
                      <a16:colId xmlns:a16="http://schemas.microsoft.com/office/drawing/2014/main" val="826526312"/>
                    </a:ext>
                  </a:extLst>
                </a:gridCol>
                <a:gridCol w="1605927">
                  <a:extLst>
                    <a:ext uri="{9D8B030D-6E8A-4147-A177-3AD203B41FA5}">
                      <a16:colId xmlns:a16="http://schemas.microsoft.com/office/drawing/2014/main" val="1357098232"/>
                    </a:ext>
                  </a:extLst>
                </a:gridCol>
                <a:gridCol w="1382681">
                  <a:extLst>
                    <a:ext uri="{9D8B030D-6E8A-4147-A177-3AD203B41FA5}">
                      <a16:colId xmlns:a16="http://schemas.microsoft.com/office/drawing/2014/main" val="436328951"/>
                    </a:ext>
                  </a:extLst>
                </a:gridCol>
                <a:gridCol w="770557">
                  <a:extLst>
                    <a:ext uri="{9D8B030D-6E8A-4147-A177-3AD203B41FA5}">
                      <a16:colId xmlns:a16="http://schemas.microsoft.com/office/drawing/2014/main" val="2799025653"/>
                    </a:ext>
                  </a:extLst>
                </a:gridCol>
              </a:tblGrid>
              <a:tr h="434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BÁSICA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extLst>
                  <a:ext uri="{0D108BD9-81ED-4DB2-BD59-A6C34878D82A}">
                    <a16:rowId xmlns:a16="http://schemas.microsoft.com/office/drawing/2014/main" val="2123428947"/>
                  </a:ext>
                </a:extLst>
              </a:tr>
              <a:tr h="434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DIFUNCION MULTIPLE DE ORGANOS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CHOQUE SEPTICO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NEUMONIA POR PNEUMOCYSTUS JIROVECII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SINDRME DE INMUNODEFICIENCIA ADQUIRIDA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extLst>
                  <a:ext uri="{0D108BD9-81ED-4DB2-BD59-A6C34878D82A}">
                    <a16:rowId xmlns:a16="http://schemas.microsoft.com/office/drawing/2014/main" val="4060278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4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D.O.C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16055281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38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</a:t>
            </a:r>
          </a:p>
          <a:p>
            <a:pPr algn="just">
              <a:defRPr/>
            </a:pPr>
            <a:r>
              <a:rPr lang="es-CO" b="1" dirty="0" smtClean="0"/>
              <a:t>Aseguramiento: Contributivo  - Coomeva 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(3)  </a:t>
            </a:r>
            <a:r>
              <a:rPr lang="es-CO" b="1" dirty="0" smtClean="0"/>
              <a:t>Escolaridad:</a:t>
            </a:r>
            <a:r>
              <a:rPr lang="es-CO" dirty="0" smtClean="0"/>
              <a:t>  Básica primaria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</a:t>
            </a:r>
            <a:r>
              <a:rPr lang="es-CO" dirty="0" smtClean="0"/>
              <a:t>Otro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</a:t>
            </a:r>
            <a:r>
              <a:rPr lang="es-CO" b="1" dirty="0" smtClean="0"/>
              <a:t>:  </a:t>
            </a:r>
            <a:r>
              <a:rPr lang="es-CO" dirty="0" err="1" smtClean="0"/>
              <a:t>Cra</a:t>
            </a:r>
            <a:r>
              <a:rPr lang="es-CO" dirty="0" smtClean="0"/>
              <a:t> 10 Bis N25B-07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11-06-2021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118279"/>
              </p:ext>
            </p:extLst>
          </p:nvPr>
        </p:nvGraphicFramePr>
        <p:xfrm>
          <a:off x="880936" y="709785"/>
          <a:ext cx="9536288" cy="554732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594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5878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26/02/2021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s-E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Sebastián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Clínica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año 2009-año201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2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15/02/2021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Sebastián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9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25/01/2021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15/01/2021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25/01/2021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15/01/2021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01/12/2020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46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Nuevo – pulmonar- Sensible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Elisa  12/01/2020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520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Nuevo – Pulmonar – Dosis #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VIH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33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Clínica- radiológico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realizar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y cultivo (-)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Desnutrición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Ninguna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3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012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Vivo sin ajuste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</a:t>
                      </a:r>
                      <a:r>
                        <a:rPr lang="es-ES" sz="1800" baseline="0" dirty="0" smtClean="0"/>
                        <a:t> VIVO sin ajuste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3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11-06-2021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</a:t>
            </a:r>
            <a:endParaRPr lang="en-U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131963"/>
              </p:ext>
            </p:extLst>
          </p:nvPr>
        </p:nvGraphicFramePr>
        <p:xfrm>
          <a:off x="851263" y="2675477"/>
          <a:ext cx="10586155" cy="1449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83">
                  <a:extLst>
                    <a:ext uri="{9D8B030D-6E8A-4147-A177-3AD203B41FA5}">
                      <a16:colId xmlns:a16="http://schemas.microsoft.com/office/drawing/2014/main" val="1234799520"/>
                    </a:ext>
                  </a:extLst>
                </a:gridCol>
                <a:gridCol w="2314071">
                  <a:extLst>
                    <a:ext uri="{9D8B030D-6E8A-4147-A177-3AD203B41FA5}">
                      <a16:colId xmlns:a16="http://schemas.microsoft.com/office/drawing/2014/main" val="2174262646"/>
                    </a:ext>
                  </a:extLst>
                </a:gridCol>
                <a:gridCol w="2630936">
                  <a:extLst>
                    <a:ext uri="{9D8B030D-6E8A-4147-A177-3AD203B41FA5}">
                      <a16:colId xmlns:a16="http://schemas.microsoft.com/office/drawing/2014/main" val="826526312"/>
                    </a:ext>
                  </a:extLst>
                </a:gridCol>
                <a:gridCol w="1605927">
                  <a:extLst>
                    <a:ext uri="{9D8B030D-6E8A-4147-A177-3AD203B41FA5}">
                      <a16:colId xmlns:a16="http://schemas.microsoft.com/office/drawing/2014/main" val="1357098232"/>
                    </a:ext>
                  </a:extLst>
                </a:gridCol>
                <a:gridCol w="1382681">
                  <a:extLst>
                    <a:ext uri="{9D8B030D-6E8A-4147-A177-3AD203B41FA5}">
                      <a16:colId xmlns:a16="http://schemas.microsoft.com/office/drawing/2014/main" val="436328951"/>
                    </a:ext>
                  </a:extLst>
                </a:gridCol>
                <a:gridCol w="770557">
                  <a:extLst>
                    <a:ext uri="{9D8B030D-6E8A-4147-A177-3AD203B41FA5}">
                      <a16:colId xmlns:a16="http://schemas.microsoft.com/office/drawing/2014/main" val="2799025653"/>
                    </a:ext>
                  </a:extLst>
                </a:gridCol>
              </a:tblGrid>
              <a:tr h="434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BÁSICA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extLst>
                  <a:ext uri="{0D108BD9-81ED-4DB2-BD59-A6C34878D82A}">
                    <a16:rowId xmlns:a16="http://schemas.microsoft.com/office/drawing/2014/main" val="2123428947"/>
                  </a:ext>
                </a:extLst>
              </a:tr>
              <a:tr h="4346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SOSPECHA INFECCION POR HISTOPLASMOSIS Y CITOMEGALOVIRUS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TUBERCULOSIS PULMONAR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VIH ESTADIO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DESNUTRICION PROTEICO CALORICA SINDROME ICTERICO SINDROME ANEMICO INFECCION URINARIA TRATADA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extLst>
                  <a:ext uri="{0D108BD9-81ED-4DB2-BD59-A6C34878D82A}">
                    <a16:rowId xmlns:a16="http://schemas.microsoft.com/office/drawing/2014/main" val="4060278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7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4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TB Y COINFECCION</a:t>
            </a: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24 DE JUNIO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JUEVES 24 DE JUNIO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8228"/>
              </p:ext>
            </p:extLst>
          </p:nvPr>
        </p:nvGraphicFramePr>
        <p:xfrm>
          <a:off x="1541639" y="2018154"/>
          <a:ext cx="8550628" cy="2608743"/>
        </p:xfrm>
        <a:graphic>
          <a:graphicData uri="http://schemas.openxmlformats.org/drawingml/2006/table">
            <a:tbl>
              <a:tblPr/>
              <a:tblGrid>
                <a:gridCol w="944386">
                  <a:extLst>
                    <a:ext uri="{9D8B030D-6E8A-4147-A177-3AD203B41FA5}">
                      <a16:colId xmlns:a16="http://schemas.microsoft.com/office/drawing/2014/main" val="3083051998"/>
                    </a:ext>
                  </a:extLst>
                </a:gridCol>
                <a:gridCol w="1101784">
                  <a:extLst>
                    <a:ext uri="{9D8B030D-6E8A-4147-A177-3AD203B41FA5}">
                      <a16:colId xmlns:a16="http://schemas.microsoft.com/office/drawing/2014/main" val="2098827682"/>
                    </a:ext>
                  </a:extLst>
                </a:gridCol>
                <a:gridCol w="1546432">
                  <a:extLst>
                    <a:ext uri="{9D8B030D-6E8A-4147-A177-3AD203B41FA5}">
                      <a16:colId xmlns:a16="http://schemas.microsoft.com/office/drawing/2014/main" val="3438615433"/>
                    </a:ext>
                  </a:extLst>
                </a:gridCol>
                <a:gridCol w="1778594">
                  <a:extLst>
                    <a:ext uri="{9D8B030D-6E8A-4147-A177-3AD203B41FA5}">
                      <a16:colId xmlns:a16="http://schemas.microsoft.com/office/drawing/2014/main" val="3288494661"/>
                    </a:ext>
                  </a:extLst>
                </a:gridCol>
                <a:gridCol w="1935991">
                  <a:extLst>
                    <a:ext uri="{9D8B030D-6E8A-4147-A177-3AD203B41FA5}">
                      <a16:colId xmlns:a16="http://schemas.microsoft.com/office/drawing/2014/main" val="2700210554"/>
                    </a:ext>
                  </a:extLst>
                </a:gridCol>
                <a:gridCol w="1243441">
                  <a:extLst>
                    <a:ext uri="{9D8B030D-6E8A-4147-A177-3AD203B41FA5}">
                      <a16:colId xmlns:a16="http://schemas.microsoft.com/office/drawing/2014/main" val="3954183163"/>
                    </a:ext>
                  </a:extLst>
                </a:gridCol>
              </a:tblGrid>
              <a:tr h="582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DEFUNCION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APELLIDO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527674"/>
                  </a:ext>
                </a:extLst>
              </a:tr>
              <a:tr h="376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2.00PM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31/03/2021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TB/VIH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66001NN1801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105996"/>
                  </a:ext>
                </a:extLst>
              </a:tr>
              <a:tr h="376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2.45PM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25/04/2021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TB/VIH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ANDRES MAURICIO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SANCHEZ PALACIO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9869621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880535"/>
                  </a:ext>
                </a:extLst>
              </a:tr>
              <a:tr h="376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3.30PM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12/05/2021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TB/VIH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 MARTIN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GOMEZ TABORDA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9763738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340907"/>
                  </a:ext>
                </a:extLst>
              </a:tr>
              <a:tr h="413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4.45PM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11/06/2021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TB/VIH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OCAMPO CALDERON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16055281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1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NN 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66001NN1801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35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SD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No asegurado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SD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31-03-2021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MEDICINA LEGAL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4932957" y="3244334"/>
            <a:ext cx="232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MANZNA 36 CADA 442</a:t>
            </a:r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974198"/>
              </p:ext>
            </p:extLst>
          </p:nvPr>
        </p:nvGraphicFramePr>
        <p:xfrm>
          <a:off x="1384663" y="943787"/>
          <a:ext cx="9002888" cy="546835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24/03/2021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HUSJ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12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24/03/2021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HUSJ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21/03/2021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21/03/2021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21/03/2021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21/03/2021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21/03/2021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21/03/2021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Pulmonar - Nuevo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Rápida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Nuevo – Pulmonar – Dosis # SD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Muerto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Laboratorio (BK – cultivo- prueba molecular)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Clínica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Ninguna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TB pulmonar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 - Concordancia Notificación 850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Si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</a:t>
                      </a:r>
                      <a:r>
                        <a:rPr lang="es-ES" sz="1800" baseline="0" dirty="0" smtClean="0"/>
                        <a:t>  SI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838200" y="3278777"/>
            <a:ext cx="10515600" cy="2898186"/>
          </a:xfrm>
        </p:spPr>
        <p:txBody>
          <a:bodyPr/>
          <a:lstStyle/>
          <a:p>
            <a:r>
              <a:rPr lang="es-ES" dirty="0" err="1" smtClean="0"/>
              <a:t>Laceracion</a:t>
            </a:r>
            <a:r>
              <a:rPr lang="es-ES" dirty="0" smtClean="0"/>
              <a:t>  visceral –Trauma cerrado </a:t>
            </a:r>
            <a:r>
              <a:rPr lang="es-ES" dirty="0" err="1" smtClean="0"/>
              <a:t>Toracoabdominal</a:t>
            </a:r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838200" y="1415327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CERTIFICADO:  7241154597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01/04/2021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: Vía Pública Muerte Violenta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2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A.M.S.P 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CO" dirty="0"/>
              <a:t>9869621</a:t>
            </a:r>
            <a:r>
              <a:rPr lang="es-ES" dirty="0" smtClean="0"/>
              <a:t>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37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04-08-1983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 smtClean="0"/>
              <a:t>- Contributivo </a:t>
            </a:r>
            <a:r>
              <a:rPr lang="es-CO" dirty="0" smtClean="0"/>
              <a:t>Coomeva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(2)  </a:t>
            </a:r>
            <a:r>
              <a:rPr lang="es-CO" b="1" dirty="0" smtClean="0"/>
              <a:t>Escolaridad:</a:t>
            </a:r>
            <a:r>
              <a:rPr lang="es-CO" dirty="0" smtClean="0"/>
              <a:t> Sin información  </a:t>
            </a:r>
            <a:r>
              <a:rPr lang="es-CO" b="1" dirty="0" smtClean="0"/>
              <a:t>Etnia:</a:t>
            </a:r>
            <a:r>
              <a:rPr lang="es-CO" dirty="0" smtClean="0"/>
              <a:t>  Otros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   </a:t>
            </a:r>
          </a:p>
          <a:p>
            <a:pPr algn="just">
              <a:defRPr/>
            </a:pPr>
            <a:r>
              <a:rPr lang="es-CO" b="1" dirty="0" smtClean="0"/>
              <a:t>Ocupación:</a:t>
            </a:r>
            <a:r>
              <a:rPr lang="es-CO" dirty="0" smtClean="0"/>
              <a:t> Sin ocupación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: </a:t>
            </a:r>
            <a:r>
              <a:rPr lang="es-CO" dirty="0"/>
              <a:t>CARRERA 1 # 10-39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25-04-2021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Clínica los Rosales </a:t>
            </a:r>
          </a:p>
          <a:p>
            <a:pPr algn="just">
              <a:defRPr/>
            </a:pPr>
            <a:r>
              <a:rPr lang="es-CO" b="1" dirty="0" smtClean="0"/>
              <a:t>Fuente </a:t>
            </a:r>
            <a:r>
              <a:rPr lang="es-CO" b="1" dirty="0"/>
              <a:t>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89263" y="6509619"/>
            <a:ext cx="462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COVID-19 : DESCARTADO</a:t>
            </a:r>
            <a:endParaRPr lang="en-U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819921"/>
              </p:ext>
            </p:extLst>
          </p:nvPr>
        </p:nvGraphicFramePr>
        <p:xfrm>
          <a:off x="1515212" y="935625"/>
          <a:ext cx="8963377" cy="55962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1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 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24/04/2021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850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13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31/03/2021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Clínica Rosales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16/04/2021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06/03/2021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16/04/2021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31/03/2021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28/02/2021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31/03/2021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Nuevo pulmonar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Rápida   31/03/2021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Nuevo – Pulmonar – Dosis # SD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Muerto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Clínica- radiológico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Nexo radiológico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hay BK ni cultivo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Desnutrición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Ninguna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Muerto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</a:t>
                      </a:r>
                      <a:r>
                        <a:rPr lang="es-ES" sz="1800" baseline="0" dirty="0" smtClean="0"/>
                        <a:t> Muerto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1154</Words>
  <Application>Microsoft Office PowerPoint</Application>
  <PresentationFormat>Panorámica</PresentationFormat>
  <Paragraphs>268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JUEVES 24 DE JUNIO</vt:lpstr>
      <vt:lpstr>CASO # 1</vt:lpstr>
      <vt:lpstr>Notificación SIVIGILA:</vt:lpstr>
      <vt:lpstr>RUAF</vt:lpstr>
      <vt:lpstr>CASO # 2</vt:lpstr>
      <vt:lpstr>Notificación SIVIGILA:</vt:lpstr>
      <vt:lpstr>RUAF</vt:lpstr>
      <vt:lpstr>CASO # 3</vt:lpstr>
      <vt:lpstr>Notificación SIVIGILA:</vt:lpstr>
      <vt:lpstr>RUAF</vt:lpstr>
      <vt:lpstr>CASO # 4</vt:lpstr>
      <vt:lpstr>Notificación SIVIGILA:</vt:lpstr>
      <vt:lpstr>RUAF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223</cp:revision>
  <dcterms:created xsi:type="dcterms:W3CDTF">2020-01-08T22:04:33Z</dcterms:created>
  <dcterms:modified xsi:type="dcterms:W3CDTF">2021-06-24T21:01:55Z</dcterms:modified>
</cp:coreProperties>
</file>