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9" r:id="rId18"/>
    <p:sldId id="273" r:id="rId19"/>
    <p:sldId id="277" r:id="rId20"/>
    <p:sldId id="275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070"/>
    <a:srgbClr val="E20E18"/>
    <a:srgbClr val="A4A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14"/>
    <p:restoredTop sz="94070"/>
  </p:normalViewPr>
  <p:slideViewPr>
    <p:cSldViewPr snapToGrid="0">
      <p:cViewPr varScale="1">
        <p:scale>
          <a:sx n="77" d="100"/>
          <a:sy n="77" d="100"/>
        </p:scale>
        <p:origin x="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702C3-EFEA-6A42-972F-21A17AB7AEBE}" type="datetimeFigureOut">
              <a:rPr lang="es-ES_tradnl" smtClean="0"/>
              <a:t>3/6/21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0AFB0-B6B2-D34F-B6B2-1B603E878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273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0AFB0-B6B2-D34F-B6B2-1B603E8785B7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1959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0AFB0-B6B2-D34F-B6B2-1B603E8785B7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5877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0AFB0-B6B2-D34F-B6B2-1B603E8785B7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224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D86AD-7283-FD4C-A15A-A787DB4F9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ADC153-61A1-0640-BF71-35E01001A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E8A0C2-0597-4C4E-ACD1-E9E89CD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5B839A-B153-9944-9ADF-D31A1AFC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B75856-0F70-6349-97B9-04DBECA7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372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BD105-291C-C147-A6A1-690521BC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6D556F-4252-264A-8652-4BBE8C853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373D13-9338-EE40-8A4A-57EC0E70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7008D3-E657-5746-B94D-3A2FD99D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B030F9-7A89-8448-8211-91AD380F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5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C9F0A3-4903-194A-AB80-92C55D54A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F9B705-23D0-C341-B578-1029DEA48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527484-914E-D248-B303-29AF1EDA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5A1D9A-80E5-AF4E-AF5D-8D9AEC31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E83D6D-8016-B248-AC91-B8A8367F9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609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789FC-B9C1-8642-8F05-9A76F05A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9FE7DA-3AF3-074A-A876-6A258A39F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326B5-4511-4E48-B931-4625C0104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5A38B2-A275-D345-96CB-FB53F778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EDC836-956C-384D-90AF-DB937B85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833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81A3D-940F-3447-AF0E-0865B29A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1FFF37-B2F9-CE46-9084-C42B916AA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70F5FC-497B-2241-AEC7-089D118B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B9ECF3-DFDF-8348-AD73-D1C814AE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3729BF-0E33-F944-838A-E2F55290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802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F5176-9D51-A94C-88DC-33471FD4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12212D-44AE-9F48-AC24-D2D32BB8A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0A7A11-592A-CC48-80D0-E30AE0D4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17B3-F3AC-6D45-9D42-DBBDBB4C9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CA9533-AEFB-8D4D-96B7-B2156212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E010FB-7566-8643-8DE5-3533B827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400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D370F-5EF2-2741-B091-B7A3981A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75E1C7-2ADC-E348-B435-941148A37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5C0ABA-E836-BB41-B423-D956005BA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97B55D-C4C9-F44A-86E2-11D51CAF5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92AA11-DA1F-DE44-B193-BF1C23FEB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C826C21-CCF2-0546-BF2D-8C0C7231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6260BA-02D4-9C47-8878-08A19E89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42393E5-5741-174F-8E82-07A2D5A6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649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9588E-42C8-094D-93BA-876B17996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242134-20E7-FB42-8782-C38985A4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391005E-5585-D24E-AA0F-B6A22A80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E8F3F8-4AD0-0D45-9150-050AE239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478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509269-F230-8D47-8BCF-72C1AAB7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D278E2-346B-DA43-A657-65504A42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1D15FE-22DE-2D40-9A60-56473BD8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599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BCA31-5900-9545-B64A-8F868262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B9C921-5C59-8B4D-A231-E460ED345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4BEE9A-CB6F-534A-BC91-B0F38A871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A7E790-4A52-3445-857C-F23AA6A5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C188D3-6953-0548-B9CD-9F2471B9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D0E5B1-146C-4F41-A244-76976F2B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175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C796F-2E4A-A64C-8ADC-B71CEF8FC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E590A6-1467-AE46-828E-1205940E2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701402-EFAF-3749-AD3E-9E5842DA3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CC1F89-4BE9-5E4F-9110-CD4D0E2C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4A4030-2616-A447-8369-28DC6EE0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43773D-96AD-904B-A46D-246F13E6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092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60F2C3-7BE3-0D4F-84C5-442FAC9E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121FBC-BD5B-A74F-B0A9-DFEFB6585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18CA49-8D05-7543-A749-FBB09FCA3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D0CE-5128-414C-A023-A39569FB07FF}" type="datetimeFigureOut">
              <a:rPr lang="es-CO" smtClean="0"/>
              <a:t>3/06/21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424387-E4B4-6C4D-9852-C163B52C8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90FA12-77E0-8940-8C5C-3EA1C4DA1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47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2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F4DCF5-1716-9640-887C-60C94E0FD2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53" r="8398"/>
          <a:stretch/>
        </p:blipFill>
        <p:spPr>
          <a:xfrm>
            <a:off x="1100843" y="1723575"/>
            <a:ext cx="4721629" cy="33134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8DB81D4-8C36-0344-957B-2A9F22878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472" y="1723576"/>
            <a:ext cx="5496994" cy="331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1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37413502-6F72-F149-A013-C8CD8820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0000"/>
                </a:solidFill>
              </a:rPr>
              <a:t>Datos relacionados con la vulnerabilidad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9DA4FA7-932C-7446-9BC1-5897F0EE5526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98B34F-753D-6B4F-8C5E-097ECD615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315" y="1907857"/>
            <a:ext cx="5920122" cy="304228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AB16A8B-F453-AD4F-A7D0-CBC398BB61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505" y="2076449"/>
            <a:ext cx="37084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0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56FA8F1-21C2-E642-9F6A-7F2953FE77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54" r="11149"/>
          <a:stretch/>
        </p:blipFill>
        <p:spPr>
          <a:xfrm>
            <a:off x="827315" y="1612114"/>
            <a:ext cx="4671753" cy="36337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0A5C52A-19E6-5944-ACB9-1B96D456C9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7"/>
          <a:stretch/>
        </p:blipFill>
        <p:spPr>
          <a:xfrm>
            <a:off x="5499068" y="1612114"/>
            <a:ext cx="5892603" cy="363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5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219430-323A-CE4A-987A-496791D2C9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02" r="8831"/>
          <a:stretch/>
        </p:blipFill>
        <p:spPr>
          <a:xfrm>
            <a:off x="883379" y="1570599"/>
            <a:ext cx="5153374" cy="34253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D64C45-0535-5544-BA94-A7EB804DE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521" y="1570599"/>
            <a:ext cx="5307100" cy="34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5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37413502-6F72-F149-A013-C8CD8820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21" y="367731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0000"/>
                </a:solidFill>
              </a:rPr>
              <a:t>Mortalidad según manejo del paciente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9DA4FA7-932C-7446-9BC1-5897F0EE5526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7DD4791-1170-E248-A7E6-11DDEE08F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4" y="1845600"/>
            <a:ext cx="5684543" cy="31738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0B974C8-5402-5D42-BF1D-A916E2EE71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16"/>
          <a:stretch/>
        </p:blipFill>
        <p:spPr>
          <a:xfrm>
            <a:off x="6511857" y="1845600"/>
            <a:ext cx="4768401" cy="31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16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9138FC-B466-C742-9A2B-B5CEB4CE0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5" y="1652039"/>
            <a:ext cx="5265406" cy="317387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A9AD87E-07A0-0045-BB4B-332851819C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30"/>
          <a:stretch/>
        </p:blipFill>
        <p:spPr>
          <a:xfrm>
            <a:off x="5816647" y="1652040"/>
            <a:ext cx="6150373" cy="31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25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7A4B6E-3F84-4B48-92DA-E62A8BF2A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5" y="1618788"/>
            <a:ext cx="5368224" cy="32358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DF804DC-E06B-9D46-85CB-CA4FB79F3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700" y="1618787"/>
            <a:ext cx="5319197" cy="323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75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9DA4FA7-932C-7446-9BC1-5897F0EE5526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585000B-2BA3-734D-B7D9-36F63C227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246" y="1490012"/>
            <a:ext cx="6433508" cy="387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23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356221" y="2734129"/>
            <a:ext cx="2904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Discusión y conclusiones</a:t>
            </a:r>
          </a:p>
        </p:txBody>
      </p:sp>
    </p:spTree>
    <p:extLst>
      <p:ext uri="{BB962C8B-B14F-4D97-AF65-F5344CB8AC3E}">
        <p14:creationId xmlns:p14="http://schemas.microsoft.com/office/powerpoint/2010/main" val="3928028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261E49-D845-9948-9F32-36C3E783A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284"/>
            <a:ext cx="10515600" cy="4946679"/>
          </a:xfrm>
        </p:spPr>
        <p:txBody>
          <a:bodyPr>
            <a:normAutofit/>
          </a:bodyPr>
          <a:lstStyle/>
          <a:p>
            <a:pPr algn="just"/>
            <a:r>
              <a:rPr lang="es-ES_tradnl" sz="2400" dirty="0"/>
              <a:t>El grupo etario que presento mayor mortalidad en la presente UDA, corresponde al de 25 a 34 años de edad, con un total de 4 usuarios.</a:t>
            </a:r>
          </a:p>
          <a:p>
            <a:pPr algn="just"/>
            <a:r>
              <a:rPr lang="es-ES_tradnl" sz="2400" dirty="0"/>
              <a:t>La mayoría de los usuarios se encontraban afiliados en la misma EAPB al momento del diagnóstico y del fallecimiento, solo 4 usuarios ingresaron a la EAPB con el diagnóstico B24X.</a:t>
            </a:r>
          </a:p>
          <a:p>
            <a:pPr algn="just"/>
            <a:r>
              <a:rPr lang="es-ES_tradnl" sz="2400" dirty="0"/>
              <a:t>Los fallecimientos presentados en la actual UDA, en su mayoría ingresaron a una IPS de atención integral.</a:t>
            </a:r>
          </a:p>
          <a:p>
            <a:pPr algn="just"/>
            <a:r>
              <a:rPr lang="es-ES_tradnl" sz="2400" dirty="0"/>
              <a:t>Negación al diagnóstico por parte de los usuarios, ya que a pesar de conocer su diagnóstico, este no fue informado oportunamente al personal de salud.</a:t>
            </a:r>
          </a:p>
          <a:p>
            <a:pPr algn="just"/>
            <a:r>
              <a:rPr lang="es-CO" sz="2400" dirty="0"/>
              <a:t>En cuanto a la referencia de la calidad del dato se sigue encontrado información incompleta sobre los diferentes determinantes en salud, tanto en las historias clínicas como en la notificación en SIVIGILA y RUAF. </a:t>
            </a:r>
            <a:endParaRPr lang="es-ES_tradnl" sz="2400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1461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44734" y="1143960"/>
            <a:ext cx="515126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5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Unidad de análisis colectiva Mortalidad SIDA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44734" y="3730526"/>
            <a:ext cx="4897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A4A3A2"/>
                </a:solidFill>
                <a:latin typeface="Montserrat Medium" panose="00000600000000000000" pitchFamily="2" charset="0"/>
              </a:rPr>
              <a:t>Dimensión de Salud Sexual y Reproductiva</a:t>
            </a:r>
          </a:p>
          <a:p>
            <a:r>
              <a:rPr lang="es-CO" sz="2000" dirty="0">
                <a:solidFill>
                  <a:srgbClr val="A4A3A2"/>
                </a:solidFill>
                <a:latin typeface="Montserrat Medium" panose="00000600000000000000" pitchFamily="2" charset="0"/>
              </a:rPr>
              <a:t>Componente VIH/SIDA</a:t>
            </a:r>
          </a:p>
          <a:p>
            <a:endParaRPr lang="es-CO" sz="2000" dirty="0">
              <a:solidFill>
                <a:srgbClr val="A4A3A2"/>
              </a:solidFill>
              <a:latin typeface="Montserrat Medium" panose="00000600000000000000" pitchFamily="2" charset="0"/>
            </a:endParaRPr>
          </a:p>
          <a:p>
            <a:r>
              <a:rPr lang="es-CO" sz="2000" dirty="0">
                <a:solidFill>
                  <a:srgbClr val="A4A3A2"/>
                </a:solidFill>
                <a:latin typeface="Montserrat Medium" panose="00000600000000000000" pitchFamily="2" charset="0"/>
              </a:rPr>
              <a:t>Secretaría de Salud Pública y Seguridad Social de Pereira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1" y="3378200"/>
            <a:ext cx="1771481" cy="1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24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4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53816FB-FBCB-0443-BDEB-62B72D315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FF0000"/>
                </a:solidFill>
              </a:rPr>
              <a:t>Orden del día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D845C8A5-0843-7A4C-9255-1871E0616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dirty="0"/>
              <a:t>Tasa de notificación y mortalidad 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Análisis de matriz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Discusión y conclusiones</a:t>
            </a:r>
          </a:p>
        </p:txBody>
      </p:sp>
    </p:spTree>
    <p:extLst>
      <p:ext uri="{BB962C8B-B14F-4D97-AF65-F5344CB8AC3E}">
        <p14:creationId xmlns:p14="http://schemas.microsoft.com/office/powerpoint/2010/main" val="252759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9CE9A2C-7F99-A74C-A5C0-E95486CD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0000"/>
                </a:solidFill>
              </a:rPr>
              <a:t>Tasa de notificación y Mortalidad por SIDA </a:t>
            </a:r>
            <a:br>
              <a:rPr lang="es-ES_tradnl" sz="3200" b="1" dirty="0">
                <a:solidFill>
                  <a:srgbClr val="FF0000"/>
                </a:solidFill>
              </a:rPr>
            </a:br>
            <a:r>
              <a:rPr lang="es-ES_tradnl" sz="3200" b="1" dirty="0">
                <a:solidFill>
                  <a:srgbClr val="FF0000"/>
                </a:solidFill>
              </a:rPr>
              <a:t>Pereira 2012 - I trimestre 2021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8661A73-22F8-ED4F-BBF5-6CEC67F13578}"/>
              </a:ext>
            </a:extLst>
          </p:cNvPr>
          <p:cNvSpPr txBox="1"/>
          <p:nvPr/>
        </p:nvSpPr>
        <p:spPr>
          <a:xfrm>
            <a:off x="838201" y="5686948"/>
            <a:ext cx="6096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Tablero de indicadores epidemiológicos Pereira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0192017-C3D9-294A-9C21-758358FA6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" y="1818355"/>
            <a:ext cx="10515600" cy="3221290"/>
          </a:xfrm>
          <a:prstGeom prst="rect">
            <a:avLst/>
          </a:prstGeom>
        </p:spPr>
      </p:pic>
      <p:sp>
        <p:nvSpPr>
          <p:cNvPr id="11" name="Flecha abajo 10">
            <a:extLst>
              <a:ext uri="{FF2B5EF4-FFF2-40B4-BE49-F238E27FC236}">
                <a16:creationId xmlns:a16="http://schemas.microsoft.com/office/drawing/2014/main" id="{7CF33F42-92DF-8143-A303-3D475FFE686E}"/>
              </a:ext>
            </a:extLst>
          </p:cNvPr>
          <p:cNvSpPr/>
          <p:nvPr/>
        </p:nvSpPr>
        <p:spPr>
          <a:xfrm>
            <a:off x="10363199" y="3228313"/>
            <a:ext cx="270933" cy="517261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BA59D47-570C-624E-A082-702CCA0C7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200" y="2972594"/>
            <a:ext cx="30988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6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356222" y="2734129"/>
            <a:ext cx="2785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Análisis de matriz</a:t>
            </a:r>
          </a:p>
        </p:txBody>
      </p:sp>
    </p:spTree>
    <p:extLst>
      <p:ext uri="{BB962C8B-B14F-4D97-AF65-F5344CB8AC3E}">
        <p14:creationId xmlns:p14="http://schemas.microsoft.com/office/powerpoint/2010/main" val="39878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9CE9A2C-7F99-A74C-A5C0-E95486CD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0000"/>
                </a:solidFill>
              </a:rPr>
              <a:t>Distribución de casos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8661A73-22F8-ED4F-BBF5-6CEC67F13578}"/>
              </a:ext>
            </a:extLst>
          </p:cNvPr>
          <p:cNvSpPr txBox="1"/>
          <p:nvPr/>
        </p:nvSpPr>
        <p:spPr>
          <a:xfrm>
            <a:off x="827315" y="5550488"/>
            <a:ext cx="454235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Semana epidemiológica 13 de 2021 y RUAF marzo de 2021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0CAE6C-BED2-4341-95EE-31BF47D47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1803400"/>
            <a:ext cx="102616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1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ABAD9D-D0F6-4648-9F4A-F83B967E5D54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FA1F2F-5366-7C43-BC9F-5427089E7647}"/>
              </a:ext>
            </a:extLst>
          </p:cNvPr>
          <p:cNvSpPr txBox="1"/>
          <p:nvPr/>
        </p:nvSpPr>
        <p:spPr>
          <a:xfrm>
            <a:off x="5797685" y="60895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4C858E-A9F7-314B-979B-3D8CB678B9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68" r="9303"/>
          <a:stretch/>
        </p:blipFill>
        <p:spPr>
          <a:xfrm>
            <a:off x="896471" y="1491653"/>
            <a:ext cx="4921135" cy="36250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7C4E543-F51E-B140-8BAB-F723D85606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01" r="4524"/>
          <a:stretch/>
        </p:blipFill>
        <p:spPr>
          <a:xfrm>
            <a:off x="5797685" y="1491654"/>
            <a:ext cx="5486401" cy="362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5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801F753-A2BF-6D4B-BAE8-4A258C0A8F4C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96658A-683E-5548-BF9C-6912F791C5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31" r="8424"/>
          <a:stretch/>
        </p:blipFill>
        <p:spPr>
          <a:xfrm>
            <a:off x="1130955" y="1680868"/>
            <a:ext cx="4326576" cy="34984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7FEDD7F-E4DB-6548-9B77-B1B89DA4C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199" y="1680867"/>
            <a:ext cx="5820064" cy="349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0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857905E-7C28-0348-B4FD-E79229909E1B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1EC078E-911B-7D43-8B39-6C38759E1E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12"/>
          <a:stretch/>
        </p:blipFill>
        <p:spPr>
          <a:xfrm>
            <a:off x="988515" y="1695876"/>
            <a:ext cx="5105698" cy="34662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2E33EEF-6197-6141-8013-1650B0DAC2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12"/>
          <a:stretch/>
        </p:blipFill>
        <p:spPr>
          <a:xfrm>
            <a:off x="6255413" y="1695877"/>
            <a:ext cx="5105698" cy="34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07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359</Words>
  <Application>Microsoft Macintosh PowerPoint</Application>
  <PresentationFormat>Panorámica</PresentationFormat>
  <Paragraphs>36</Paragraphs>
  <Slides>20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Montserrat Black</vt:lpstr>
      <vt:lpstr>Montserrat Medium</vt:lpstr>
      <vt:lpstr>Tema de Office</vt:lpstr>
      <vt:lpstr>Presentación de PowerPoint</vt:lpstr>
      <vt:lpstr>Presentación de PowerPoint</vt:lpstr>
      <vt:lpstr>Orden del día</vt:lpstr>
      <vt:lpstr>Tasa de notificación y Mortalidad por SIDA  Pereira 2012 - I trimestre 2021</vt:lpstr>
      <vt:lpstr>Presentación de PowerPoint</vt:lpstr>
      <vt:lpstr>Distribución de casos</vt:lpstr>
      <vt:lpstr>Presentación de PowerPoint</vt:lpstr>
      <vt:lpstr>Presentación de PowerPoint</vt:lpstr>
      <vt:lpstr>Presentación de PowerPoint</vt:lpstr>
      <vt:lpstr>Presentación de PowerPoint</vt:lpstr>
      <vt:lpstr>Datos relacionados con la vulnerabilidad</vt:lpstr>
      <vt:lpstr>Presentación de PowerPoint</vt:lpstr>
      <vt:lpstr>Presentación de PowerPoint</vt:lpstr>
      <vt:lpstr>Mortalidad según manejo del paciente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González Cañas</dc:creator>
  <cp:lastModifiedBy>Vanessa Muñoz C</cp:lastModifiedBy>
  <cp:revision>61</cp:revision>
  <dcterms:created xsi:type="dcterms:W3CDTF">2020-08-01T22:10:19Z</dcterms:created>
  <dcterms:modified xsi:type="dcterms:W3CDTF">2021-06-03T17:32:03Z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267737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