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61" r:id="rId4"/>
    <p:sldId id="265" r:id="rId5"/>
    <p:sldId id="287" r:id="rId6"/>
    <p:sldId id="297" r:id="rId7"/>
    <p:sldId id="290" r:id="rId8"/>
    <p:sldId id="284" r:id="rId9"/>
    <p:sldId id="298" r:id="rId10"/>
    <p:sldId id="286" r:id="rId11"/>
    <p:sldId id="291" r:id="rId12"/>
    <p:sldId id="292" r:id="rId13"/>
    <p:sldId id="293" r:id="rId14"/>
    <p:sldId id="294" r:id="rId15"/>
    <p:sldId id="295" r:id="rId16"/>
    <p:sldId id="296" r:id="rId17"/>
    <p:sldId id="299" r:id="rId18"/>
    <p:sldId id="300" r:id="rId19"/>
    <p:sldId id="301" r:id="rId20"/>
    <p:sldId id="302" r:id="rId21"/>
    <p:sldId id="303" r:id="rId22"/>
    <p:sldId id="304" r:id="rId23"/>
    <p:sldId id="263" r:id="rId2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an Pablo González Cañas" initials="JPGC" lastIdx="1" clrIdx="0">
    <p:extLst>
      <p:ext uri="{19B8F6BF-5375-455C-9EA6-DF929625EA0E}">
        <p15:presenceInfo xmlns:p15="http://schemas.microsoft.com/office/powerpoint/2012/main" userId="bd2a105a1fca9d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5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6AFE0-22E7-4B93-8C83-A3E967AE3AF2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5213E-F60E-464E-9EE9-ED4C2429BD99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7406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65213E-F60E-464E-9EE9-ED4C2429BD99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333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9423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67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05416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5712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0650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4168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8579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87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885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537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72345-ABDB-4B77-852D-E957F202E84A}" type="datetimeFigureOut">
              <a:rPr lang="es-CO" smtClean="0"/>
              <a:pPr/>
              <a:t>22/04/2021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DF069-44BA-4FE1-9347-D1BECC80587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163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8642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726589580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26/01/2021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IPS CLÍNICA SAN RAFAEL - SEDE MEGACENTRO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57377"/>
              </p:ext>
            </p:extLst>
          </p:nvPr>
        </p:nvGraphicFramePr>
        <p:xfrm>
          <a:off x="851263" y="2888978"/>
          <a:ext cx="10515600" cy="559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2971">
                  <a:extLst>
                    <a:ext uri="{9D8B030D-6E8A-4147-A177-3AD203B41FA5}">
                      <a16:colId xmlns:a16="http://schemas.microsoft.com/office/drawing/2014/main" val="702102918"/>
                    </a:ext>
                  </a:extLst>
                </a:gridCol>
                <a:gridCol w="2904309">
                  <a:extLst>
                    <a:ext uri="{9D8B030D-6E8A-4147-A177-3AD203B41FA5}">
                      <a16:colId xmlns:a16="http://schemas.microsoft.com/office/drawing/2014/main" val="651784707"/>
                    </a:ext>
                  </a:extLst>
                </a:gridCol>
                <a:gridCol w="2303417">
                  <a:extLst>
                    <a:ext uri="{9D8B030D-6E8A-4147-A177-3AD203B41FA5}">
                      <a16:colId xmlns:a16="http://schemas.microsoft.com/office/drawing/2014/main" val="1380690161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777473103"/>
                    </a:ext>
                  </a:extLst>
                </a:gridCol>
                <a:gridCol w="1702526">
                  <a:extLst>
                    <a:ext uri="{9D8B030D-6E8A-4147-A177-3AD203B41FA5}">
                      <a16:colId xmlns:a16="http://schemas.microsoft.com/office/drawing/2014/main" val="2775489764"/>
                    </a:ext>
                  </a:extLst>
                </a:gridCol>
              </a:tblGrid>
              <a:tr h="279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DIRECTA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CAUSA ANTECEDENTES 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ESTADOS PATOLÓGICOS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extLst>
                  <a:ext uri="{0D108BD9-81ED-4DB2-BD59-A6C34878D82A}">
                    <a16:rowId xmlns:a16="http://schemas.microsoft.com/office/drawing/2014/main" val="4269152090"/>
                  </a:ext>
                </a:extLst>
              </a:tr>
              <a:tr h="279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INSUFICIENCIA RESPIRATORIA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TUBERCULOSIS DEL PULMÓN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89" marR="9389" marT="9389" marB="0" anchor="b"/>
                </a:tc>
                <a:extLst>
                  <a:ext uri="{0D108BD9-81ED-4DB2-BD59-A6C34878D82A}">
                    <a16:rowId xmlns:a16="http://schemas.microsoft.com/office/drawing/2014/main" val="155018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4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3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 - VIH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J.F.T.L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1088294897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33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02-05-1987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smtClean="0"/>
              <a:t>Asmetsalud 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</a:t>
            </a:r>
            <a:r>
              <a:rPr lang="es-CO" dirty="0" smtClean="0"/>
              <a:t>Otro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CR 8 # 41-97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03-07-2020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ESE HOSPITAL DEL CENTRO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85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561091"/>
              </p:ext>
            </p:extLst>
          </p:nvPr>
        </p:nvGraphicFramePr>
        <p:xfrm>
          <a:off x="1424174" y="990522"/>
          <a:ext cx="8963377" cy="591421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318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4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813   TB 2017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02/03/2020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SOCIEDAD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COMERCIALIZADORA DE INSUMOS Y SERVICIOS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850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VIH/SIDA 2017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02/09/2019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ESE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28/02/2020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FIS:18/02/2020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28/02/2020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 </a:t>
                      </a: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24/09/2019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24/07/2019</a:t>
                      </a:r>
                      <a:endParaRPr lang="es-ES" sz="1600" b="1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–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Previamente tratado por recaída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Prueba: Elisa 19/07/2019</a:t>
                      </a:r>
                      <a:endParaRPr lang="es-ES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Nuevo – Pulmonar – Dosis # 100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clínico: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Clínica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negativo- cultivo en proceso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Hospitalizado</a:t>
                      </a:r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Clínica-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radiológico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Prueba molecular negativo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Desnutrición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Enfermedad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Asociada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NO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SI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No aplica.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dirty="0" smtClean="0"/>
                        <a:t>Ajuste</a:t>
                      </a:r>
                      <a:r>
                        <a:rPr lang="es-ES" sz="1800" baseline="0" dirty="0" smtClean="0"/>
                        <a:t> condición final: </a:t>
                      </a:r>
                      <a:endParaRPr lang="es-ES" sz="18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723057896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03-07-2020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ESE CENTRO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591153"/>
              </p:ext>
            </p:extLst>
          </p:nvPr>
        </p:nvGraphicFramePr>
        <p:xfrm>
          <a:off x="851263" y="3454400"/>
          <a:ext cx="10586155" cy="869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83">
                  <a:extLst>
                    <a:ext uri="{9D8B030D-6E8A-4147-A177-3AD203B41FA5}">
                      <a16:colId xmlns:a16="http://schemas.microsoft.com/office/drawing/2014/main" val="1234799520"/>
                    </a:ext>
                  </a:extLst>
                </a:gridCol>
                <a:gridCol w="2314071">
                  <a:extLst>
                    <a:ext uri="{9D8B030D-6E8A-4147-A177-3AD203B41FA5}">
                      <a16:colId xmlns:a16="http://schemas.microsoft.com/office/drawing/2014/main" val="2174262646"/>
                    </a:ext>
                  </a:extLst>
                </a:gridCol>
                <a:gridCol w="2630936">
                  <a:extLst>
                    <a:ext uri="{9D8B030D-6E8A-4147-A177-3AD203B41FA5}">
                      <a16:colId xmlns:a16="http://schemas.microsoft.com/office/drawing/2014/main" val="826526312"/>
                    </a:ext>
                  </a:extLst>
                </a:gridCol>
                <a:gridCol w="1605927">
                  <a:extLst>
                    <a:ext uri="{9D8B030D-6E8A-4147-A177-3AD203B41FA5}">
                      <a16:colId xmlns:a16="http://schemas.microsoft.com/office/drawing/2014/main" val="1357098232"/>
                    </a:ext>
                  </a:extLst>
                </a:gridCol>
                <a:gridCol w="1382681">
                  <a:extLst>
                    <a:ext uri="{9D8B030D-6E8A-4147-A177-3AD203B41FA5}">
                      <a16:colId xmlns:a16="http://schemas.microsoft.com/office/drawing/2014/main" val="436328951"/>
                    </a:ext>
                  </a:extLst>
                </a:gridCol>
                <a:gridCol w="770557">
                  <a:extLst>
                    <a:ext uri="{9D8B030D-6E8A-4147-A177-3AD203B41FA5}">
                      <a16:colId xmlns:a16="http://schemas.microsoft.com/office/drawing/2014/main" val="2799025653"/>
                    </a:ext>
                  </a:extLst>
                </a:gridCol>
              </a:tblGrid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BÁSICA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2123428947"/>
                  </a:ext>
                </a:extLst>
              </a:tr>
              <a:tr h="43462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PARO RESPIRATORIO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INMUNOCOMPROMISO VIH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57" marR="7157" marT="7157" marB="0" anchor="b"/>
                </a:tc>
                <a:extLst>
                  <a:ext uri="{0D108BD9-81ED-4DB2-BD59-A6C34878D82A}">
                    <a16:rowId xmlns:a16="http://schemas.microsoft.com/office/drawing/2014/main" val="4060278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7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4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G.A.M.C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1130612898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20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EMSANAR SAN PEDRO VALLE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</a:t>
            </a:r>
            <a:r>
              <a:rPr lang="es-CO" dirty="0" err="1" smtClean="0"/>
              <a:t>Basica</a:t>
            </a:r>
            <a:r>
              <a:rPr lang="es-CO" dirty="0" smtClean="0"/>
              <a:t> primaria</a:t>
            </a:r>
            <a:r>
              <a:rPr lang="es-CO" dirty="0" smtClean="0"/>
              <a:t>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  <a:r>
              <a:rPr lang="es-CO" dirty="0" smtClean="0"/>
              <a:t>Indigente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Habitante de calle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20</a:t>
            </a:r>
            <a:r>
              <a:rPr lang="es-CO" dirty="0" smtClean="0"/>
              <a:t>-06-2020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 HUSJ- MEDICINA LEGAL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5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865470"/>
              </p:ext>
            </p:extLst>
          </p:nvPr>
        </p:nvGraphicFramePr>
        <p:xfrm>
          <a:off x="1772356" y="855055"/>
          <a:ext cx="9161255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6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22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29/05/2020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 INTERMEDIA KENEDY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28/05/2020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28/05/2020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28/05/2020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- Nuevo- # dosis 3.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Bacteriologico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BK positivo – cultivo en proceso-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Clinico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Desnutrición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: No aplica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881051" y="6257109"/>
            <a:ext cx="3357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COVID19- NEGATIVO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3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/>
              <a:t>724072680</a:t>
            </a:r>
            <a:r>
              <a:rPr lang="en-US" dirty="0"/>
              <a:t>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20/06/2020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HUSJ – MEDICINA LEGAL</a:t>
            </a:r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188" y="2749459"/>
            <a:ext cx="10353675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73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5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E.O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9865555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37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25-08-1982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MEDIMAS CONTRIBUTIVO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SD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 smtClean="0"/>
              <a:t>Habitante de calle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08-06-2020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CO" b="1" dirty="0" smtClean="0"/>
              <a:t>Hospital de Kennedy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 </a:t>
            </a:r>
            <a:r>
              <a:rPr lang="es-ES" b="1" dirty="0" smtClean="0">
                <a:solidFill>
                  <a:srgbClr val="FF0000"/>
                </a:solidFill>
              </a:rPr>
              <a:t>NO ESTA NOTIFICADO</a:t>
            </a:r>
            <a:endParaRPr lang="es-E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9675312"/>
              </p:ext>
            </p:extLst>
          </p:nvPr>
        </p:nvGraphicFramePr>
        <p:xfrm>
          <a:off x="1772356" y="855055"/>
          <a:ext cx="9161255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6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FIS:                   FH: 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no esta en el libro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sz="1600" dirty="0">
                <a:latin typeface="Arial" panose="020B0604020202020204" pitchFamily="34" charset="0"/>
                <a:cs typeface="Arial" panose="020B0604020202020204" pitchFamily="34" charset="0"/>
              </a:rPr>
              <a:t>723053570</a:t>
            </a:r>
            <a:endParaRPr lang="es-E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04-06-2020</a:t>
            </a: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Hospital de Kennedy</a:t>
            </a:r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197420"/>
              </p:ext>
            </p:extLst>
          </p:nvPr>
        </p:nvGraphicFramePr>
        <p:xfrm>
          <a:off x="838200" y="3287713"/>
          <a:ext cx="10515600" cy="6847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1532635104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1014818648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4048910068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670082585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1679971749"/>
                    </a:ext>
                  </a:extLst>
                </a:gridCol>
              </a:tblGrid>
              <a:tr h="142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990616137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INSUFICIENCIA RESPIRATORIA AGUDA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 NO CONFIRMADA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81278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780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ES" dirty="0" smtClean="0"/>
          </a:p>
          <a:p>
            <a:pPr marL="0" indent="0" algn="ctr">
              <a:buNone/>
            </a:pPr>
            <a:endParaRPr lang="es-ES" dirty="0"/>
          </a:p>
          <a:p>
            <a:pPr marL="0" indent="0" algn="ctr">
              <a:buNone/>
            </a:pPr>
            <a:r>
              <a:rPr lang="es-ES" sz="3600" dirty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3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 UNIDAD DE ANALISIS MORTALIDAD POR </a:t>
            </a: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TB Y COINFECCION</a:t>
            </a:r>
            <a:endParaRPr lang="es-ES" sz="3600" dirty="0" smtClean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es-ES" sz="3600" dirty="0" smtClean="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</a:rPr>
              <a:t>PEREIRA 22 DE ABRIL 2021</a:t>
            </a:r>
            <a:endParaRPr lang="en-US" sz="3600" dirty="0">
              <a:solidFill>
                <a:schemeClr val="bg1"/>
              </a:solidFill>
              <a:latin typeface="Trebuchet MS" panose="020B060302020202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2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 smtClean="0">
                <a:latin typeface="Trebuchet MS" panose="020B0603020202020204" pitchFamily="34" charset="0"/>
              </a:rPr>
              <a:t>6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M.A.H.G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10082858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62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24-07-1956</a:t>
            </a:r>
          </a:p>
          <a:p>
            <a:pPr algn="just">
              <a:defRPr/>
            </a:pPr>
            <a:r>
              <a:rPr lang="es-CO" b="1" dirty="0" smtClean="0"/>
              <a:t>Aseguramiento</a:t>
            </a:r>
            <a:r>
              <a:rPr lang="es-CO" b="1" dirty="0"/>
              <a:t>:   </a:t>
            </a:r>
            <a:r>
              <a:rPr lang="es-CO" dirty="0" smtClean="0"/>
              <a:t>MEDIMAS SUBSIDIADO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(3)  </a:t>
            </a:r>
            <a:r>
              <a:rPr lang="es-CO" b="1" dirty="0" smtClean="0"/>
              <a:t>Escolaridad:</a:t>
            </a:r>
            <a:r>
              <a:rPr lang="es-CO" dirty="0" smtClean="0"/>
              <a:t>  </a:t>
            </a:r>
            <a:r>
              <a:rPr lang="es-CO" dirty="0" smtClean="0"/>
              <a:t>Básica secundaria </a:t>
            </a:r>
            <a:r>
              <a:rPr lang="es-CO" b="1" dirty="0" smtClean="0"/>
              <a:t>Etnia:</a:t>
            </a:r>
            <a:r>
              <a:rPr lang="es-CO" dirty="0" smtClean="0"/>
              <a:t>  </a:t>
            </a:r>
            <a:r>
              <a:rPr lang="es-CO" dirty="0" smtClean="0"/>
              <a:t>Otro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  <a:r>
              <a:rPr lang="es-CO" dirty="0" smtClean="0"/>
              <a:t>otro</a:t>
            </a:r>
            <a:endParaRPr lang="es-CO" dirty="0" smtClean="0"/>
          </a:p>
          <a:p>
            <a:pPr algn="just">
              <a:defRPr/>
            </a:pPr>
            <a:r>
              <a:rPr lang="es-CO" dirty="0" smtClean="0"/>
              <a:t>Ocupación: Vendedor Ambulante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MZ 16 CA </a:t>
            </a:r>
            <a:r>
              <a:rPr lang="es-CO" dirty="0" smtClean="0"/>
              <a:t>29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07-02-2021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</a:t>
            </a:r>
            <a:r>
              <a:rPr lang="es-CO" b="1" dirty="0" smtClean="0"/>
              <a:t>: Hospital de Cuba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9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206546"/>
              </p:ext>
            </p:extLst>
          </p:nvPr>
        </p:nvGraphicFramePr>
        <p:xfrm>
          <a:off x="1772356" y="855055"/>
          <a:ext cx="9161255" cy="5066497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161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52  AÑO 2020 --------- TB 2019 CONFIRMADO CLINICA - 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29/12/2020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HUSJ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25/12/2020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25/12/2020 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25/12/2021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Pulmonar – Previamente tratado  por fracaso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no esta en el libro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Laboratorio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48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Baciloscopia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positiva – Clínico </a:t>
                      </a:r>
                      <a:r>
                        <a:rPr lang="es-ES" sz="16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Radiologico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Desnutrición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: No aplica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894114" y="6296297"/>
            <a:ext cx="4232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COVID-19: NEGATIVO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13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726584892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2021-02-07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: HOSPITAL DE CUBA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650410"/>
              </p:ext>
            </p:extLst>
          </p:nvPr>
        </p:nvGraphicFramePr>
        <p:xfrm>
          <a:off x="838200" y="3287712"/>
          <a:ext cx="10515600" cy="10110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1532635104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1014818648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4048910068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670082585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1679971749"/>
                    </a:ext>
                  </a:extLst>
                </a:gridCol>
              </a:tblGrid>
              <a:tr h="668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1990616137"/>
                  </a:ext>
                </a:extLst>
              </a:tr>
              <a:tr h="34128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FALLA</a:t>
                      </a:r>
                      <a:r>
                        <a:rPr lang="es-ES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MULTIORGANICA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</a:t>
                      </a:r>
                      <a:r>
                        <a:rPr lang="es-ES" sz="11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COLON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 DE COLON TUBERCULOSIS</a:t>
                      </a:r>
                      <a:r>
                        <a:rPr lang="en-US" sz="110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PULMONAR EN TRATAMIENTO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812782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848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873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AGENDA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838200" y="1538243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O" dirty="0"/>
              <a:t>Bienvenida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los participantes en la unidad de análisis.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 caso.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Presentación resumen cronológico de historia clínica y las atenciones relevantes, recibidas en todos los niveles. 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 de la visita de campo.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s-ES" dirty="0"/>
              <a:t>Presentación del asegurador.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Análisis de la muerte por la metodología definida por el INS.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Establecer la cadena fisiopatológica, la causa básica y directa de la muerte; las causas relacionadas, y los antecedentes.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Realizar conclusiones de la muerte.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Diseñar el plan de mejoramiento, seguimiento y cumplimiento del mismo, incluyendo la evaluación y las consecuencias en caso de no obtenerse la mejoría.</a:t>
            </a:r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240290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JUEVES 22 DE ABRIL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0440" y="1976113"/>
            <a:ext cx="10083360" cy="302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5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</a:t>
            </a:r>
            <a:r>
              <a:rPr lang="es-ES" dirty="0">
                <a:latin typeface="Trebuchet MS" panose="020B0603020202020204" pitchFamily="34" charset="0"/>
              </a:rPr>
              <a:t>1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A.S.R.R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34057684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63   </a:t>
            </a:r>
            <a:r>
              <a:rPr lang="es-CO" b="1" dirty="0"/>
              <a:t>Sexo: </a:t>
            </a:r>
            <a:r>
              <a:rPr lang="es-CO" dirty="0"/>
              <a:t> F</a:t>
            </a:r>
            <a:r>
              <a:rPr lang="es-CO" dirty="0" smtClean="0"/>
              <a:t>  FN: 19-02-1957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– </a:t>
            </a:r>
            <a:r>
              <a:rPr lang="es-CO" dirty="0" err="1" smtClean="0"/>
              <a:t>Asmet</a:t>
            </a:r>
            <a:r>
              <a:rPr lang="es-CO" dirty="0" smtClean="0"/>
              <a:t> 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(1)  </a:t>
            </a:r>
            <a:r>
              <a:rPr lang="es-CO" b="1" dirty="0" smtClean="0"/>
              <a:t>Escolaridad:</a:t>
            </a:r>
            <a:r>
              <a:rPr lang="es-CO" dirty="0" smtClean="0"/>
              <a:t>  SD </a:t>
            </a:r>
            <a:r>
              <a:rPr lang="es-CO" b="1" dirty="0" smtClean="0"/>
              <a:t>Etnia:</a:t>
            </a:r>
            <a:r>
              <a:rPr lang="es-CO" dirty="0" smtClean="0"/>
              <a:t>  SD</a:t>
            </a:r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Otro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MANZNA 36 CADA </a:t>
            </a:r>
            <a:r>
              <a:rPr lang="es-CO" dirty="0" smtClean="0"/>
              <a:t>442 Leningrado</a:t>
            </a:r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23-02-2020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r>
              <a:rPr lang="es-ES" dirty="0" smtClean="0"/>
              <a:t>MAC</a:t>
            </a:r>
            <a:endParaRPr lang="es-ES" dirty="0"/>
          </a:p>
          <a:p>
            <a:pPr algn="just">
              <a:defRPr/>
            </a:pPr>
            <a:r>
              <a:rPr lang="es-CO" b="1" dirty="0"/>
              <a:t>Fuente 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4932957" y="3244334"/>
            <a:ext cx="232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MANZNA 36 CADA 442</a:t>
            </a:r>
          </a:p>
        </p:txBody>
      </p:sp>
    </p:spTree>
    <p:extLst>
      <p:ext uri="{BB962C8B-B14F-4D97-AF65-F5344CB8AC3E}">
        <p14:creationId xmlns:p14="http://schemas.microsoft.com/office/powerpoint/2010/main" val="21671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739334"/>
              </p:ext>
            </p:extLst>
          </p:nvPr>
        </p:nvGraphicFramePr>
        <p:xfrm>
          <a:off x="1772355" y="855055"/>
          <a:ext cx="8886935" cy="47545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8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10/05/2019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SOCIEDAD COMERCIALIZADORA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INSUMOS Y SERVICIOS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05/05/2019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05/04/2019   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10/05/2019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Pulmonar - 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Nuevo – 05-11-2019  # dosis 2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Laboratorio – BK positivo cultivo en proceso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Clínico Radiológico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6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EPOC</a:t>
                      </a:r>
                      <a:endParaRPr lang="es-ES" sz="1600" b="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NO APLICA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4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0"/>
            <a:ext cx="10515600" cy="1325563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 smtClean="0"/>
              <a:t>RUAF</a:t>
            </a:r>
            <a:endParaRPr lang="es-ES" sz="3200" b="1" dirty="0"/>
          </a:p>
        </p:txBody>
      </p:sp>
      <p:sp>
        <p:nvSpPr>
          <p:cNvPr id="3" name="CuadroTexto 2"/>
          <p:cNvSpPr txBox="1"/>
          <p:nvPr/>
        </p:nvSpPr>
        <p:spPr>
          <a:xfrm>
            <a:off x="851263" y="1325563"/>
            <a:ext cx="8684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Nº CERTIFICADO: 722536510  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Fecha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23-02-2020</a:t>
            </a:r>
            <a:endParaRPr lang="es-E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smtClean="0">
                <a:latin typeface="Arial" panose="020B0604020202020204" pitchFamily="34" charset="0"/>
                <a:cs typeface="Arial" panose="020B0604020202020204" pitchFamily="34" charset="0"/>
              </a:rPr>
              <a:t>IPS: MAC</a:t>
            </a:r>
            <a:endParaRPr lang="en-US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423916"/>
              </p:ext>
            </p:extLst>
          </p:nvPr>
        </p:nvGraphicFramePr>
        <p:xfrm>
          <a:off x="851263" y="3167063"/>
          <a:ext cx="10515600" cy="9286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646">
                  <a:extLst>
                    <a:ext uri="{9D8B030D-6E8A-4147-A177-3AD203B41FA5}">
                      <a16:colId xmlns:a16="http://schemas.microsoft.com/office/drawing/2014/main" val="4133056700"/>
                    </a:ext>
                  </a:extLst>
                </a:gridCol>
                <a:gridCol w="2140532">
                  <a:extLst>
                    <a:ext uri="{9D8B030D-6E8A-4147-A177-3AD203B41FA5}">
                      <a16:colId xmlns:a16="http://schemas.microsoft.com/office/drawing/2014/main" val="1900115386"/>
                    </a:ext>
                  </a:extLst>
                </a:gridCol>
                <a:gridCol w="2083704">
                  <a:extLst>
                    <a:ext uri="{9D8B030D-6E8A-4147-A177-3AD203B41FA5}">
                      <a16:colId xmlns:a16="http://schemas.microsoft.com/office/drawing/2014/main" val="3375514985"/>
                    </a:ext>
                  </a:extLst>
                </a:gridCol>
                <a:gridCol w="1385189">
                  <a:extLst>
                    <a:ext uri="{9D8B030D-6E8A-4147-A177-3AD203B41FA5}">
                      <a16:colId xmlns:a16="http://schemas.microsoft.com/office/drawing/2014/main" val="1686293978"/>
                    </a:ext>
                  </a:extLst>
                </a:gridCol>
                <a:gridCol w="2803529">
                  <a:extLst>
                    <a:ext uri="{9D8B030D-6E8A-4147-A177-3AD203B41FA5}">
                      <a16:colId xmlns:a16="http://schemas.microsoft.com/office/drawing/2014/main" val="2141832885"/>
                    </a:ext>
                  </a:extLst>
                </a:gridCol>
              </a:tblGrid>
              <a:tr h="14210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DIRECTA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CAUSA ANTECEDENTES D                   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ESTADOS PATOLÓGICOS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3600585335"/>
                  </a:ext>
                </a:extLst>
              </a:tr>
              <a:tr h="3822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ULCERA DUODENAL PERFORADA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 PULMONAR EN SEGUNDA FASE DE TRATAMIENTO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105" marR="7105" marT="7105" marB="0" anchor="b"/>
                </a:tc>
                <a:extLst>
                  <a:ext uri="{0D108BD9-81ED-4DB2-BD59-A6C34878D82A}">
                    <a16:rowId xmlns:a16="http://schemas.microsoft.com/office/drawing/2014/main" val="4281115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9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942702" y="0"/>
            <a:ext cx="10515600" cy="1325563"/>
          </a:xfrm>
        </p:spPr>
        <p:txBody>
          <a:bodyPr/>
          <a:lstStyle/>
          <a:p>
            <a:pPr algn="ctr"/>
            <a:r>
              <a:rPr lang="es-ES" dirty="0" smtClean="0">
                <a:latin typeface="Trebuchet MS" panose="020B0603020202020204" pitchFamily="34" charset="0"/>
              </a:rPr>
              <a:t>CASO # 2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2" name="Marcador de contenido 1"/>
          <p:cNvSpPr>
            <a:spLocks noGrp="1"/>
          </p:cNvSpPr>
          <p:nvPr>
            <p:ph idx="1"/>
          </p:nvPr>
        </p:nvSpPr>
        <p:spPr>
          <a:xfrm>
            <a:off x="942702" y="1063671"/>
            <a:ext cx="10515600" cy="4827678"/>
          </a:xfrm>
        </p:spPr>
        <p:txBody>
          <a:bodyPr>
            <a:normAutofit fontScale="775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es-ES" sz="3200" b="1" u="sng" dirty="0"/>
              <a:t>Datos del caso</a:t>
            </a:r>
            <a:r>
              <a:rPr lang="es-ES" sz="3200" b="1" dirty="0"/>
              <a:t>:      </a:t>
            </a:r>
            <a:r>
              <a:rPr lang="es-ES" sz="3200" b="1" dirty="0" smtClean="0"/>
              <a:t>TB</a:t>
            </a:r>
            <a:endParaRPr lang="es-ES" sz="3200" b="1" dirty="0"/>
          </a:p>
          <a:p>
            <a:pPr algn="just">
              <a:defRPr/>
            </a:pPr>
            <a:r>
              <a:rPr lang="es-CO" b="1" dirty="0"/>
              <a:t>Nombres y Apellidos</a:t>
            </a:r>
            <a:r>
              <a:rPr lang="es-CO" dirty="0"/>
              <a:t>: </a:t>
            </a:r>
            <a:r>
              <a:rPr lang="es-CO" dirty="0" smtClean="0"/>
              <a:t>J.E.G.G  </a:t>
            </a:r>
          </a:p>
          <a:p>
            <a:pPr algn="just">
              <a:defRPr/>
            </a:pPr>
            <a:r>
              <a:rPr lang="es-CO" b="1" dirty="0" smtClean="0"/>
              <a:t>Tipo </a:t>
            </a:r>
            <a:r>
              <a:rPr lang="es-CO" b="1" dirty="0"/>
              <a:t>y número de identificación: </a:t>
            </a:r>
            <a:r>
              <a:rPr lang="es-ES" dirty="0"/>
              <a:t>1286178 </a:t>
            </a:r>
            <a:endParaRPr lang="es-CO" dirty="0"/>
          </a:p>
          <a:p>
            <a:pPr algn="just">
              <a:defRPr/>
            </a:pPr>
            <a:r>
              <a:rPr lang="es-CO" b="1" dirty="0"/>
              <a:t>Edad: </a:t>
            </a:r>
            <a:r>
              <a:rPr lang="es-CO" dirty="0"/>
              <a:t>  </a:t>
            </a:r>
            <a:r>
              <a:rPr lang="es-CO" dirty="0" smtClean="0"/>
              <a:t>83   </a:t>
            </a:r>
            <a:r>
              <a:rPr lang="es-CO" b="1" dirty="0"/>
              <a:t>Sexo: </a:t>
            </a:r>
            <a:r>
              <a:rPr lang="es-CO" dirty="0"/>
              <a:t> </a:t>
            </a:r>
            <a:r>
              <a:rPr lang="es-CO" dirty="0" smtClean="0"/>
              <a:t>M  FN: 11-11-1973</a:t>
            </a:r>
            <a:endParaRPr lang="es-ES" dirty="0"/>
          </a:p>
          <a:p>
            <a:pPr algn="just">
              <a:defRPr/>
            </a:pPr>
            <a:r>
              <a:rPr lang="es-CO" b="1" dirty="0"/>
              <a:t>Aseguramiento:   </a:t>
            </a:r>
            <a:r>
              <a:rPr lang="es-CO" dirty="0" smtClean="0"/>
              <a:t>Subsidiado </a:t>
            </a:r>
            <a:r>
              <a:rPr lang="es-CO" dirty="0"/>
              <a:t> </a:t>
            </a:r>
            <a:r>
              <a:rPr lang="es-CO" dirty="0" err="1" smtClean="0"/>
              <a:t>Asmetsalud</a:t>
            </a:r>
            <a:endParaRPr lang="es-CO" dirty="0"/>
          </a:p>
          <a:p>
            <a:pPr algn="just">
              <a:defRPr/>
            </a:pPr>
            <a:r>
              <a:rPr lang="es-CO" b="1" dirty="0" smtClean="0"/>
              <a:t>Estrato</a:t>
            </a:r>
            <a:r>
              <a:rPr lang="es-CO" b="1" dirty="0"/>
              <a:t>: </a:t>
            </a:r>
            <a:r>
              <a:rPr lang="es-CO" dirty="0" smtClean="0"/>
              <a:t>(2)  </a:t>
            </a:r>
            <a:r>
              <a:rPr lang="es-CO" b="1" dirty="0" smtClean="0"/>
              <a:t>Escolaridad:</a:t>
            </a:r>
            <a:r>
              <a:rPr lang="es-CO" dirty="0" smtClean="0"/>
              <a:t> </a:t>
            </a:r>
            <a:r>
              <a:rPr lang="es-CO" dirty="0" smtClean="0"/>
              <a:t>Sin información  </a:t>
            </a:r>
            <a:r>
              <a:rPr lang="es-CO" b="1" dirty="0" smtClean="0"/>
              <a:t>Etnia:</a:t>
            </a:r>
            <a:r>
              <a:rPr lang="es-CO" dirty="0" smtClean="0"/>
              <a:t>  </a:t>
            </a:r>
            <a:r>
              <a:rPr lang="es-CO" dirty="0" smtClean="0"/>
              <a:t>Otros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Grupo Poblacional</a:t>
            </a:r>
            <a:r>
              <a:rPr lang="es-CO" dirty="0" smtClean="0"/>
              <a:t>:  </a:t>
            </a:r>
            <a:r>
              <a:rPr lang="es-CO" dirty="0" smtClean="0"/>
              <a:t>Otro   </a:t>
            </a:r>
          </a:p>
          <a:p>
            <a:pPr algn="just">
              <a:defRPr/>
            </a:pPr>
            <a:r>
              <a:rPr lang="es-CO" b="1" dirty="0" smtClean="0"/>
              <a:t>Ocupación:</a:t>
            </a:r>
            <a:r>
              <a:rPr lang="es-CO" dirty="0" smtClean="0"/>
              <a:t> Agricultor</a:t>
            </a:r>
            <a:endParaRPr lang="es-CO" dirty="0"/>
          </a:p>
          <a:p>
            <a:pPr algn="just">
              <a:defRPr/>
            </a:pPr>
            <a:r>
              <a:rPr lang="es-CO" b="1" dirty="0"/>
              <a:t>Dirección de residencia : </a:t>
            </a:r>
            <a:r>
              <a:rPr lang="es-CO" dirty="0"/>
              <a:t>MAZ </a:t>
            </a:r>
            <a:r>
              <a:rPr lang="es-CO" dirty="0" smtClean="0"/>
              <a:t>2 CASA 34 </a:t>
            </a:r>
            <a:r>
              <a:rPr lang="es-CO" dirty="0" smtClean="0"/>
              <a:t>(Olimpia </a:t>
            </a:r>
            <a:r>
              <a:rPr lang="es-CO" dirty="0" err="1" smtClean="0"/>
              <a:t>Mz</a:t>
            </a:r>
            <a:r>
              <a:rPr lang="es-CO" dirty="0" smtClean="0"/>
              <a:t> 1 Cs 19)</a:t>
            </a:r>
            <a:endParaRPr lang="es-CO" dirty="0" smtClean="0"/>
          </a:p>
          <a:p>
            <a:pPr algn="just">
              <a:defRPr/>
            </a:pPr>
            <a:r>
              <a:rPr lang="es-CO" b="1" dirty="0" smtClean="0"/>
              <a:t>Fecha </a:t>
            </a:r>
            <a:r>
              <a:rPr lang="es-CO" b="1" dirty="0"/>
              <a:t>de muerte:  </a:t>
            </a:r>
            <a:r>
              <a:rPr lang="es-CO" dirty="0" smtClean="0"/>
              <a:t>26-01-2021</a:t>
            </a:r>
            <a:endParaRPr lang="es-ES" dirty="0"/>
          </a:p>
          <a:p>
            <a:pPr algn="just">
              <a:defRPr/>
            </a:pPr>
            <a:r>
              <a:rPr lang="es-CO" b="1" dirty="0"/>
              <a:t>Institución/lugar donde ocurre la muerte: </a:t>
            </a:r>
            <a:endParaRPr lang="es-CO" b="1" dirty="0" smtClean="0"/>
          </a:p>
          <a:p>
            <a:pPr algn="just">
              <a:defRPr/>
            </a:pPr>
            <a:r>
              <a:rPr lang="es-CO" b="1" dirty="0" smtClean="0"/>
              <a:t>Fuente </a:t>
            </a:r>
            <a:r>
              <a:rPr lang="es-CO" b="1" dirty="0"/>
              <a:t>de información</a:t>
            </a:r>
            <a:r>
              <a:rPr lang="es-CO" sz="2400" b="1" dirty="0"/>
              <a:t>:    RUAF</a:t>
            </a:r>
            <a:r>
              <a:rPr lang="es-CO" sz="2400" b="1" dirty="0" smtClean="0"/>
              <a:t>:___     </a:t>
            </a:r>
            <a:r>
              <a:rPr lang="es-CO" sz="2400" b="1" dirty="0"/>
              <a:t>PROGRAMA</a:t>
            </a:r>
            <a:r>
              <a:rPr lang="es-CO" sz="2400" b="1" dirty="0" smtClean="0"/>
              <a:t>:__X_ </a:t>
            </a:r>
            <a:r>
              <a:rPr lang="es-CO" sz="2400" b="1" dirty="0"/>
              <a:t>SIVIGILA:___</a:t>
            </a:r>
            <a:endParaRPr lang="es-ES" sz="2400" dirty="0"/>
          </a:p>
          <a:p>
            <a:pPr algn="just">
              <a:defRPr/>
            </a:pPr>
            <a:r>
              <a:rPr lang="es-CO" b="1" dirty="0"/>
              <a:t>Entidad territorial de residencia y ocurrencia: </a:t>
            </a:r>
            <a:r>
              <a:rPr lang="es-CO" dirty="0"/>
              <a:t>Pereira - Risaralda 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851263" y="143691"/>
            <a:ext cx="10515600" cy="718458"/>
          </a:xfrm>
        </p:spPr>
        <p:txBody>
          <a:bodyPr/>
          <a:lstStyle/>
          <a:p>
            <a:pPr marL="285750" indent="-285750">
              <a:buFont typeface="Wingdings" pitchFamily="2" charset="2"/>
              <a:buChar char="ü"/>
            </a:pPr>
            <a:r>
              <a:rPr lang="es-ES" b="1" dirty="0"/>
              <a:t>Notificación SIVIGILA</a:t>
            </a:r>
            <a:r>
              <a:rPr lang="es-ES" b="1" dirty="0" smtClean="0"/>
              <a:t>:</a:t>
            </a:r>
            <a:endParaRPr lang="es-ES" sz="3200" b="1" dirty="0"/>
          </a:p>
        </p:txBody>
      </p:sp>
      <p:graphicFrame>
        <p:nvGraphicFramePr>
          <p:cNvPr id="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598577"/>
              </p:ext>
            </p:extLst>
          </p:nvPr>
        </p:nvGraphicFramePr>
        <p:xfrm>
          <a:off x="1772355" y="855055"/>
          <a:ext cx="8886935" cy="461246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88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2894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FICHA: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813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año 2021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Notificado: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26/01/2021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UPGD: </a:t>
                      </a:r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SOCIEDAD COMERCIALIZADORA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INSUMOS Y SERVICIOS</a:t>
                      </a:r>
                      <a:endParaRPr lang="es-ES" sz="16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FC: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11/01/2021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FIS: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11/01/2021                  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FH: </a:t>
                      </a:r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</a:t>
                      </a:r>
                      <a:endParaRPr lang="es-E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7630">
                <a:tc>
                  <a:txBody>
                    <a:bodyPr/>
                    <a:lstStyle/>
                    <a:p>
                      <a:pPr algn="l"/>
                      <a:r>
                        <a:rPr lang="es-E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Tuberculosis: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Sensible-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 Pulmonar (Ganglionar) – </a:t>
                      </a:r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Nuevo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149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Libro: Pulmonar  Nuevo – 18-01-2021  # dosis 8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55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Confirmado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por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Laboratorio</a:t>
                      </a: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BK positivo 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483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Criterio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Clínico - Bacteriológico</a:t>
                      </a:r>
                      <a:endParaRPr lang="es-ES" sz="16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Comorbilidad: Ninguna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721">
                <a:tc>
                  <a:txBody>
                    <a:bodyPr/>
                    <a:lstStyle/>
                    <a:p>
                      <a:pPr algn="l"/>
                      <a:r>
                        <a:rPr lang="es-E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Previo </a:t>
                      </a:r>
                      <a:r>
                        <a:rPr lang="es-E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VIH:  NO</a:t>
                      </a:r>
                      <a:endParaRPr lang="es-ES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620">
                <a:tc>
                  <a:txBody>
                    <a:bodyPr/>
                    <a:lstStyle/>
                    <a:p>
                      <a:pPr algn="l"/>
                      <a:r>
                        <a:rPr lang="es-ES" sz="1800" dirty="0" smtClean="0">
                          <a:solidFill>
                            <a:schemeClr val="tx1"/>
                          </a:solidFill>
                        </a:rPr>
                        <a:t>Ajuste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 condición final:  </a:t>
                      </a:r>
                      <a:r>
                        <a:rPr lang="es-ES" sz="1800" baseline="0" dirty="0" smtClean="0">
                          <a:solidFill>
                            <a:schemeClr val="tx1"/>
                          </a:solidFill>
                        </a:rPr>
                        <a:t>SI (A188) tuberculosis</a:t>
                      </a:r>
                      <a:endParaRPr lang="es-ES" sz="1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772355" y="5891349"/>
            <a:ext cx="46284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COVID-19 : DESCARTADO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3122</TotalTime>
  <Words>1371</Words>
  <Application>Microsoft Office PowerPoint</Application>
  <PresentationFormat>Panorámica</PresentationFormat>
  <Paragraphs>276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Trebuchet MS</vt:lpstr>
      <vt:lpstr>Verdana</vt:lpstr>
      <vt:lpstr>Wingdings</vt:lpstr>
      <vt:lpstr>Tema de Office</vt:lpstr>
      <vt:lpstr>Presentación de PowerPoint</vt:lpstr>
      <vt:lpstr>Presentación de PowerPoint</vt:lpstr>
      <vt:lpstr>AGENDA</vt:lpstr>
      <vt:lpstr>JUEVES 22 DE ABRIL</vt:lpstr>
      <vt:lpstr>CASO # 1</vt:lpstr>
      <vt:lpstr>Notificación SIVIGILA:</vt:lpstr>
      <vt:lpstr>RUAF</vt:lpstr>
      <vt:lpstr>CASO # 2</vt:lpstr>
      <vt:lpstr>Notificación SIVIGILA:</vt:lpstr>
      <vt:lpstr>RUAF</vt:lpstr>
      <vt:lpstr>CASO # 3</vt:lpstr>
      <vt:lpstr>Notificación SIVIGILA:</vt:lpstr>
      <vt:lpstr>RUAF</vt:lpstr>
      <vt:lpstr>CASO # 4</vt:lpstr>
      <vt:lpstr>Notificación SIVIGILA:</vt:lpstr>
      <vt:lpstr>RUAF</vt:lpstr>
      <vt:lpstr>CASO # 5</vt:lpstr>
      <vt:lpstr>Notificación SIVIGILA: NO ESTA NOTIFICADO</vt:lpstr>
      <vt:lpstr>RUAF</vt:lpstr>
      <vt:lpstr>CASO # 6</vt:lpstr>
      <vt:lpstr>Notificación SIVIGILA:</vt:lpstr>
      <vt:lpstr>RUAF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González Cañas</dc:creator>
  <cp:lastModifiedBy>Maryluz</cp:lastModifiedBy>
  <cp:revision>198</cp:revision>
  <dcterms:created xsi:type="dcterms:W3CDTF">2020-01-08T22:04:33Z</dcterms:created>
  <dcterms:modified xsi:type="dcterms:W3CDTF">2021-04-22T22:09:57Z</dcterms:modified>
</cp:coreProperties>
</file>