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62" r:id="rId3"/>
  </p:sldMasterIdLst>
  <p:notesMasterIdLst>
    <p:notesMasterId r:id="rId60"/>
  </p:notesMasterIdLst>
  <p:sldIdLst>
    <p:sldId id="256" r:id="rId4"/>
    <p:sldId id="257" r:id="rId5"/>
    <p:sldId id="259" r:id="rId6"/>
    <p:sldId id="360" r:id="rId7"/>
    <p:sldId id="260" r:id="rId8"/>
    <p:sldId id="261" r:id="rId9"/>
    <p:sldId id="262" r:id="rId10"/>
    <p:sldId id="263" r:id="rId11"/>
    <p:sldId id="322" r:id="rId12"/>
    <p:sldId id="264" r:id="rId13"/>
    <p:sldId id="265" r:id="rId14"/>
    <p:sldId id="323" r:id="rId15"/>
    <p:sldId id="267" r:id="rId16"/>
    <p:sldId id="266" r:id="rId17"/>
    <p:sldId id="268" r:id="rId18"/>
    <p:sldId id="269" r:id="rId19"/>
    <p:sldId id="325" r:id="rId20"/>
    <p:sldId id="328" r:id="rId21"/>
    <p:sldId id="329" r:id="rId22"/>
    <p:sldId id="330" r:id="rId23"/>
    <p:sldId id="270" r:id="rId24"/>
    <p:sldId id="271" r:id="rId25"/>
    <p:sldId id="332" r:id="rId26"/>
    <p:sldId id="272" r:id="rId27"/>
    <p:sldId id="273" r:id="rId28"/>
    <p:sldId id="351" r:id="rId29"/>
    <p:sldId id="352" r:id="rId30"/>
    <p:sldId id="353" r:id="rId31"/>
    <p:sldId id="274" r:id="rId32"/>
    <p:sldId id="354" r:id="rId33"/>
    <p:sldId id="355" r:id="rId34"/>
    <p:sldId id="356" r:id="rId35"/>
    <p:sldId id="275" r:id="rId36"/>
    <p:sldId id="276" r:id="rId37"/>
    <p:sldId id="277" r:id="rId38"/>
    <p:sldId id="278" r:id="rId39"/>
    <p:sldId id="281" r:id="rId40"/>
    <p:sldId id="279" r:id="rId41"/>
    <p:sldId id="280" r:id="rId42"/>
    <p:sldId id="282" r:id="rId43"/>
    <p:sldId id="283" r:id="rId44"/>
    <p:sldId id="359" r:id="rId45"/>
    <p:sldId id="284" r:id="rId46"/>
    <p:sldId id="294" r:id="rId47"/>
    <p:sldId id="285" r:id="rId48"/>
    <p:sldId id="286" r:id="rId49"/>
    <p:sldId id="287" r:id="rId50"/>
    <p:sldId id="357" r:id="rId51"/>
    <p:sldId id="289" r:id="rId52"/>
    <p:sldId id="290" r:id="rId53"/>
    <p:sldId id="291" r:id="rId54"/>
    <p:sldId id="358" r:id="rId55"/>
    <p:sldId id="292" r:id="rId56"/>
    <p:sldId id="293" r:id="rId57"/>
    <p:sldId id="318" r:id="rId58"/>
    <p:sldId id="321" r:id="rId59"/>
  </p:sldIdLst>
  <p:sldSz cx="12192000" cy="6858000"/>
  <p:notesSz cx="6858000" cy="9144000"/>
  <p:embeddedFontLst>
    <p:embeddedFont>
      <p:font typeface="AR CENA" panose="02000000000000000000" pitchFamily="2" charset="0"/>
      <p:regular r:id="rId61"/>
    </p:embeddedFont>
    <p:embeddedFont>
      <p:font typeface="Calibri" panose="020F0502020204030204" pitchFamily="34" charset="0"/>
      <p:regular r:id="rId62"/>
      <p:bold r:id="rId63"/>
      <p:italic r:id="rId64"/>
      <p:boldItalic r:id="rId65"/>
    </p:embeddedFont>
    <p:embeddedFont>
      <p:font typeface="Wingdings 2" panose="05020102010507070707" pitchFamily="18" charset="2"/>
      <p:regular r:id="rId66"/>
    </p:embeddedFont>
    <p:embeddedFont>
      <p:font typeface="ＭＳ Ｐゴシック" panose="020B0600070205080204" pitchFamily="34" charset="-128"/>
      <p:regular r:id="rId67"/>
    </p:embeddedFont>
    <p:embeddedFont>
      <p:font typeface="Cambria Math" panose="02040503050406030204" pitchFamily="18" charset="0"/>
      <p:regular r:id="rId68"/>
    </p:embeddedFont>
    <p:embeddedFont>
      <p:font typeface="Montserrat Black" panose="020B0604020202020204" charset="0"/>
      <p:bold r:id="rId69"/>
      <p:boldItalic r:id="rId70"/>
    </p:embeddedFont>
    <p:embeddedFont>
      <p:font typeface="Times" panose="02020603050405020304" pitchFamily="18" charset="0"/>
      <p:regular r:id="rId71"/>
      <p:bold r:id="rId72"/>
      <p:italic r:id="rId73"/>
      <p:boldItalic r:id="rId74"/>
    </p:embeddedFont>
    <p:embeddedFont>
      <p:font typeface="Cambria" panose="02040503050406030204" pitchFamily="18" charset="0"/>
      <p:regular r:id="rId75"/>
      <p:bold r:id="rId76"/>
      <p:italic r:id="rId77"/>
      <p:boldItalic r:id="rId78"/>
    </p:embeddedFont>
    <p:embeddedFont>
      <p:font typeface="Arial Black" panose="020B0A04020102020204" pitchFamily="34" charset="0"/>
      <p:regular r:id="rId79"/>
      <p:bold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5" roundtripDataSignature="AMtx7miZdazgRNjCFYOEeo+suwnwBTYBR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C7B56F-49DC-4E33-AAB9-BEA88327EEB0}">
  <a:tblStyle styleId="{BBC7B56F-49DC-4E33-AAB9-BEA88327EE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3.fntdata"/><Relationship Id="rId68" Type="http://schemas.openxmlformats.org/officeDocument/2006/relationships/font" Target="fonts/font8.fntdata"/><Relationship Id="rId89" Type="http://schemas.openxmlformats.org/officeDocument/2006/relationships/tableStyles" Target="tableStyle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14.fntdata"/><Relationship Id="rId79" Type="http://schemas.openxmlformats.org/officeDocument/2006/relationships/font" Target="fonts/font19.fntdata"/><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2.fntdata"/><Relationship Id="rId80" Type="http://schemas.openxmlformats.org/officeDocument/2006/relationships/font" Target="fonts/font20.fntdata"/><Relationship Id="rId85"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7.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6.fntdata"/><Relationship Id="rId7" Type="http://schemas.openxmlformats.org/officeDocument/2006/relationships/slide" Target="slides/slide4.xml"/><Relationship Id="rId71" Type="http://schemas.openxmlformats.org/officeDocument/2006/relationships/font" Target="fonts/font11.fntdata"/><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6.fntdata"/><Relationship Id="rId87" Type="http://schemas.openxmlformats.org/officeDocument/2006/relationships/viewProps" Target="viewProps.xml"/><Relationship Id="rId61" Type="http://schemas.openxmlformats.org/officeDocument/2006/relationships/font" Target="fonts/font1.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10FE5-B55E-4BA6-8489-867D67044A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099DBB9-D456-4365-BDFC-7003A327D505}">
      <dgm:prSet phldrT="[Texto]" custT="1"/>
      <dgm:spPr/>
      <dgm:t>
        <a:bodyPr/>
        <a:lstStyle/>
        <a:p>
          <a:r>
            <a:rPr lang="es-ES" sz="2400" dirty="0" smtClean="0"/>
            <a:t>Proceso salud enfermedad en nuestro medio</a:t>
          </a:r>
          <a:endParaRPr lang="es-ES" sz="2400" dirty="0"/>
        </a:p>
      </dgm:t>
    </dgm:pt>
    <dgm:pt modelId="{03C070EB-AF8A-4030-B987-0579E54E8D53}" type="parTrans" cxnId="{EA4B5E11-EBA6-43EB-BBE4-766C9562637B}">
      <dgm:prSet/>
      <dgm:spPr/>
      <dgm:t>
        <a:bodyPr/>
        <a:lstStyle/>
        <a:p>
          <a:endParaRPr lang="es-ES" sz="2800"/>
        </a:p>
      </dgm:t>
    </dgm:pt>
    <dgm:pt modelId="{B9B7C251-BD2D-4B1F-843E-BFA054C70D96}" type="sibTrans" cxnId="{EA4B5E11-EBA6-43EB-BBE4-766C9562637B}">
      <dgm:prSet/>
      <dgm:spPr/>
      <dgm:t>
        <a:bodyPr/>
        <a:lstStyle/>
        <a:p>
          <a:endParaRPr lang="es-ES" sz="2800"/>
        </a:p>
      </dgm:t>
    </dgm:pt>
    <dgm:pt modelId="{465A27FD-14A8-433F-8322-8C4C11EB6267}">
      <dgm:prSet phldrT="[Texto]" phldr="1" custT="1"/>
      <dgm:spPr/>
      <dgm:t>
        <a:bodyPr/>
        <a:lstStyle/>
        <a:p>
          <a:endParaRPr lang="es-ES" sz="1200" dirty="0"/>
        </a:p>
      </dgm:t>
    </dgm:pt>
    <dgm:pt modelId="{F8EAC94D-5ADD-4306-8A34-AD14C1B21847}" type="parTrans" cxnId="{57CED4F9-4D38-4E42-B226-B606024C51A6}">
      <dgm:prSet/>
      <dgm:spPr/>
      <dgm:t>
        <a:bodyPr/>
        <a:lstStyle/>
        <a:p>
          <a:endParaRPr lang="es-ES" sz="2800"/>
        </a:p>
      </dgm:t>
    </dgm:pt>
    <dgm:pt modelId="{F5B532BA-8171-437C-BB60-4042E90079CA}" type="sibTrans" cxnId="{57CED4F9-4D38-4E42-B226-B606024C51A6}">
      <dgm:prSet/>
      <dgm:spPr/>
      <dgm:t>
        <a:bodyPr/>
        <a:lstStyle/>
        <a:p>
          <a:endParaRPr lang="es-ES" sz="2800"/>
        </a:p>
      </dgm:t>
    </dgm:pt>
    <dgm:pt modelId="{F13B2DD5-9886-46AA-87F0-297184E2175D}">
      <dgm:prSet phldrT="[Texto]" custT="1"/>
      <dgm:spPr/>
      <dgm:t>
        <a:bodyPr/>
        <a:lstStyle/>
        <a:p>
          <a:r>
            <a:rPr lang="es-ES" sz="2400" dirty="0" smtClean="0"/>
            <a:t>Historia natural y social de la enfermedad</a:t>
          </a:r>
          <a:endParaRPr lang="es-ES" sz="2400" dirty="0"/>
        </a:p>
      </dgm:t>
    </dgm:pt>
    <dgm:pt modelId="{6CDB58FA-655C-446D-9CE8-59CE5883087F}" type="parTrans" cxnId="{ACE7776E-91BE-4943-A333-F418527538FE}">
      <dgm:prSet/>
      <dgm:spPr/>
      <dgm:t>
        <a:bodyPr/>
        <a:lstStyle/>
        <a:p>
          <a:endParaRPr lang="es-ES" sz="2800"/>
        </a:p>
      </dgm:t>
    </dgm:pt>
    <dgm:pt modelId="{84359C38-31ED-4210-9643-BC45E8D31DA5}" type="sibTrans" cxnId="{ACE7776E-91BE-4943-A333-F418527538FE}">
      <dgm:prSet/>
      <dgm:spPr/>
      <dgm:t>
        <a:bodyPr/>
        <a:lstStyle/>
        <a:p>
          <a:endParaRPr lang="es-ES" sz="2800"/>
        </a:p>
      </dgm:t>
    </dgm:pt>
    <dgm:pt modelId="{C0117BAD-1427-4ECF-81B4-1B0E967FC2B0}">
      <dgm:prSet phldrT="[Texto]" custT="1"/>
      <dgm:spPr/>
      <dgm:t>
        <a:bodyPr/>
        <a:lstStyle/>
        <a:p>
          <a:endParaRPr lang="es-ES" sz="1200" dirty="0"/>
        </a:p>
      </dgm:t>
    </dgm:pt>
    <dgm:pt modelId="{8E7B413F-CDBF-410D-84FE-22F8A89359D4}" type="parTrans" cxnId="{17FEF46B-EBBA-414A-AA44-01B268321D9C}">
      <dgm:prSet/>
      <dgm:spPr/>
      <dgm:t>
        <a:bodyPr/>
        <a:lstStyle/>
        <a:p>
          <a:endParaRPr lang="es-ES" sz="2800"/>
        </a:p>
      </dgm:t>
    </dgm:pt>
    <dgm:pt modelId="{EAD2850C-2D84-4454-BD9C-B0ACB1A7ACCE}" type="sibTrans" cxnId="{17FEF46B-EBBA-414A-AA44-01B268321D9C}">
      <dgm:prSet/>
      <dgm:spPr/>
      <dgm:t>
        <a:bodyPr/>
        <a:lstStyle/>
        <a:p>
          <a:endParaRPr lang="es-ES" sz="2800"/>
        </a:p>
      </dgm:t>
    </dgm:pt>
    <dgm:pt modelId="{1AD70CC3-864F-4192-811F-9ED710E438E5}">
      <dgm:prSet phldrT="[Texto]" custT="1"/>
      <dgm:spPr/>
      <dgm:t>
        <a:bodyPr/>
        <a:lstStyle/>
        <a:p>
          <a:r>
            <a:rPr lang="es-ES" sz="2400" dirty="0" smtClean="0"/>
            <a:t>Caracterizar poblaciones de alto riesgo.</a:t>
          </a:r>
          <a:endParaRPr lang="es-ES" sz="2400" dirty="0"/>
        </a:p>
      </dgm:t>
    </dgm:pt>
    <dgm:pt modelId="{CBA37368-4E61-4ADA-899F-43D575D5D7B1}" type="parTrans" cxnId="{290E81D2-113A-4531-A9E6-24CFC088FB6B}">
      <dgm:prSet/>
      <dgm:spPr/>
      <dgm:t>
        <a:bodyPr/>
        <a:lstStyle/>
        <a:p>
          <a:endParaRPr lang="es-ES" sz="2800"/>
        </a:p>
      </dgm:t>
    </dgm:pt>
    <dgm:pt modelId="{1D574E4B-4A01-4D82-8450-F692D0275ECF}" type="sibTrans" cxnId="{290E81D2-113A-4531-A9E6-24CFC088FB6B}">
      <dgm:prSet/>
      <dgm:spPr/>
      <dgm:t>
        <a:bodyPr/>
        <a:lstStyle/>
        <a:p>
          <a:endParaRPr lang="es-ES" sz="2800"/>
        </a:p>
      </dgm:t>
    </dgm:pt>
    <dgm:pt modelId="{2CDFAEF4-0D87-4450-AA1F-1A9AABC8DE3C}">
      <dgm:prSet phldrT="[Texto]" custT="1"/>
      <dgm:spPr/>
      <dgm:t>
        <a:bodyPr/>
        <a:lstStyle/>
        <a:p>
          <a:r>
            <a:rPr lang="es-ES" sz="2400" dirty="0" smtClean="0"/>
            <a:t>Factores de riesgo y Factores protectores</a:t>
          </a:r>
          <a:endParaRPr lang="es-ES" sz="2400" dirty="0"/>
        </a:p>
      </dgm:t>
    </dgm:pt>
    <dgm:pt modelId="{8AD41776-2310-441D-9D07-227FE510614F}" type="parTrans" cxnId="{CDF93838-2A01-4B6C-BD35-2459A30D1012}">
      <dgm:prSet/>
      <dgm:spPr/>
      <dgm:t>
        <a:bodyPr/>
        <a:lstStyle/>
        <a:p>
          <a:endParaRPr lang="es-ES" sz="2800"/>
        </a:p>
      </dgm:t>
    </dgm:pt>
    <dgm:pt modelId="{C164652D-2F86-48C7-A517-2C3B7034EB5A}" type="sibTrans" cxnId="{CDF93838-2A01-4B6C-BD35-2459A30D1012}">
      <dgm:prSet/>
      <dgm:spPr/>
      <dgm:t>
        <a:bodyPr/>
        <a:lstStyle/>
        <a:p>
          <a:endParaRPr lang="es-ES" sz="2800"/>
        </a:p>
      </dgm:t>
    </dgm:pt>
    <dgm:pt modelId="{F284A424-CD23-4F24-A1A1-9257AE319FBD}">
      <dgm:prSet phldrT="[Texto]" custT="1"/>
      <dgm:spPr/>
      <dgm:t>
        <a:bodyPr/>
        <a:lstStyle/>
        <a:p>
          <a:r>
            <a:rPr lang="es-ES" sz="2400" dirty="0" smtClean="0"/>
            <a:t>Impacto de las medidas de control disponibles</a:t>
          </a:r>
          <a:endParaRPr lang="es-ES" sz="2400" dirty="0"/>
        </a:p>
      </dgm:t>
    </dgm:pt>
    <dgm:pt modelId="{4EB2DE7E-4986-4A0D-BF1D-111B7EA295C6}" type="parTrans" cxnId="{5046B160-D983-44DA-A061-4D3242953BB8}">
      <dgm:prSet/>
      <dgm:spPr/>
      <dgm:t>
        <a:bodyPr/>
        <a:lstStyle/>
        <a:p>
          <a:endParaRPr lang="es-ES" sz="2800"/>
        </a:p>
      </dgm:t>
    </dgm:pt>
    <dgm:pt modelId="{0817B73A-38EE-4B55-AC42-16832E747162}" type="sibTrans" cxnId="{5046B160-D983-44DA-A061-4D3242953BB8}">
      <dgm:prSet/>
      <dgm:spPr/>
      <dgm:t>
        <a:bodyPr/>
        <a:lstStyle/>
        <a:p>
          <a:endParaRPr lang="es-ES" sz="2800"/>
        </a:p>
      </dgm:t>
    </dgm:pt>
    <dgm:pt modelId="{5DC45A86-D69F-41C2-A1A3-9AB9F62A529B}">
      <dgm:prSet phldrT="[Texto]" custT="1"/>
      <dgm:spPr/>
      <dgm:t>
        <a:bodyPr/>
        <a:lstStyle/>
        <a:p>
          <a:r>
            <a:rPr lang="es-ES" sz="2400" dirty="0" smtClean="0"/>
            <a:t>Utilidad de tratamientos y técnicas de laboratorio</a:t>
          </a:r>
          <a:endParaRPr lang="es-ES" sz="2400" dirty="0"/>
        </a:p>
      </dgm:t>
    </dgm:pt>
    <dgm:pt modelId="{49EC75A6-D250-4EDB-A1F9-D4380AA88604}" type="parTrans" cxnId="{07AF6BEC-6919-4211-990C-79D189C1056A}">
      <dgm:prSet/>
      <dgm:spPr/>
      <dgm:t>
        <a:bodyPr/>
        <a:lstStyle/>
        <a:p>
          <a:endParaRPr lang="es-ES" sz="2800"/>
        </a:p>
      </dgm:t>
    </dgm:pt>
    <dgm:pt modelId="{CC5E78CE-3DCD-4EE1-AEE8-E035B6E68F92}" type="sibTrans" cxnId="{07AF6BEC-6919-4211-990C-79D189C1056A}">
      <dgm:prSet/>
      <dgm:spPr/>
      <dgm:t>
        <a:bodyPr/>
        <a:lstStyle/>
        <a:p>
          <a:endParaRPr lang="es-ES" sz="2800"/>
        </a:p>
      </dgm:t>
    </dgm:pt>
    <dgm:pt modelId="{9AD29DCF-EE45-41F0-BEA3-B6C7223BC529}">
      <dgm:prSet phldrT="[Texto]" custT="1"/>
      <dgm:spPr/>
      <dgm:t>
        <a:bodyPr/>
        <a:lstStyle/>
        <a:p>
          <a:r>
            <a:rPr lang="es-ES" sz="2400" dirty="0" smtClean="0"/>
            <a:t>Efectividad de vacunas y otras medidas en uso.</a:t>
          </a:r>
          <a:endParaRPr lang="es-ES" sz="2400" dirty="0"/>
        </a:p>
      </dgm:t>
    </dgm:pt>
    <dgm:pt modelId="{EE0EF3DB-2FDF-4BD3-B87E-D712C1F22884}" type="parTrans" cxnId="{17C8DC34-6EC9-4BA5-B4DC-9C8E883338E1}">
      <dgm:prSet/>
      <dgm:spPr/>
      <dgm:t>
        <a:bodyPr/>
        <a:lstStyle/>
        <a:p>
          <a:endParaRPr lang="es-ES" sz="2800"/>
        </a:p>
      </dgm:t>
    </dgm:pt>
    <dgm:pt modelId="{A593EA74-2D71-4391-A146-892CFB6A47E0}" type="sibTrans" cxnId="{17C8DC34-6EC9-4BA5-B4DC-9C8E883338E1}">
      <dgm:prSet/>
      <dgm:spPr/>
      <dgm:t>
        <a:bodyPr/>
        <a:lstStyle/>
        <a:p>
          <a:endParaRPr lang="es-ES" sz="2800"/>
        </a:p>
      </dgm:t>
    </dgm:pt>
    <dgm:pt modelId="{DC437035-31F6-41D1-8731-E3552774A87D}">
      <dgm:prSet phldrT="[Texto]" custT="1"/>
      <dgm:spPr/>
      <dgm:t>
        <a:bodyPr/>
        <a:lstStyle/>
        <a:p>
          <a:r>
            <a:rPr lang="es-ES" sz="2400" dirty="0" smtClean="0"/>
            <a:t>Utilidad</a:t>
          </a:r>
          <a:r>
            <a:rPr lang="es-ES" sz="2400" baseline="0" dirty="0" smtClean="0"/>
            <a:t> de definiciones de caso establecidas</a:t>
          </a:r>
          <a:endParaRPr lang="es-ES" sz="2400" dirty="0"/>
        </a:p>
      </dgm:t>
    </dgm:pt>
    <dgm:pt modelId="{12FB1CD2-A019-450C-990C-5DCAACC067E2}" type="parTrans" cxnId="{7B709A71-1236-40AE-AFFA-C1A05E9E7A79}">
      <dgm:prSet/>
      <dgm:spPr/>
      <dgm:t>
        <a:bodyPr/>
        <a:lstStyle/>
        <a:p>
          <a:endParaRPr lang="es-ES" sz="2800"/>
        </a:p>
      </dgm:t>
    </dgm:pt>
    <dgm:pt modelId="{347F6A3E-6E92-497A-95DE-D80496500FA6}" type="sibTrans" cxnId="{7B709A71-1236-40AE-AFFA-C1A05E9E7A79}">
      <dgm:prSet/>
      <dgm:spPr/>
      <dgm:t>
        <a:bodyPr/>
        <a:lstStyle/>
        <a:p>
          <a:endParaRPr lang="es-ES" sz="2800"/>
        </a:p>
      </dgm:t>
    </dgm:pt>
    <dgm:pt modelId="{15A5B0C8-D58A-4FE7-95FB-2D1673927D1C}" type="pres">
      <dgm:prSet presAssocID="{65810FE5-B55E-4BA6-8489-867D67044ACB}" presName="linear" presStyleCnt="0">
        <dgm:presLayoutVars>
          <dgm:animLvl val="lvl"/>
          <dgm:resizeHandles val="exact"/>
        </dgm:presLayoutVars>
      </dgm:prSet>
      <dgm:spPr/>
    </dgm:pt>
    <dgm:pt modelId="{75A4E04D-140C-4C48-8FB8-503F5BEBECF0}" type="pres">
      <dgm:prSet presAssocID="{9099DBB9-D456-4365-BDFC-7003A327D505}" presName="parentText" presStyleLbl="node1" presStyleIdx="0" presStyleCnt="8" custLinFactY="-49150" custLinFactNeighborY="-100000">
        <dgm:presLayoutVars>
          <dgm:chMax val="0"/>
          <dgm:bulletEnabled val="1"/>
        </dgm:presLayoutVars>
      </dgm:prSet>
      <dgm:spPr/>
      <dgm:t>
        <a:bodyPr/>
        <a:lstStyle/>
        <a:p>
          <a:endParaRPr lang="es-ES"/>
        </a:p>
      </dgm:t>
    </dgm:pt>
    <dgm:pt modelId="{5021A950-EF69-4A2A-82DB-3A999B196E04}" type="pres">
      <dgm:prSet presAssocID="{9099DBB9-D456-4365-BDFC-7003A327D505}" presName="childText" presStyleLbl="revTx" presStyleIdx="0" presStyleCnt="2">
        <dgm:presLayoutVars>
          <dgm:bulletEnabled val="1"/>
        </dgm:presLayoutVars>
      </dgm:prSet>
      <dgm:spPr/>
    </dgm:pt>
    <dgm:pt modelId="{FF6D5253-CA89-42AB-BDDF-C7C86503639F}" type="pres">
      <dgm:prSet presAssocID="{F13B2DD5-9886-46AA-87F0-297184E2175D}" presName="parentText" presStyleLbl="node1" presStyleIdx="1" presStyleCnt="8" custLinFactY="-2956" custLinFactNeighborX="381" custLinFactNeighborY="-100000">
        <dgm:presLayoutVars>
          <dgm:chMax val="0"/>
          <dgm:bulletEnabled val="1"/>
        </dgm:presLayoutVars>
      </dgm:prSet>
      <dgm:spPr/>
    </dgm:pt>
    <dgm:pt modelId="{C6ED57F0-5436-4B97-8688-91F9283C2D8B}" type="pres">
      <dgm:prSet presAssocID="{F13B2DD5-9886-46AA-87F0-297184E2175D}" presName="childText" presStyleLbl="revTx" presStyleIdx="1" presStyleCnt="2">
        <dgm:presLayoutVars>
          <dgm:bulletEnabled val="1"/>
        </dgm:presLayoutVars>
      </dgm:prSet>
      <dgm:spPr/>
      <dgm:t>
        <a:bodyPr/>
        <a:lstStyle/>
        <a:p>
          <a:endParaRPr lang="es-ES"/>
        </a:p>
      </dgm:t>
    </dgm:pt>
    <dgm:pt modelId="{24996C89-4684-4DFA-A7BF-B66533DDFC0F}" type="pres">
      <dgm:prSet presAssocID="{1AD70CC3-864F-4192-811F-9ED710E438E5}" presName="parentText" presStyleLbl="node1" presStyleIdx="2" presStyleCnt="8" custLinFactY="-19801" custLinFactNeighborX="35231" custLinFactNeighborY="-100000">
        <dgm:presLayoutVars>
          <dgm:chMax val="0"/>
          <dgm:bulletEnabled val="1"/>
        </dgm:presLayoutVars>
      </dgm:prSet>
      <dgm:spPr/>
      <dgm:t>
        <a:bodyPr/>
        <a:lstStyle/>
        <a:p>
          <a:endParaRPr lang="es-ES"/>
        </a:p>
      </dgm:t>
    </dgm:pt>
    <dgm:pt modelId="{828B3908-FD62-4E44-9E45-440B02A930DC}" type="pres">
      <dgm:prSet presAssocID="{1D574E4B-4A01-4D82-8450-F692D0275ECF}" presName="spacer" presStyleCnt="0"/>
      <dgm:spPr/>
    </dgm:pt>
    <dgm:pt modelId="{7EA56B0D-BD23-4AF8-9B52-F94615E589AA}" type="pres">
      <dgm:prSet presAssocID="{2CDFAEF4-0D87-4450-AA1F-1A9AABC8DE3C}" presName="parentText" presStyleLbl="node1" presStyleIdx="3" presStyleCnt="8" custLinFactY="-6055" custLinFactNeighborY="-100000">
        <dgm:presLayoutVars>
          <dgm:chMax val="0"/>
          <dgm:bulletEnabled val="1"/>
        </dgm:presLayoutVars>
      </dgm:prSet>
      <dgm:spPr/>
      <dgm:t>
        <a:bodyPr/>
        <a:lstStyle/>
        <a:p>
          <a:endParaRPr lang="es-ES"/>
        </a:p>
      </dgm:t>
    </dgm:pt>
    <dgm:pt modelId="{68389ACB-F1CA-442E-AB3D-93BC03302EDE}" type="pres">
      <dgm:prSet presAssocID="{C164652D-2F86-48C7-A517-2C3B7034EB5A}" presName="spacer" presStyleCnt="0"/>
      <dgm:spPr/>
    </dgm:pt>
    <dgm:pt modelId="{4ABC8B1E-932E-49C6-AAB4-33F420FDF370}" type="pres">
      <dgm:prSet presAssocID="{F284A424-CD23-4F24-A1A1-9257AE319FBD}" presName="parentText" presStyleLbl="node1" presStyleIdx="4" presStyleCnt="8">
        <dgm:presLayoutVars>
          <dgm:chMax val="0"/>
          <dgm:bulletEnabled val="1"/>
        </dgm:presLayoutVars>
      </dgm:prSet>
      <dgm:spPr/>
    </dgm:pt>
    <dgm:pt modelId="{8FC64812-E55B-48A8-876F-9450BA31AA36}" type="pres">
      <dgm:prSet presAssocID="{0817B73A-38EE-4B55-AC42-16832E747162}" presName="spacer" presStyleCnt="0"/>
      <dgm:spPr/>
    </dgm:pt>
    <dgm:pt modelId="{4C459ED7-97D7-47C2-9BFE-CBB8756BA7ED}" type="pres">
      <dgm:prSet presAssocID="{5DC45A86-D69F-41C2-A1A3-9AB9F62A529B}" presName="parentText" presStyleLbl="node1" presStyleIdx="5" presStyleCnt="8" custLinFactY="17215" custLinFactNeighborY="100000">
        <dgm:presLayoutVars>
          <dgm:chMax val="0"/>
          <dgm:bulletEnabled val="1"/>
        </dgm:presLayoutVars>
      </dgm:prSet>
      <dgm:spPr/>
      <dgm:t>
        <a:bodyPr/>
        <a:lstStyle/>
        <a:p>
          <a:endParaRPr lang="es-ES"/>
        </a:p>
      </dgm:t>
    </dgm:pt>
    <dgm:pt modelId="{BB93ECA2-ABF4-44A7-9742-4B851837C518}" type="pres">
      <dgm:prSet presAssocID="{CC5E78CE-3DCD-4EE1-AEE8-E035B6E68F92}" presName="spacer" presStyleCnt="0"/>
      <dgm:spPr/>
    </dgm:pt>
    <dgm:pt modelId="{32AAA449-AE9E-4387-A372-A013FB70CD2D}" type="pres">
      <dgm:prSet presAssocID="{9AD29DCF-EE45-41F0-BEA3-B6C7223BC529}" presName="parentText" presStyleLbl="node1" presStyleIdx="6" presStyleCnt="8" custLinFactY="22992" custLinFactNeighborX="190" custLinFactNeighborY="100000">
        <dgm:presLayoutVars>
          <dgm:chMax val="0"/>
          <dgm:bulletEnabled val="1"/>
        </dgm:presLayoutVars>
      </dgm:prSet>
      <dgm:spPr/>
    </dgm:pt>
    <dgm:pt modelId="{7659FC79-BDC2-43E9-BBC8-866EF1261FCF}" type="pres">
      <dgm:prSet presAssocID="{A593EA74-2D71-4391-A146-892CFB6A47E0}" presName="spacer" presStyleCnt="0"/>
      <dgm:spPr/>
    </dgm:pt>
    <dgm:pt modelId="{667AEB3C-B471-45C7-AE76-81434C3E27BB}" type="pres">
      <dgm:prSet presAssocID="{DC437035-31F6-41D1-8731-E3552774A87D}" presName="parentText" presStyleLbl="node1" presStyleIdx="7" presStyleCnt="8" custLinFactY="28768" custLinFactNeighborY="100000">
        <dgm:presLayoutVars>
          <dgm:chMax val="0"/>
          <dgm:bulletEnabled val="1"/>
        </dgm:presLayoutVars>
      </dgm:prSet>
      <dgm:spPr/>
      <dgm:t>
        <a:bodyPr/>
        <a:lstStyle/>
        <a:p>
          <a:endParaRPr lang="es-ES"/>
        </a:p>
      </dgm:t>
    </dgm:pt>
  </dgm:ptLst>
  <dgm:cxnLst>
    <dgm:cxn modelId="{7B709A71-1236-40AE-AFFA-C1A05E9E7A79}" srcId="{65810FE5-B55E-4BA6-8489-867D67044ACB}" destId="{DC437035-31F6-41D1-8731-E3552774A87D}" srcOrd="7" destOrd="0" parTransId="{12FB1CD2-A019-450C-990C-5DCAACC067E2}" sibTransId="{347F6A3E-6E92-497A-95DE-D80496500FA6}"/>
    <dgm:cxn modelId="{71E1BDAC-E396-438C-A752-19C88C0B5343}" type="presOf" srcId="{1AD70CC3-864F-4192-811F-9ED710E438E5}" destId="{24996C89-4684-4DFA-A7BF-B66533DDFC0F}" srcOrd="0" destOrd="0" presId="urn:microsoft.com/office/officeart/2005/8/layout/vList2"/>
    <dgm:cxn modelId="{AC332DC1-2C04-4565-9AF9-86B5D7281AA3}" type="presOf" srcId="{9AD29DCF-EE45-41F0-BEA3-B6C7223BC529}" destId="{32AAA449-AE9E-4387-A372-A013FB70CD2D}" srcOrd="0" destOrd="0" presId="urn:microsoft.com/office/officeart/2005/8/layout/vList2"/>
    <dgm:cxn modelId="{E345E2F2-BD87-410F-8658-F8585E132E27}" type="presOf" srcId="{65810FE5-B55E-4BA6-8489-867D67044ACB}" destId="{15A5B0C8-D58A-4FE7-95FB-2D1673927D1C}" srcOrd="0" destOrd="0" presId="urn:microsoft.com/office/officeart/2005/8/layout/vList2"/>
    <dgm:cxn modelId="{17C8DC34-6EC9-4BA5-B4DC-9C8E883338E1}" srcId="{65810FE5-B55E-4BA6-8489-867D67044ACB}" destId="{9AD29DCF-EE45-41F0-BEA3-B6C7223BC529}" srcOrd="6" destOrd="0" parTransId="{EE0EF3DB-2FDF-4BD3-B87E-D712C1F22884}" sibTransId="{A593EA74-2D71-4391-A146-892CFB6A47E0}"/>
    <dgm:cxn modelId="{22EF7B5C-EE94-4AE2-B36B-067DCCC995A3}" type="presOf" srcId="{9099DBB9-D456-4365-BDFC-7003A327D505}" destId="{75A4E04D-140C-4C48-8FB8-503F5BEBECF0}" srcOrd="0" destOrd="0" presId="urn:microsoft.com/office/officeart/2005/8/layout/vList2"/>
    <dgm:cxn modelId="{E9FB60CF-0AA1-47D7-9080-E0B6D929379B}" type="presOf" srcId="{F13B2DD5-9886-46AA-87F0-297184E2175D}" destId="{FF6D5253-CA89-42AB-BDDF-C7C86503639F}" srcOrd="0" destOrd="0" presId="urn:microsoft.com/office/officeart/2005/8/layout/vList2"/>
    <dgm:cxn modelId="{A6E75678-A752-4BC6-A6DE-4639580AC39E}" type="presOf" srcId="{DC437035-31F6-41D1-8731-E3552774A87D}" destId="{667AEB3C-B471-45C7-AE76-81434C3E27BB}" srcOrd="0" destOrd="0" presId="urn:microsoft.com/office/officeart/2005/8/layout/vList2"/>
    <dgm:cxn modelId="{EA4B5E11-EBA6-43EB-BBE4-766C9562637B}" srcId="{65810FE5-B55E-4BA6-8489-867D67044ACB}" destId="{9099DBB9-D456-4365-BDFC-7003A327D505}" srcOrd="0" destOrd="0" parTransId="{03C070EB-AF8A-4030-B987-0579E54E8D53}" sibTransId="{B9B7C251-BD2D-4B1F-843E-BFA054C70D96}"/>
    <dgm:cxn modelId="{17FEF46B-EBBA-414A-AA44-01B268321D9C}" srcId="{F13B2DD5-9886-46AA-87F0-297184E2175D}" destId="{C0117BAD-1427-4ECF-81B4-1B0E967FC2B0}" srcOrd="0" destOrd="0" parTransId="{8E7B413F-CDBF-410D-84FE-22F8A89359D4}" sibTransId="{EAD2850C-2D84-4454-BD9C-B0ACB1A7ACCE}"/>
    <dgm:cxn modelId="{BBF80ED1-3D99-4581-B29A-F620F0971DF5}" type="presOf" srcId="{5DC45A86-D69F-41C2-A1A3-9AB9F62A529B}" destId="{4C459ED7-97D7-47C2-9BFE-CBB8756BA7ED}" srcOrd="0" destOrd="0" presId="urn:microsoft.com/office/officeart/2005/8/layout/vList2"/>
    <dgm:cxn modelId="{07AF6BEC-6919-4211-990C-79D189C1056A}" srcId="{65810FE5-B55E-4BA6-8489-867D67044ACB}" destId="{5DC45A86-D69F-41C2-A1A3-9AB9F62A529B}" srcOrd="5" destOrd="0" parTransId="{49EC75A6-D250-4EDB-A1F9-D4380AA88604}" sibTransId="{CC5E78CE-3DCD-4EE1-AEE8-E035B6E68F92}"/>
    <dgm:cxn modelId="{ACE7776E-91BE-4943-A333-F418527538FE}" srcId="{65810FE5-B55E-4BA6-8489-867D67044ACB}" destId="{F13B2DD5-9886-46AA-87F0-297184E2175D}" srcOrd="1" destOrd="0" parTransId="{6CDB58FA-655C-446D-9CE8-59CE5883087F}" sibTransId="{84359C38-31ED-4210-9643-BC45E8D31DA5}"/>
    <dgm:cxn modelId="{EBF80A47-89BB-4040-9DA1-76C55801DC29}" type="presOf" srcId="{F284A424-CD23-4F24-A1A1-9257AE319FBD}" destId="{4ABC8B1E-932E-49C6-AAB4-33F420FDF370}" srcOrd="0" destOrd="0" presId="urn:microsoft.com/office/officeart/2005/8/layout/vList2"/>
    <dgm:cxn modelId="{290E81D2-113A-4531-A9E6-24CFC088FB6B}" srcId="{65810FE5-B55E-4BA6-8489-867D67044ACB}" destId="{1AD70CC3-864F-4192-811F-9ED710E438E5}" srcOrd="2" destOrd="0" parTransId="{CBA37368-4E61-4ADA-899F-43D575D5D7B1}" sibTransId="{1D574E4B-4A01-4D82-8450-F692D0275ECF}"/>
    <dgm:cxn modelId="{867E291F-A6C6-43D7-B202-2589DC06A59B}" type="presOf" srcId="{2CDFAEF4-0D87-4450-AA1F-1A9AABC8DE3C}" destId="{7EA56B0D-BD23-4AF8-9B52-F94615E589AA}" srcOrd="0" destOrd="0" presId="urn:microsoft.com/office/officeart/2005/8/layout/vList2"/>
    <dgm:cxn modelId="{5046B160-D983-44DA-A061-4D3242953BB8}" srcId="{65810FE5-B55E-4BA6-8489-867D67044ACB}" destId="{F284A424-CD23-4F24-A1A1-9257AE319FBD}" srcOrd="4" destOrd="0" parTransId="{4EB2DE7E-4986-4A0D-BF1D-111B7EA295C6}" sibTransId="{0817B73A-38EE-4B55-AC42-16832E747162}"/>
    <dgm:cxn modelId="{27A6A17F-E20D-47A8-9210-5BF9193378C2}" type="presOf" srcId="{465A27FD-14A8-433F-8322-8C4C11EB6267}" destId="{5021A950-EF69-4A2A-82DB-3A999B196E04}" srcOrd="0" destOrd="0" presId="urn:microsoft.com/office/officeart/2005/8/layout/vList2"/>
    <dgm:cxn modelId="{CDF93838-2A01-4B6C-BD35-2459A30D1012}" srcId="{65810FE5-B55E-4BA6-8489-867D67044ACB}" destId="{2CDFAEF4-0D87-4450-AA1F-1A9AABC8DE3C}" srcOrd="3" destOrd="0" parTransId="{8AD41776-2310-441D-9D07-227FE510614F}" sibTransId="{C164652D-2F86-48C7-A517-2C3B7034EB5A}"/>
    <dgm:cxn modelId="{649D03D2-1453-44AD-9ECD-2D4E2B33CD69}" type="presOf" srcId="{C0117BAD-1427-4ECF-81B4-1B0E967FC2B0}" destId="{C6ED57F0-5436-4B97-8688-91F9283C2D8B}" srcOrd="0" destOrd="0" presId="urn:microsoft.com/office/officeart/2005/8/layout/vList2"/>
    <dgm:cxn modelId="{57CED4F9-4D38-4E42-B226-B606024C51A6}" srcId="{9099DBB9-D456-4365-BDFC-7003A327D505}" destId="{465A27FD-14A8-433F-8322-8C4C11EB6267}" srcOrd="0" destOrd="0" parTransId="{F8EAC94D-5ADD-4306-8A34-AD14C1B21847}" sibTransId="{F5B532BA-8171-437C-BB60-4042E90079CA}"/>
    <dgm:cxn modelId="{5A5FB3A2-5541-4F7C-855C-91B6F83D82BA}" type="presParOf" srcId="{15A5B0C8-D58A-4FE7-95FB-2D1673927D1C}" destId="{75A4E04D-140C-4C48-8FB8-503F5BEBECF0}" srcOrd="0" destOrd="0" presId="urn:microsoft.com/office/officeart/2005/8/layout/vList2"/>
    <dgm:cxn modelId="{F642FB19-5843-439A-AEFF-B172F7E9FA01}" type="presParOf" srcId="{15A5B0C8-D58A-4FE7-95FB-2D1673927D1C}" destId="{5021A950-EF69-4A2A-82DB-3A999B196E04}" srcOrd="1" destOrd="0" presId="urn:microsoft.com/office/officeart/2005/8/layout/vList2"/>
    <dgm:cxn modelId="{9689874E-018A-4A78-8B84-AEC8C32F70DF}" type="presParOf" srcId="{15A5B0C8-D58A-4FE7-95FB-2D1673927D1C}" destId="{FF6D5253-CA89-42AB-BDDF-C7C86503639F}" srcOrd="2" destOrd="0" presId="urn:microsoft.com/office/officeart/2005/8/layout/vList2"/>
    <dgm:cxn modelId="{0D0151F4-D976-4127-8DB7-0CB0528BE547}" type="presParOf" srcId="{15A5B0C8-D58A-4FE7-95FB-2D1673927D1C}" destId="{C6ED57F0-5436-4B97-8688-91F9283C2D8B}" srcOrd="3" destOrd="0" presId="urn:microsoft.com/office/officeart/2005/8/layout/vList2"/>
    <dgm:cxn modelId="{EC5A9676-D2F4-42C1-A8A8-07D2E4805288}" type="presParOf" srcId="{15A5B0C8-D58A-4FE7-95FB-2D1673927D1C}" destId="{24996C89-4684-4DFA-A7BF-B66533DDFC0F}" srcOrd="4" destOrd="0" presId="urn:microsoft.com/office/officeart/2005/8/layout/vList2"/>
    <dgm:cxn modelId="{7B279D35-B1D1-4303-9D24-0CE30BA2FF6B}" type="presParOf" srcId="{15A5B0C8-D58A-4FE7-95FB-2D1673927D1C}" destId="{828B3908-FD62-4E44-9E45-440B02A930DC}" srcOrd="5" destOrd="0" presId="urn:microsoft.com/office/officeart/2005/8/layout/vList2"/>
    <dgm:cxn modelId="{12F37E65-DF81-4E8E-928B-2AFB258A108F}" type="presParOf" srcId="{15A5B0C8-D58A-4FE7-95FB-2D1673927D1C}" destId="{7EA56B0D-BD23-4AF8-9B52-F94615E589AA}" srcOrd="6" destOrd="0" presId="urn:microsoft.com/office/officeart/2005/8/layout/vList2"/>
    <dgm:cxn modelId="{C48FA907-B7A7-4B00-97C5-61B9B6A2C413}" type="presParOf" srcId="{15A5B0C8-D58A-4FE7-95FB-2D1673927D1C}" destId="{68389ACB-F1CA-442E-AB3D-93BC03302EDE}" srcOrd="7" destOrd="0" presId="urn:microsoft.com/office/officeart/2005/8/layout/vList2"/>
    <dgm:cxn modelId="{CFD6F038-0F03-4936-8306-156BBB24E454}" type="presParOf" srcId="{15A5B0C8-D58A-4FE7-95FB-2D1673927D1C}" destId="{4ABC8B1E-932E-49C6-AAB4-33F420FDF370}" srcOrd="8" destOrd="0" presId="urn:microsoft.com/office/officeart/2005/8/layout/vList2"/>
    <dgm:cxn modelId="{943F0271-6D7E-43D3-906C-F9D6227E7C33}" type="presParOf" srcId="{15A5B0C8-D58A-4FE7-95FB-2D1673927D1C}" destId="{8FC64812-E55B-48A8-876F-9450BA31AA36}" srcOrd="9" destOrd="0" presId="urn:microsoft.com/office/officeart/2005/8/layout/vList2"/>
    <dgm:cxn modelId="{1665E46F-90EA-4ECE-A999-D9932AD14617}" type="presParOf" srcId="{15A5B0C8-D58A-4FE7-95FB-2D1673927D1C}" destId="{4C459ED7-97D7-47C2-9BFE-CBB8756BA7ED}" srcOrd="10" destOrd="0" presId="urn:microsoft.com/office/officeart/2005/8/layout/vList2"/>
    <dgm:cxn modelId="{6D095BF8-CA26-4CB5-BB5D-5E1A5072EAFC}" type="presParOf" srcId="{15A5B0C8-D58A-4FE7-95FB-2D1673927D1C}" destId="{BB93ECA2-ABF4-44A7-9742-4B851837C518}" srcOrd="11" destOrd="0" presId="urn:microsoft.com/office/officeart/2005/8/layout/vList2"/>
    <dgm:cxn modelId="{9EDEB327-585F-4F5B-A5D5-36793F024E3D}" type="presParOf" srcId="{15A5B0C8-D58A-4FE7-95FB-2D1673927D1C}" destId="{32AAA449-AE9E-4387-A372-A013FB70CD2D}" srcOrd="12" destOrd="0" presId="urn:microsoft.com/office/officeart/2005/8/layout/vList2"/>
    <dgm:cxn modelId="{B023F299-3C17-4246-9461-368AB3F568A4}" type="presParOf" srcId="{15A5B0C8-D58A-4FE7-95FB-2D1673927D1C}" destId="{7659FC79-BDC2-43E9-BBC8-866EF1261FCF}" srcOrd="13" destOrd="0" presId="urn:microsoft.com/office/officeart/2005/8/layout/vList2"/>
    <dgm:cxn modelId="{101466E3-8F7B-48DD-AF48-A6218C11EAD0}" type="presParOf" srcId="{15A5B0C8-D58A-4FE7-95FB-2D1673927D1C}" destId="{667AEB3C-B471-45C7-AE76-81434C3E27BB}"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5A845-3EC9-47E7-A145-EE804F92D4F7}" type="doc">
      <dgm:prSet loTypeId="urn:microsoft.com/office/officeart/2005/8/layout/vList3" loCatId="list" qsTypeId="urn:microsoft.com/office/officeart/2005/8/quickstyle/simple2" qsCatId="simple" csTypeId="urn:microsoft.com/office/officeart/2005/8/colors/colorful1" csCatId="colorful" phldr="1"/>
      <dgm:spPr/>
    </dgm:pt>
    <dgm:pt modelId="{B26D4990-EFF1-4121-BCC2-5390A72C9D92}">
      <dgm:prSet phldrT="[Texto]"/>
      <dgm:spPr>
        <a:solidFill>
          <a:schemeClr val="bg2">
            <a:lumMod val="60000"/>
            <a:lumOff val="40000"/>
          </a:schemeClr>
        </a:solidFill>
      </dgm:spPr>
      <dgm:t>
        <a:bodyPr/>
        <a:lstStyle/>
        <a:p>
          <a:r>
            <a:rPr lang="es-ES" smtClean="0"/>
            <a:t>Síntomas y signos de la enfermedad, observada en los casos notificados.</a:t>
          </a:r>
          <a:endParaRPr lang="es-ES" dirty="0"/>
        </a:p>
      </dgm:t>
    </dgm:pt>
    <dgm:pt modelId="{70F38521-071A-4193-BF81-70AAFD7D41B5}" type="parTrans" cxnId="{10CDD32F-50E2-4CD1-A2AE-CFC3F7BEF314}">
      <dgm:prSet/>
      <dgm:spPr/>
      <dgm:t>
        <a:bodyPr/>
        <a:lstStyle/>
        <a:p>
          <a:endParaRPr lang="es-ES"/>
        </a:p>
      </dgm:t>
    </dgm:pt>
    <dgm:pt modelId="{CE54DB0F-74D2-49D7-A837-39FE8F0942EC}" type="sibTrans" cxnId="{10CDD32F-50E2-4CD1-A2AE-CFC3F7BEF314}">
      <dgm:prSet/>
      <dgm:spPr/>
      <dgm:t>
        <a:bodyPr/>
        <a:lstStyle/>
        <a:p>
          <a:endParaRPr lang="es-ES"/>
        </a:p>
      </dgm:t>
    </dgm:pt>
    <dgm:pt modelId="{0208CB48-392E-42E4-B671-040C070925D8}">
      <dgm:prSet phldrT="[Texto]"/>
      <dgm:spPr/>
      <dgm:t>
        <a:bodyPr/>
        <a:lstStyle/>
        <a:p>
          <a:r>
            <a:rPr lang="es-ES" dirty="0" smtClean="0"/>
            <a:t>Evidencia Bioquímica, patológica o microbiológica de la infección o enfermedad para la confirmación etiológica</a:t>
          </a:r>
          <a:endParaRPr lang="es-ES" dirty="0"/>
        </a:p>
      </dgm:t>
    </dgm:pt>
    <dgm:pt modelId="{B4225EE9-996D-465D-A394-3DC6D066C79D}" type="parTrans" cxnId="{09A28E70-9888-4687-A351-8864A020E8AC}">
      <dgm:prSet/>
      <dgm:spPr/>
      <dgm:t>
        <a:bodyPr/>
        <a:lstStyle/>
        <a:p>
          <a:endParaRPr lang="es-ES"/>
        </a:p>
      </dgm:t>
    </dgm:pt>
    <dgm:pt modelId="{793485E1-992B-4E54-8CCE-4C83AE7762E5}" type="sibTrans" cxnId="{09A28E70-9888-4687-A351-8864A020E8AC}">
      <dgm:prSet/>
      <dgm:spPr/>
      <dgm:t>
        <a:bodyPr/>
        <a:lstStyle/>
        <a:p>
          <a:endParaRPr lang="es-ES"/>
        </a:p>
      </dgm:t>
    </dgm:pt>
    <dgm:pt modelId="{586A8AB5-B3DE-4A60-BD1D-D6D4E88D9178}">
      <dgm:prSet phldrT="[Texto]"/>
      <dgm:spPr>
        <a:solidFill>
          <a:schemeClr val="bg2">
            <a:lumMod val="75000"/>
          </a:schemeClr>
        </a:solidFill>
      </dgm:spPr>
      <dgm:t>
        <a:bodyPr/>
        <a:lstStyle/>
        <a:p>
          <a:r>
            <a:rPr lang="es-ES" dirty="0" smtClean="0"/>
            <a:t>Características relevantes de la distribución de los casos notificados en función  del tiempo, espacio y persona, agente, huésped y ambiente.</a:t>
          </a:r>
          <a:endParaRPr lang="es-ES" dirty="0"/>
        </a:p>
      </dgm:t>
    </dgm:pt>
    <dgm:pt modelId="{4592AB6D-8892-47A2-A3BC-0D0B97F1D3FD}" type="parTrans" cxnId="{20E599FF-FD27-40AC-BE0B-B72B2111E12D}">
      <dgm:prSet/>
      <dgm:spPr/>
      <dgm:t>
        <a:bodyPr/>
        <a:lstStyle/>
        <a:p>
          <a:endParaRPr lang="es-ES"/>
        </a:p>
      </dgm:t>
    </dgm:pt>
    <dgm:pt modelId="{B8BE0F76-8893-47A1-97A6-8B6B084EC9AA}" type="sibTrans" cxnId="{20E599FF-FD27-40AC-BE0B-B72B2111E12D}">
      <dgm:prSet/>
      <dgm:spPr/>
      <dgm:t>
        <a:bodyPr/>
        <a:lstStyle/>
        <a:p>
          <a:endParaRPr lang="es-ES"/>
        </a:p>
      </dgm:t>
    </dgm:pt>
    <dgm:pt modelId="{E47058FE-7904-400D-B703-CCE0D97B3E55}" type="pres">
      <dgm:prSet presAssocID="{ED65A845-3EC9-47E7-A145-EE804F92D4F7}" presName="linearFlow" presStyleCnt="0">
        <dgm:presLayoutVars>
          <dgm:dir/>
          <dgm:resizeHandles val="exact"/>
        </dgm:presLayoutVars>
      </dgm:prSet>
      <dgm:spPr/>
    </dgm:pt>
    <dgm:pt modelId="{A35E1B96-548F-4910-BEF6-EA720668F5CB}" type="pres">
      <dgm:prSet presAssocID="{B26D4990-EFF1-4121-BCC2-5390A72C9D92}" presName="composite" presStyleCnt="0"/>
      <dgm:spPr/>
    </dgm:pt>
    <dgm:pt modelId="{8FAF3989-18C4-46C7-B0FA-468028B02220}" type="pres">
      <dgm:prSet presAssocID="{B26D4990-EFF1-4121-BCC2-5390A72C9D92}" presName="imgShp" presStyleLbl="fgImgPlace1" presStyleIdx="0" presStyleCnt="3"/>
      <dgm:spPr>
        <a:blipFill rotWithShape="1">
          <a:blip xmlns:r="http://schemas.openxmlformats.org/officeDocument/2006/relationships" r:embed="rId1"/>
          <a:stretch>
            <a:fillRect/>
          </a:stretch>
        </a:blipFill>
      </dgm:spPr>
    </dgm:pt>
    <dgm:pt modelId="{D9A05F8D-DA6F-44AE-8B28-6A8760557E4D}" type="pres">
      <dgm:prSet presAssocID="{B26D4990-EFF1-4121-BCC2-5390A72C9D92}" presName="txShp" presStyleLbl="node1" presStyleIdx="0" presStyleCnt="3">
        <dgm:presLayoutVars>
          <dgm:bulletEnabled val="1"/>
        </dgm:presLayoutVars>
      </dgm:prSet>
      <dgm:spPr/>
      <dgm:t>
        <a:bodyPr/>
        <a:lstStyle/>
        <a:p>
          <a:endParaRPr lang="es-ES"/>
        </a:p>
      </dgm:t>
    </dgm:pt>
    <dgm:pt modelId="{59BE0054-3ADA-4ADA-B3E0-2352B28D9E82}" type="pres">
      <dgm:prSet presAssocID="{CE54DB0F-74D2-49D7-A837-39FE8F0942EC}" presName="spacing" presStyleCnt="0"/>
      <dgm:spPr/>
    </dgm:pt>
    <dgm:pt modelId="{7BBA1A2C-3939-48A0-BF34-DE7AAE6DEA58}" type="pres">
      <dgm:prSet presAssocID="{0208CB48-392E-42E4-B671-040C070925D8}" presName="composite" presStyleCnt="0"/>
      <dgm:spPr/>
    </dgm:pt>
    <dgm:pt modelId="{5903874B-C5D6-4059-A175-2B71AB089E7B}" type="pres">
      <dgm:prSet presAssocID="{0208CB48-392E-42E4-B671-040C070925D8}" presName="imgShp" presStyleLbl="fgImgPlace1" presStyleIdx="1" presStyleCnt="3"/>
      <dgm:spPr>
        <a:blipFill rotWithShape="1">
          <a:blip xmlns:r="http://schemas.openxmlformats.org/officeDocument/2006/relationships" r:embed="rId2"/>
          <a:stretch>
            <a:fillRect/>
          </a:stretch>
        </a:blipFill>
      </dgm:spPr>
    </dgm:pt>
    <dgm:pt modelId="{E0556EDB-BFA6-4F44-94F2-410A6C443985}" type="pres">
      <dgm:prSet presAssocID="{0208CB48-392E-42E4-B671-040C070925D8}" presName="txShp" presStyleLbl="node1" presStyleIdx="1" presStyleCnt="3">
        <dgm:presLayoutVars>
          <dgm:bulletEnabled val="1"/>
        </dgm:presLayoutVars>
      </dgm:prSet>
      <dgm:spPr/>
      <dgm:t>
        <a:bodyPr/>
        <a:lstStyle/>
        <a:p>
          <a:endParaRPr lang="es-ES"/>
        </a:p>
      </dgm:t>
    </dgm:pt>
    <dgm:pt modelId="{9E170680-7164-42B7-A05A-B8F1FE1EE941}" type="pres">
      <dgm:prSet presAssocID="{793485E1-992B-4E54-8CCE-4C83AE7762E5}" presName="spacing" presStyleCnt="0"/>
      <dgm:spPr/>
    </dgm:pt>
    <dgm:pt modelId="{A0D1B03C-397C-497C-B04D-9FF943685A11}" type="pres">
      <dgm:prSet presAssocID="{586A8AB5-B3DE-4A60-BD1D-D6D4E88D9178}" presName="composite" presStyleCnt="0"/>
      <dgm:spPr/>
    </dgm:pt>
    <dgm:pt modelId="{914B76B3-CC33-4599-98CF-8485ECD17F4F}" type="pres">
      <dgm:prSet presAssocID="{586A8AB5-B3DE-4A60-BD1D-D6D4E88D9178}" presName="imgShp" presStyleLbl="fgImgPlace1" presStyleIdx="2" presStyleCnt="3"/>
      <dgm:spPr>
        <a:blipFill rotWithShape="1">
          <a:blip xmlns:r="http://schemas.openxmlformats.org/officeDocument/2006/relationships" r:embed="rId3"/>
          <a:stretch>
            <a:fillRect/>
          </a:stretch>
        </a:blipFill>
      </dgm:spPr>
    </dgm:pt>
    <dgm:pt modelId="{B4C9EC07-CC63-480C-BBCE-94ED38C0DE53}" type="pres">
      <dgm:prSet presAssocID="{586A8AB5-B3DE-4A60-BD1D-D6D4E88D9178}" presName="txShp" presStyleLbl="node1" presStyleIdx="2" presStyleCnt="3">
        <dgm:presLayoutVars>
          <dgm:bulletEnabled val="1"/>
        </dgm:presLayoutVars>
      </dgm:prSet>
      <dgm:spPr/>
      <dgm:t>
        <a:bodyPr/>
        <a:lstStyle/>
        <a:p>
          <a:endParaRPr lang="es-ES"/>
        </a:p>
      </dgm:t>
    </dgm:pt>
  </dgm:ptLst>
  <dgm:cxnLst>
    <dgm:cxn modelId="{10CDD32F-50E2-4CD1-A2AE-CFC3F7BEF314}" srcId="{ED65A845-3EC9-47E7-A145-EE804F92D4F7}" destId="{B26D4990-EFF1-4121-BCC2-5390A72C9D92}" srcOrd="0" destOrd="0" parTransId="{70F38521-071A-4193-BF81-70AAFD7D41B5}" sibTransId="{CE54DB0F-74D2-49D7-A837-39FE8F0942EC}"/>
    <dgm:cxn modelId="{0F5F7D29-A01D-4A0D-9BB1-D4CB1077F420}" type="presOf" srcId="{ED65A845-3EC9-47E7-A145-EE804F92D4F7}" destId="{E47058FE-7904-400D-B703-CCE0D97B3E55}" srcOrd="0" destOrd="0" presId="urn:microsoft.com/office/officeart/2005/8/layout/vList3"/>
    <dgm:cxn modelId="{09A28E70-9888-4687-A351-8864A020E8AC}" srcId="{ED65A845-3EC9-47E7-A145-EE804F92D4F7}" destId="{0208CB48-392E-42E4-B671-040C070925D8}" srcOrd="1" destOrd="0" parTransId="{B4225EE9-996D-465D-A394-3DC6D066C79D}" sibTransId="{793485E1-992B-4E54-8CCE-4C83AE7762E5}"/>
    <dgm:cxn modelId="{F45EB60E-875E-46D8-866B-D38C8BD8E55A}" type="presOf" srcId="{0208CB48-392E-42E4-B671-040C070925D8}" destId="{E0556EDB-BFA6-4F44-94F2-410A6C443985}" srcOrd="0" destOrd="0" presId="urn:microsoft.com/office/officeart/2005/8/layout/vList3"/>
    <dgm:cxn modelId="{308A5C7A-CEDE-42F3-9A39-440A7AC6E1E7}" type="presOf" srcId="{B26D4990-EFF1-4121-BCC2-5390A72C9D92}" destId="{D9A05F8D-DA6F-44AE-8B28-6A8760557E4D}" srcOrd="0" destOrd="0" presId="urn:microsoft.com/office/officeart/2005/8/layout/vList3"/>
    <dgm:cxn modelId="{2646AE54-DC4F-430D-BC4A-610BBA4E57A7}" type="presOf" srcId="{586A8AB5-B3DE-4A60-BD1D-D6D4E88D9178}" destId="{B4C9EC07-CC63-480C-BBCE-94ED38C0DE53}" srcOrd="0" destOrd="0" presId="urn:microsoft.com/office/officeart/2005/8/layout/vList3"/>
    <dgm:cxn modelId="{20E599FF-FD27-40AC-BE0B-B72B2111E12D}" srcId="{ED65A845-3EC9-47E7-A145-EE804F92D4F7}" destId="{586A8AB5-B3DE-4A60-BD1D-D6D4E88D9178}" srcOrd="2" destOrd="0" parTransId="{4592AB6D-8892-47A2-A3BC-0D0B97F1D3FD}" sibTransId="{B8BE0F76-8893-47A1-97A6-8B6B084EC9AA}"/>
    <dgm:cxn modelId="{60BC28F6-9255-4425-A052-58B6AA289D7F}" type="presParOf" srcId="{E47058FE-7904-400D-B703-CCE0D97B3E55}" destId="{A35E1B96-548F-4910-BEF6-EA720668F5CB}" srcOrd="0" destOrd="0" presId="urn:microsoft.com/office/officeart/2005/8/layout/vList3"/>
    <dgm:cxn modelId="{FD394163-F50A-4244-8650-F36147D832A8}" type="presParOf" srcId="{A35E1B96-548F-4910-BEF6-EA720668F5CB}" destId="{8FAF3989-18C4-46C7-B0FA-468028B02220}" srcOrd="0" destOrd="0" presId="urn:microsoft.com/office/officeart/2005/8/layout/vList3"/>
    <dgm:cxn modelId="{1288002E-FFAB-487E-B3E9-601F9566C3C2}" type="presParOf" srcId="{A35E1B96-548F-4910-BEF6-EA720668F5CB}" destId="{D9A05F8D-DA6F-44AE-8B28-6A8760557E4D}" srcOrd="1" destOrd="0" presId="urn:microsoft.com/office/officeart/2005/8/layout/vList3"/>
    <dgm:cxn modelId="{AB8CC491-1DB1-4D8D-A293-2E57C122079E}" type="presParOf" srcId="{E47058FE-7904-400D-B703-CCE0D97B3E55}" destId="{59BE0054-3ADA-4ADA-B3E0-2352B28D9E82}" srcOrd="1" destOrd="0" presId="urn:microsoft.com/office/officeart/2005/8/layout/vList3"/>
    <dgm:cxn modelId="{6093B2D0-C278-44E4-AD61-7A9E4424EBA8}" type="presParOf" srcId="{E47058FE-7904-400D-B703-CCE0D97B3E55}" destId="{7BBA1A2C-3939-48A0-BF34-DE7AAE6DEA58}" srcOrd="2" destOrd="0" presId="urn:microsoft.com/office/officeart/2005/8/layout/vList3"/>
    <dgm:cxn modelId="{D26B23FE-9B7A-4743-97FB-6002FB7380DF}" type="presParOf" srcId="{7BBA1A2C-3939-48A0-BF34-DE7AAE6DEA58}" destId="{5903874B-C5D6-4059-A175-2B71AB089E7B}" srcOrd="0" destOrd="0" presId="urn:microsoft.com/office/officeart/2005/8/layout/vList3"/>
    <dgm:cxn modelId="{936D09AE-8FFE-4906-BB98-EEB336FA2421}" type="presParOf" srcId="{7BBA1A2C-3939-48A0-BF34-DE7AAE6DEA58}" destId="{E0556EDB-BFA6-4F44-94F2-410A6C443985}" srcOrd="1" destOrd="0" presId="urn:microsoft.com/office/officeart/2005/8/layout/vList3"/>
    <dgm:cxn modelId="{80C4CB41-27FF-4FEE-846F-9F4BDBAE1BC2}" type="presParOf" srcId="{E47058FE-7904-400D-B703-CCE0D97B3E55}" destId="{9E170680-7164-42B7-A05A-B8F1FE1EE941}" srcOrd="3" destOrd="0" presId="urn:microsoft.com/office/officeart/2005/8/layout/vList3"/>
    <dgm:cxn modelId="{88C95E07-D08E-49D7-A843-81BF2A2653A4}" type="presParOf" srcId="{E47058FE-7904-400D-B703-CCE0D97B3E55}" destId="{A0D1B03C-397C-497C-B04D-9FF943685A11}" srcOrd="4" destOrd="0" presId="urn:microsoft.com/office/officeart/2005/8/layout/vList3"/>
    <dgm:cxn modelId="{51E7D23E-83D8-43B3-B4E1-0E7C2F5DAC9C}" type="presParOf" srcId="{A0D1B03C-397C-497C-B04D-9FF943685A11}" destId="{914B76B3-CC33-4599-98CF-8485ECD17F4F}" srcOrd="0" destOrd="0" presId="urn:microsoft.com/office/officeart/2005/8/layout/vList3"/>
    <dgm:cxn modelId="{DB5C5987-0181-43A6-A9F0-035CBC7F6635}" type="presParOf" srcId="{A0D1B03C-397C-497C-B04D-9FF943685A11}" destId="{B4C9EC07-CC63-480C-BBCE-94ED38C0DE53}"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4E04D-140C-4C48-8FB8-503F5BEBECF0}">
      <dsp:nvSpPr>
        <dsp:cNvPr id="0" name=""/>
        <dsp:cNvSpPr/>
      </dsp:nvSpPr>
      <dsp:spPr>
        <a:xfrm>
          <a:off x="0" y="0"/>
          <a:ext cx="848227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Proceso salud enfermedad en nuestro medio</a:t>
          </a:r>
          <a:endParaRPr lang="es-ES" sz="2400" kern="1200" dirty="0"/>
        </a:p>
      </dsp:txBody>
      <dsp:txXfrm>
        <a:off x="23417" y="23417"/>
        <a:ext cx="8435444" cy="432866"/>
      </dsp:txXfrm>
    </dsp:sp>
    <dsp:sp modelId="{5021A950-EF69-4A2A-82DB-3A999B196E04}">
      <dsp:nvSpPr>
        <dsp:cNvPr id="0" name=""/>
        <dsp:cNvSpPr/>
      </dsp:nvSpPr>
      <dsp:spPr>
        <a:xfrm>
          <a:off x="0" y="718373"/>
          <a:ext cx="8482278" cy="8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12"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s-ES" sz="1200" kern="1200" dirty="0"/>
        </a:p>
      </dsp:txBody>
      <dsp:txXfrm>
        <a:off x="0" y="718373"/>
        <a:ext cx="8482278" cy="82800"/>
      </dsp:txXfrm>
    </dsp:sp>
    <dsp:sp modelId="{FF6D5253-CA89-42AB-BDDF-C7C86503639F}">
      <dsp:nvSpPr>
        <dsp:cNvPr id="0" name=""/>
        <dsp:cNvSpPr/>
      </dsp:nvSpPr>
      <dsp:spPr>
        <a:xfrm>
          <a:off x="0" y="704194"/>
          <a:ext cx="848227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Historia natural y social de la enfermedad</a:t>
          </a:r>
          <a:endParaRPr lang="es-ES" sz="2400" kern="1200" dirty="0"/>
        </a:p>
      </dsp:txBody>
      <dsp:txXfrm>
        <a:off x="23417" y="727611"/>
        <a:ext cx="8435444" cy="432866"/>
      </dsp:txXfrm>
    </dsp:sp>
    <dsp:sp modelId="{C6ED57F0-5436-4B97-8688-91F9283C2D8B}">
      <dsp:nvSpPr>
        <dsp:cNvPr id="0" name=""/>
        <dsp:cNvSpPr/>
      </dsp:nvSpPr>
      <dsp:spPr>
        <a:xfrm>
          <a:off x="0" y="1280873"/>
          <a:ext cx="8482278" cy="82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312" tIns="15240" rIns="85344" bIns="15240" numCol="1" spcCol="1270" anchor="t" anchorCtr="0">
          <a:noAutofit/>
        </a:bodyPr>
        <a:lstStyle/>
        <a:p>
          <a:pPr marL="114300" lvl="1" indent="-114300" algn="l" defTabSz="533400">
            <a:lnSpc>
              <a:spcPct val="90000"/>
            </a:lnSpc>
            <a:spcBef>
              <a:spcPct val="0"/>
            </a:spcBef>
            <a:spcAft>
              <a:spcPct val="20000"/>
            </a:spcAft>
            <a:buChar char="••"/>
          </a:pPr>
          <a:endParaRPr lang="es-ES" sz="1200" kern="1200" dirty="0"/>
        </a:p>
      </dsp:txBody>
      <dsp:txXfrm>
        <a:off x="0" y="1280873"/>
        <a:ext cx="8482278" cy="82800"/>
      </dsp:txXfrm>
    </dsp:sp>
    <dsp:sp modelId="{24996C89-4684-4DFA-A7BF-B66533DDFC0F}">
      <dsp:nvSpPr>
        <dsp:cNvPr id="0" name=""/>
        <dsp:cNvSpPr/>
      </dsp:nvSpPr>
      <dsp:spPr>
        <a:xfrm>
          <a:off x="0" y="1254288"/>
          <a:ext cx="848227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Caracterizar poblaciones de alto riesgo.</a:t>
          </a:r>
          <a:endParaRPr lang="es-ES" sz="2400" kern="1200" dirty="0"/>
        </a:p>
      </dsp:txBody>
      <dsp:txXfrm>
        <a:off x="23417" y="1277705"/>
        <a:ext cx="8435444" cy="432866"/>
      </dsp:txXfrm>
    </dsp:sp>
    <dsp:sp modelId="{7EA56B0D-BD23-4AF8-9B52-F94615E589AA}">
      <dsp:nvSpPr>
        <dsp:cNvPr id="0" name=""/>
        <dsp:cNvSpPr/>
      </dsp:nvSpPr>
      <dsp:spPr>
        <a:xfrm>
          <a:off x="0" y="1814328"/>
          <a:ext cx="848227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Factores de riesgo y Factores protectores</a:t>
          </a:r>
          <a:endParaRPr lang="es-ES" sz="2400" kern="1200" dirty="0"/>
        </a:p>
      </dsp:txBody>
      <dsp:txXfrm>
        <a:off x="23417" y="1837745"/>
        <a:ext cx="8435444" cy="432866"/>
      </dsp:txXfrm>
    </dsp:sp>
    <dsp:sp modelId="{4ABC8B1E-932E-49C6-AAB4-33F420FDF370}">
      <dsp:nvSpPr>
        <dsp:cNvPr id="0" name=""/>
        <dsp:cNvSpPr/>
      </dsp:nvSpPr>
      <dsp:spPr>
        <a:xfrm>
          <a:off x="0" y="2351873"/>
          <a:ext cx="848227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Impacto de las medidas de control disponibles</a:t>
          </a:r>
          <a:endParaRPr lang="es-ES" sz="2400" kern="1200" dirty="0"/>
        </a:p>
      </dsp:txBody>
      <dsp:txXfrm>
        <a:off x="23417" y="2375290"/>
        <a:ext cx="8435444" cy="432866"/>
      </dsp:txXfrm>
    </dsp:sp>
    <dsp:sp modelId="{4C459ED7-97D7-47C2-9BFE-CBB8756BA7ED}">
      <dsp:nvSpPr>
        <dsp:cNvPr id="0" name=""/>
        <dsp:cNvSpPr/>
      </dsp:nvSpPr>
      <dsp:spPr>
        <a:xfrm>
          <a:off x="0" y="2942954"/>
          <a:ext cx="848227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Utilidad de tratamientos y técnicas de laboratorio</a:t>
          </a:r>
          <a:endParaRPr lang="es-ES" sz="2400" kern="1200" dirty="0"/>
        </a:p>
      </dsp:txBody>
      <dsp:txXfrm>
        <a:off x="23417" y="2966371"/>
        <a:ext cx="8435444" cy="432866"/>
      </dsp:txXfrm>
    </dsp:sp>
    <dsp:sp modelId="{32AAA449-AE9E-4387-A372-A013FB70CD2D}">
      <dsp:nvSpPr>
        <dsp:cNvPr id="0" name=""/>
        <dsp:cNvSpPr/>
      </dsp:nvSpPr>
      <dsp:spPr>
        <a:xfrm>
          <a:off x="0" y="3464766"/>
          <a:ext cx="848227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Efectividad de vacunas y otras medidas en uso.</a:t>
          </a:r>
          <a:endParaRPr lang="es-ES" sz="2400" kern="1200" dirty="0"/>
        </a:p>
      </dsp:txBody>
      <dsp:txXfrm>
        <a:off x="23417" y="3488183"/>
        <a:ext cx="8435444" cy="432866"/>
      </dsp:txXfrm>
    </dsp:sp>
    <dsp:sp modelId="{667AEB3C-B471-45C7-AE76-81434C3E27BB}">
      <dsp:nvSpPr>
        <dsp:cNvPr id="0" name=""/>
        <dsp:cNvSpPr/>
      </dsp:nvSpPr>
      <dsp:spPr>
        <a:xfrm>
          <a:off x="0" y="3986574"/>
          <a:ext cx="8482278"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Utilidad</a:t>
          </a:r>
          <a:r>
            <a:rPr lang="es-ES" sz="2400" kern="1200" baseline="0" dirty="0" smtClean="0"/>
            <a:t> de definiciones de caso establecidas</a:t>
          </a:r>
          <a:endParaRPr lang="es-ES" sz="2400" kern="1200" dirty="0"/>
        </a:p>
      </dsp:txBody>
      <dsp:txXfrm>
        <a:off x="23417" y="4009991"/>
        <a:ext cx="8435444"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05F8D-DA6F-44AE-8B28-6A8760557E4D}">
      <dsp:nvSpPr>
        <dsp:cNvPr id="0" name=""/>
        <dsp:cNvSpPr/>
      </dsp:nvSpPr>
      <dsp:spPr>
        <a:xfrm rot="10800000">
          <a:off x="2108164" y="2169"/>
          <a:ext cx="6875733" cy="1505227"/>
        </a:xfrm>
        <a:prstGeom prst="homePlate">
          <a:avLst/>
        </a:prstGeom>
        <a:solidFill>
          <a:schemeClr val="bg2">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3764" tIns="95250" rIns="177800" bIns="95250" numCol="1" spcCol="1270" anchor="ctr" anchorCtr="0">
          <a:noAutofit/>
        </a:bodyPr>
        <a:lstStyle/>
        <a:p>
          <a:pPr lvl="0" algn="ctr" defTabSz="1111250">
            <a:lnSpc>
              <a:spcPct val="90000"/>
            </a:lnSpc>
            <a:spcBef>
              <a:spcPct val="0"/>
            </a:spcBef>
            <a:spcAft>
              <a:spcPct val="35000"/>
            </a:spcAft>
          </a:pPr>
          <a:r>
            <a:rPr lang="es-ES" sz="2500" kern="1200" smtClean="0"/>
            <a:t>Síntomas y signos de la enfermedad, observada en los casos notificados.</a:t>
          </a:r>
          <a:endParaRPr lang="es-ES" sz="2500" kern="1200" dirty="0"/>
        </a:p>
      </dsp:txBody>
      <dsp:txXfrm rot="10800000">
        <a:off x="2484471" y="2169"/>
        <a:ext cx="6499426" cy="1505227"/>
      </dsp:txXfrm>
    </dsp:sp>
    <dsp:sp modelId="{8FAF3989-18C4-46C7-B0FA-468028B02220}">
      <dsp:nvSpPr>
        <dsp:cNvPr id="0" name=""/>
        <dsp:cNvSpPr/>
      </dsp:nvSpPr>
      <dsp:spPr>
        <a:xfrm>
          <a:off x="1355550" y="2169"/>
          <a:ext cx="1505227" cy="1505227"/>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0556EDB-BFA6-4F44-94F2-410A6C443985}">
      <dsp:nvSpPr>
        <dsp:cNvPr id="0" name=""/>
        <dsp:cNvSpPr/>
      </dsp:nvSpPr>
      <dsp:spPr>
        <a:xfrm rot="10800000">
          <a:off x="2108164" y="1956719"/>
          <a:ext cx="6875733" cy="1505227"/>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3764" tIns="95250" rIns="177800" bIns="95250" numCol="1" spcCol="1270" anchor="ctr" anchorCtr="0">
          <a:noAutofit/>
        </a:bodyPr>
        <a:lstStyle/>
        <a:p>
          <a:pPr lvl="0" algn="ctr" defTabSz="1111250">
            <a:lnSpc>
              <a:spcPct val="90000"/>
            </a:lnSpc>
            <a:spcBef>
              <a:spcPct val="0"/>
            </a:spcBef>
            <a:spcAft>
              <a:spcPct val="35000"/>
            </a:spcAft>
          </a:pPr>
          <a:r>
            <a:rPr lang="es-ES" sz="2500" kern="1200" dirty="0" smtClean="0"/>
            <a:t>Evidencia Bioquímica, patológica o microbiológica de la infección o enfermedad para la confirmación etiológica</a:t>
          </a:r>
          <a:endParaRPr lang="es-ES" sz="2500" kern="1200" dirty="0"/>
        </a:p>
      </dsp:txBody>
      <dsp:txXfrm rot="10800000">
        <a:off x="2484471" y="1956719"/>
        <a:ext cx="6499426" cy="1505227"/>
      </dsp:txXfrm>
    </dsp:sp>
    <dsp:sp modelId="{5903874B-C5D6-4059-A175-2B71AB089E7B}">
      <dsp:nvSpPr>
        <dsp:cNvPr id="0" name=""/>
        <dsp:cNvSpPr/>
      </dsp:nvSpPr>
      <dsp:spPr>
        <a:xfrm>
          <a:off x="1355550" y="1956719"/>
          <a:ext cx="1505227" cy="1505227"/>
        </a:xfrm>
        <a:prstGeom prst="ellipse">
          <a:avLst/>
        </a:prstGeom>
        <a:blipFill rotWithShape="1">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4C9EC07-CC63-480C-BBCE-94ED38C0DE53}">
      <dsp:nvSpPr>
        <dsp:cNvPr id="0" name=""/>
        <dsp:cNvSpPr/>
      </dsp:nvSpPr>
      <dsp:spPr>
        <a:xfrm rot="10800000">
          <a:off x="2108164" y="3911269"/>
          <a:ext cx="6875733" cy="1505227"/>
        </a:xfrm>
        <a:prstGeom prst="homePlate">
          <a:avLst/>
        </a:prstGeom>
        <a:solidFill>
          <a:schemeClr val="bg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3764" tIns="95250" rIns="177800" bIns="95250" numCol="1" spcCol="1270" anchor="ctr" anchorCtr="0">
          <a:noAutofit/>
        </a:bodyPr>
        <a:lstStyle/>
        <a:p>
          <a:pPr lvl="0" algn="ctr" defTabSz="1111250">
            <a:lnSpc>
              <a:spcPct val="90000"/>
            </a:lnSpc>
            <a:spcBef>
              <a:spcPct val="0"/>
            </a:spcBef>
            <a:spcAft>
              <a:spcPct val="35000"/>
            </a:spcAft>
          </a:pPr>
          <a:r>
            <a:rPr lang="es-ES" sz="2500" kern="1200" dirty="0" smtClean="0"/>
            <a:t>Características relevantes de la distribución de los casos notificados en función  del tiempo, espacio y persona, agente, huésped y ambiente.</a:t>
          </a:r>
          <a:endParaRPr lang="es-ES" sz="2500" kern="1200" dirty="0"/>
        </a:p>
      </dsp:txBody>
      <dsp:txXfrm rot="10800000">
        <a:off x="2484471" y="3911269"/>
        <a:ext cx="6499426" cy="1505227"/>
      </dsp:txXfrm>
    </dsp:sp>
    <dsp:sp modelId="{914B76B3-CC33-4599-98CF-8485ECD17F4F}">
      <dsp:nvSpPr>
        <dsp:cNvPr id="0" name=""/>
        <dsp:cNvSpPr/>
      </dsp:nvSpPr>
      <dsp:spPr>
        <a:xfrm>
          <a:off x="1355550" y="3911269"/>
          <a:ext cx="1505227" cy="1505227"/>
        </a:xfrm>
        <a:prstGeom prst="ellipse">
          <a:avLst/>
        </a:prstGeom>
        <a:blipFill rotWithShape="1">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7687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859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2438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35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237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0528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0021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8404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4372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5" name="Google Shape;2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5292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8469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5" name="Google Shape;2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2186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1843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3706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650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2097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5"/>
        <p:cNvGrpSpPr/>
        <p:nvPr/>
      </p:nvGrpSpPr>
      <p:grpSpPr>
        <a:xfrm>
          <a:off x="0" y="0"/>
          <a:ext cx="0" cy="0"/>
          <a:chOff x="0" y="0"/>
          <a:chExt cx="0" cy="0"/>
        </a:xfrm>
      </p:grpSpPr>
      <p:sp>
        <p:nvSpPr>
          <p:cNvPr id="16" name="Google Shape;16;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7"/>
        <p:cNvGrpSpPr/>
        <p:nvPr/>
      </p:nvGrpSpPr>
      <p:grpSpPr>
        <a:xfrm>
          <a:off x="0" y="0"/>
          <a:ext cx="0" cy="0"/>
          <a:chOff x="0" y="0"/>
          <a:chExt cx="0" cy="0"/>
        </a:xfrm>
      </p:grpSpPr>
      <p:sp>
        <p:nvSpPr>
          <p:cNvPr id="78" name="Google Shape;78;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8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3"/>
        <p:cNvGrpSpPr/>
        <p:nvPr/>
      </p:nvGrpSpPr>
      <p:grpSpPr>
        <a:xfrm>
          <a:off x="0" y="0"/>
          <a:ext cx="0" cy="0"/>
          <a:chOff x="0" y="0"/>
          <a:chExt cx="0" cy="0"/>
        </a:xfrm>
      </p:grpSpPr>
      <p:sp>
        <p:nvSpPr>
          <p:cNvPr id="84" name="Google Shape;84;p8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8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chemeClr val="lt1"/>
        </a:solidFill>
        <a:effectLst/>
      </p:bgPr>
    </p:bg>
    <p:spTree>
      <p:nvGrpSpPr>
        <p:cNvPr id="1" name="Shape 95"/>
        <p:cNvGrpSpPr/>
        <p:nvPr/>
      </p:nvGrpSpPr>
      <p:grpSpPr>
        <a:xfrm>
          <a:off x="0" y="0"/>
          <a:ext cx="0" cy="0"/>
          <a:chOff x="0" y="0"/>
          <a:chExt cx="0" cy="0"/>
        </a:xfrm>
      </p:grpSpPr>
      <p:sp>
        <p:nvSpPr>
          <p:cNvPr id="96" name="Google Shape;96;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8" name="Google Shape;98;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pic>
        <p:nvPicPr>
          <p:cNvPr id="101" name="Google Shape;101;p76"/>
          <p:cNvPicPr preferRelativeResize="0"/>
          <p:nvPr/>
        </p:nvPicPr>
        <p:blipFill rotWithShape="1">
          <a:blip r:embed="rId2">
            <a:alphaModFix/>
          </a:blip>
          <a:srcRect/>
          <a:stretch/>
        </p:blipFill>
        <p:spPr>
          <a:xfrm>
            <a:off x="1" y="1030513"/>
            <a:ext cx="827314" cy="1630175"/>
          </a:xfrm>
          <a:prstGeom prst="rect">
            <a:avLst/>
          </a:prstGeom>
          <a:noFill/>
          <a:ln>
            <a:noFill/>
          </a:ln>
        </p:spPr>
      </p:pic>
      <p:sp>
        <p:nvSpPr>
          <p:cNvPr id="102" name="Google Shape;102;p76"/>
          <p:cNvSpPr/>
          <p:nvPr/>
        </p:nvSpPr>
        <p:spPr>
          <a:xfrm>
            <a:off x="8610600" y="371475"/>
            <a:ext cx="3562350" cy="5562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3" name="Google Shape;103;p76"/>
          <p:cNvPicPr preferRelativeResize="0"/>
          <p:nvPr/>
        </p:nvPicPr>
        <p:blipFill rotWithShape="1">
          <a:blip r:embed="rId3">
            <a:alphaModFix/>
          </a:blip>
          <a:srcRect l="83358" t="26319" r="13360" b="55347"/>
          <a:stretch/>
        </p:blipFill>
        <p:spPr>
          <a:xfrm>
            <a:off x="10992137" y="568363"/>
            <a:ext cx="723325" cy="2273300"/>
          </a:xfrm>
          <a:prstGeom prst="rect">
            <a:avLst/>
          </a:prstGeom>
          <a:noFill/>
          <a:ln>
            <a:noFill/>
          </a:ln>
        </p:spPr>
      </p:pic>
      <p:pic>
        <p:nvPicPr>
          <p:cNvPr id="104" name="Google Shape;104;p76"/>
          <p:cNvPicPr preferRelativeResize="0"/>
          <p:nvPr/>
        </p:nvPicPr>
        <p:blipFill rotWithShape="1">
          <a:blip r:embed="rId4">
            <a:alphaModFix/>
          </a:blip>
          <a:srcRect l="66875" t="72222" r="14296" b="19305"/>
          <a:stretch/>
        </p:blipFill>
        <p:spPr>
          <a:xfrm>
            <a:off x="8272627" y="5789613"/>
            <a:ext cx="3092058" cy="782637"/>
          </a:xfrm>
          <a:prstGeom prst="rect">
            <a:avLst/>
          </a:prstGeom>
          <a:noFill/>
          <a:ln>
            <a:noFill/>
          </a:ln>
        </p:spPr>
      </p:pic>
      <p:sp>
        <p:nvSpPr>
          <p:cNvPr id="105" name="Google Shape;105;p76"/>
          <p:cNvSpPr/>
          <p:nvPr/>
        </p:nvSpPr>
        <p:spPr>
          <a:xfrm>
            <a:off x="276225" y="5419725"/>
            <a:ext cx="3086100" cy="115252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12"/>
        <p:cNvGrpSpPr/>
        <p:nvPr/>
      </p:nvGrpSpPr>
      <p:grpSpPr>
        <a:xfrm>
          <a:off x="0" y="0"/>
          <a:ext cx="0" cy="0"/>
          <a:chOff x="0" y="0"/>
          <a:chExt cx="0" cy="0"/>
        </a:xfrm>
      </p:grpSpPr>
      <p:sp>
        <p:nvSpPr>
          <p:cNvPr id="113" name="Google Shape;113;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6"/>
        <p:cNvGrpSpPr/>
        <p:nvPr/>
      </p:nvGrpSpPr>
      <p:grpSpPr>
        <a:xfrm>
          <a:off x="0" y="0"/>
          <a:ext cx="0" cy="0"/>
          <a:chOff x="0" y="0"/>
          <a:chExt cx="0" cy="0"/>
        </a:xfrm>
      </p:grpSpPr>
      <p:sp>
        <p:nvSpPr>
          <p:cNvPr id="117" name="Google Shape;117;p8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8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9" name="Google Shape;119;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22"/>
        <p:cNvGrpSpPr/>
        <p:nvPr/>
      </p:nvGrpSpPr>
      <p:grpSpPr>
        <a:xfrm>
          <a:off x="0" y="0"/>
          <a:ext cx="0" cy="0"/>
          <a:chOff x="0" y="0"/>
          <a:chExt cx="0" cy="0"/>
        </a:xfrm>
      </p:grpSpPr>
      <p:sp>
        <p:nvSpPr>
          <p:cNvPr id="123" name="Google Shape;123;p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8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28"/>
        <p:cNvGrpSpPr/>
        <p:nvPr/>
      </p:nvGrpSpPr>
      <p:grpSpPr>
        <a:xfrm>
          <a:off x="0" y="0"/>
          <a:ext cx="0" cy="0"/>
          <a:chOff x="0" y="0"/>
          <a:chExt cx="0" cy="0"/>
        </a:xfrm>
      </p:grpSpPr>
      <p:sp>
        <p:nvSpPr>
          <p:cNvPr id="129" name="Google Shape;129;p9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9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1" name="Google Shape;131;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34"/>
        <p:cNvGrpSpPr/>
        <p:nvPr/>
      </p:nvGrpSpPr>
      <p:grpSpPr>
        <a:xfrm>
          <a:off x="0" y="0"/>
          <a:ext cx="0" cy="0"/>
          <a:chOff x="0" y="0"/>
          <a:chExt cx="0" cy="0"/>
        </a:xfrm>
      </p:grpSpPr>
      <p:sp>
        <p:nvSpPr>
          <p:cNvPr id="135" name="Google Shape;135;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9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9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41"/>
        <p:cNvGrpSpPr/>
        <p:nvPr/>
      </p:nvGrpSpPr>
      <p:grpSpPr>
        <a:xfrm>
          <a:off x="0" y="0"/>
          <a:ext cx="0" cy="0"/>
          <a:chOff x="0" y="0"/>
          <a:chExt cx="0" cy="0"/>
        </a:xfrm>
      </p:grpSpPr>
      <p:sp>
        <p:nvSpPr>
          <p:cNvPr id="142" name="Google Shape;142;p9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9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4" name="Google Shape;144;p9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9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6" name="Google Shape;146;p9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50"/>
        <p:cNvGrpSpPr/>
        <p:nvPr/>
      </p:nvGrpSpPr>
      <p:grpSpPr>
        <a:xfrm>
          <a:off x="0" y="0"/>
          <a:ext cx="0" cy="0"/>
          <a:chOff x="0" y="0"/>
          <a:chExt cx="0" cy="0"/>
        </a:xfrm>
      </p:grpSpPr>
      <p:sp>
        <p:nvSpPr>
          <p:cNvPr id="151" name="Google Shape;151;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9"/>
        <p:cNvGrpSpPr/>
        <p:nvPr/>
      </p:nvGrpSpPr>
      <p:grpSpPr>
        <a:xfrm>
          <a:off x="0" y="0"/>
          <a:ext cx="0" cy="0"/>
          <a:chOff x="0" y="0"/>
          <a:chExt cx="0" cy="0"/>
        </a:xfrm>
      </p:grpSpPr>
      <p:sp>
        <p:nvSpPr>
          <p:cNvPr id="20" name="Google Shape;20;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55"/>
        <p:cNvGrpSpPr/>
        <p:nvPr/>
      </p:nvGrpSpPr>
      <p:grpSpPr>
        <a:xfrm>
          <a:off x="0" y="0"/>
          <a:ext cx="0" cy="0"/>
          <a:chOff x="0" y="0"/>
          <a:chExt cx="0" cy="0"/>
        </a:xfrm>
      </p:grpSpPr>
      <p:sp>
        <p:nvSpPr>
          <p:cNvPr id="156" name="Google Shape;156;p9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9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8" name="Google Shape;158;p9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9" name="Google Shape;159;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62"/>
        <p:cNvGrpSpPr/>
        <p:nvPr/>
      </p:nvGrpSpPr>
      <p:grpSpPr>
        <a:xfrm>
          <a:off x="0" y="0"/>
          <a:ext cx="0" cy="0"/>
          <a:chOff x="0" y="0"/>
          <a:chExt cx="0" cy="0"/>
        </a:xfrm>
      </p:grpSpPr>
      <p:sp>
        <p:nvSpPr>
          <p:cNvPr id="163" name="Google Shape;163;p9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9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5" name="Google Shape;165;p9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6" name="Google Shape;166;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69"/>
        <p:cNvGrpSpPr/>
        <p:nvPr/>
      </p:nvGrpSpPr>
      <p:grpSpPr>
        <a:xfrm>
          <a:off x="0" y="0"/>
          <a:ext cx="0" cy="0"/>
          <a:chOff x="0" y="0"/>
          <a:chExt cx="0" cy="0"/>
        </a:xfrm>
      </p:grpSpPr>
      <p:sp>
        <p:nvSpPr>
          <p:cNvPr id="170" name="Google Shape;170;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9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75"/>
        <p:cNvGrpSpPr/>
        <p:nvPr/>
      </p:nvGrpSpPr>
      <p:grpSpPr>
        <a:xfrm>
          <a:off x="0" y="0"/>
          <a:ext cx="0" cy="0"/>
          <a:chOff x="0" y="0"/>
          <a:chExt cx="0" cy="0"/>
        </a:xfrm>
      </p:grpSpPr>
      <p:sp>
        <p:nvSpPr>
          <p:cNvPr id="176" name="Google Shape;176;p9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9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bg>
      <p:bgPr>
        <a:solidFill>
          <a:schemeClr val="lt1"/>
        </a:solidFill>
        <a:effectLst/>
      </p:bgPr>
    </p:bg>
    <p:spTree>
      <p:nvGrpSpPr>
        <p:cNvPr id="1" name="Shape 25"/>
        <p:cNvGrpSpPr/>
        <p:nvPr/>
      </p:nvGrpSpPr>
      <p:grpSpPr>
        <a:xfrm>
          <a:off x="0" y="0"/>
          <a:ext cx="0" cy="0"/>
          <a:chOff x="0" y="0"/>
          <a:chExt cx="0" cy="0"/>
        </a:xfrm>
      </p:grpSpPr>
      <p:sp>
        <p:nvSpPr>
          <p:cNvPr id="26" name="Google Shape;26;p7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pic>
        <p:nvPicPr>
          <p:cNvPr id="31" name="Google Shape;31;p75"/>
          <p:cNvPicPr preferRelativeResize="0"/>
          <p:nvPr/>
        </p:nvPicPr>
        <p:blipFill rotWithShape="1">
          <a:blip r:embed="rId2">
            <a:alphaModFix/>
          </a:blip>
          <a:srcRect/>
          <a:stretch/>
        </p:blipFill>
        <p:spPr>
          <a:xfrm>
            <a:off x="1" y="1030513"/>
            <a:ext cx="827314" cy="1630175"/>
          </a:xfrm>
          <a:prstGeom prst="rect">
            <a:avLst/>
          </a:prstGeom>
          <a:noFill/>
          <a:ln>
            <a:noFill/>
          </a:ln>
        </p:spPr>
      </p:pic>
      <p:sp>
        <p:nvSpPr>
          <p:cNvPr id="32" name="Google Shape;32;p75"/>
          <p:cNvSpPr/>
          <p:nvPr/>
        </p:nvSpPr>
        <p:spPr>
          <a:xfrm>
            <a:off x="8610600" y="371475"/>
            <a:ext cx="3562350" cy="5562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3" name="Google Shape;33;p75"/>
          <p:cNvPicPr preferRelativeResize="0"/>
          <p:nvPr/>
        </p:nvPicPr>
        <p:blipFill rotWithShape="1">
          <a:blip r:embed="rId3">
            <a:alphaModFix/>
          </a:blip>
          <a:srcRect l="83358" t="26319" r="13360" b="55347"/>
          <a:stretch/>
        </p:blipFill>
        <p:spPr>
          <a:xfrm>
            <a:off x="10992137" y="568363"/>
            <a:ext cx="723325" cy="2273300"/>
          </a:xfrm>
          <a:prstGeom prst="rect">
            <a:avLst/>
          </a:prstGeom>
          <a:noFill/>
          <a:ln>
            <a:noFill/>
          </a:ln>
        </p:spPr>
      </p:pic>
      <p:pic>
        <p:nvPicPr>
          <p:cNvPr id="34" name="Google Shape;34;p75"/>
          <p:cNvPicPr preferRelativeResize="0"/>
          <p:nvPr/>
        </p:nvPicPr>
        <p:blipFill rotWithShape="1">
          <a:blip r:embed="rId4">
            <a:alphaModFix/>
          </a:blip>
          <a:srcRect l="66875" t="72222" r="14296" b="19305"/>
          <a:stretch/>
        </p:blipFill>
        <p:spPr>
          <a:xfrm>
            <a:off x="8272627" y="5789613"/>
            <a:ext cx="3092058" cy="782637"/>
          </a:xfrm>
          <a:prstGeom prst="rect">
            <a:avLst/>
          </a:prstGeom>
          <a:noFill/>
          <a:ln>
            <a:noFill/>
          </a:ln>
        </p:spPr>
      </p:pic>
      <p:sp>
        <p:nvSpPr>
          <p:cNvPr id="35" name="Google Shape;35;p75"/>
          <p:cNvSpPr/>
          <p:nvPr/>
        </p:nvSpPr>
        <p:spPr>
          <a:xfrm>
            <a:off x="276225" y="5419725"/>
            <a:ext cx="3086100" cy="115252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6"/>
        <p:cNvGrpSpPr/>
        <p:nvPr/>
      </p:nvGrpSpPr>
      <p:grpSpPr>
        <a:xfrm>
          <a:off x="0" y="0"/>
          <a:ext cx="0" cy="0"/>
          <a:chOff x="0" y="0"/>
          <a:chExt cx="0" cy="0"/>
        </a:xfrm>
      </p:grpSpPr>
      <p:sp>
        <p:nvSpPr>
          <p:cNvPr id="37" name="Google Shape;37;p8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2"/>
        <p:cNvGrpSpPr/>
        <p:nvPr/>
      </p:nvGrpSpPr>
      <p:grpSpPr>
        <a:xfrm>
          <a:off x="0" y="0"/>
          <a:ext cx="0" cy="0"/>
          <a:chOff x="0" y="0"/>
          <a:chExt cx="0" cy="0"/>
        </a:xfrm>
      </p:grpSpPr>
      <p:sp>
        <p:nvSpPr>
          <p:cNvPr id="43" name="Google Shape;43;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9"/>
        <p:cNvGrpSpPr/>
        <p:nvPr/>
      </p:nvGrpSpPr>
      <p:grpSpPr>
        <a:xfrm>
          <a:off x="0" y="0"/>
          <a:ext cx="0" cy="0"/>
          <a:chOff x="0" y="0"/>
          <a:chExt cx="0" cy="0"/>
        </a:xfrm>
      </p:grpSpPr>
      <p:sp>
        <p:nvSpPr>
          <p:cNvPr id="50" name="Google Shape;50;p8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8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8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8"/>
        <p:cNvGrpSpPr/>
        <p:nvPr/>
      </p:nvGrpSpPr>
      <p:grpSpPr>
        <a:xfrm>
          <a:off x="0" y="0"/>
          <a:ext cx="0" cy="0"/>
          <a:chOff x="0" y="0"/>
          <a:chExt cx="0" cy="0"/>
        </a:xfrm>
      </p:grpSpPr>
      <p:sp>
        <p:nvSpPr>
          <p:cNvPr id="59" name="Google Shape;59;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3"/>
        <p:cNvGrpSpPr/>
        <p:nvPr/>
      </p:nvGrpSpPr>
      <p:grpSpPr>
        <a:xfrm>
          <a:off x="0" y="0"/>
          <a:ext cx="0" cy="0"/>
          <a:chOff x="0" y="0"/>
          <a:chExt cx="0" cy="0"/>
        </a:xfrm>
      </p:grpSpPr>
      <p:sp>
        <p:nvSpPr>
          <p:cNvPr id="64" name="Google Shape;64;p8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8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0"/>
        <p:cNvGrpSpPr/>
        <p:nvPr/>
      </p:nvGrpSpPr>
      <p:grpSpPr>
        <a:xfrm>
          <a:off x="0" y="0"/>
          <a:ext cx="0" cy="0"/>
          <a:chOff x="0" y="0"/>
          <a:chExt cx="0" cy="0"/>
        </a:xfrm>
      </p:grpSpPr>
      <p:sp>
        <p:nvSpPr>
          <p:cNvPr id="71" name="Google Shape;71;p8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8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8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7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100000" sy="100000" flip="none" algn="tl"/>
        </a:blipFill>
        <a:effectLst/>
      </p:bgPr>
    </p:bg>
    <p:spTree>
      <p:nvGrpSpPr>
        <p:cNvPr id="1" name="Shape 106"/>
        <p:cNvGrpSpPr/>
        <p:nvPr/>
      </p:nvGrpSpPr>
      <p:grpSpPr>
        <a:xfrm>
          <a:off x="0" y="0"/>
          <a:ext cx="0" cy="0"/>
          <a:chOff x="0" y="0"/>
          <a:chExt cx="0" cy="0"/>
        </a:xfrm>
      </p:grpSpPr>
      <p:sp>
        <p:nvSpPr>
          <p:cNvPr id="107" name="Google Shape;107;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1" name="Google Shape;111;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jpg"/><Relationship Id="rId7" Type="http://schemas.openxmlformats.org/officeDocument/2006/relationships/diagramQuickStyle" Target="../diagrams/quickStyle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0.png"/><Relationship Id="rId4" Type="http://schemas.openxmlformats.org/officeDocument/2006/relationships/image" Target="../media/image1.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jpg"/><Relationship Id="rId7" Type="http://schemas.openxmlformats.org/officeDocument/2006/relationships/diagramQuickStyle" Target="../diagrams/quickStyle2.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png"/><Relationship Id="rId9" Type="http://schemas.microsoft.com/office/2007/relationships/diagramDrawing" Target="../diagrams/drawing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jpg"/><Relationship Id="rId7"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png"/><Relationship Id="rId9"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jpg"/><Relationship Id="rId7"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png"/><Relationship Id="rId9"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jpg"/><Relationship Id="rId7"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png"/><Relationship Id="rId9"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2"/>
        <p:cNvGrpSpPr/>
        <p:nvPr/>
      </p:nvGrpSpPr>
      <p:grpSpPr>
        <a:xfrm>
          <a:off x="0" y="0"/>
          <a:ext cx="0" cy="0"/>
          <a:chOff x="0" y="0"/>
          <a:chExt cx="0" cy="0"/>
        </a:xfrm>
      </p:grpSpPr>
      <p:pic>
        <p:nvPicPr>
          <p:cNvPr id="243" name="Google Shape;243;p9"/>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5" name="17 Rectángulo redondeado"/>
          <p:cNvSpPr/>
          <p:nvPr/>
        </p:nvSpPr>
        <p:spPr>
          <a:xfrm>
            <a:off x="2982913" y="137969"/>
            <a:ext cx="5761038" cy="673100"/>
          </a:xfrm>
          <a:prstGeom prst="round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ES" sz="2400" b="1" dirty="0">
                <a:latin typeface="Arial" pitchFamily="34" charset="0"/>
                <a:cs typeface="Arial" pitchFamily="34" charset="0"/>
              </a:rPr>
              <a:t>ESTRUCTURA OPERATIVA DEL ERI </a:t>
            </a:r>
          </a:p>
        </p:txBody>
      </p:sp>
      <p:pic>
        <p:nvPicPr>
          <p:cNvPr id="6" name="Imagen 3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4888" y="933542"/>
            <a:ext cx="7177088"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0"/>
          <p:cNvSpPr>
            <a:spLocks noChangeArrowheads="1"/>
          </p:cNvSpPr>
          <p:nvPr/>
        </p:nvSpPr>
        <p:spPr bwMode="auto">
          <a:xfrm>
            <a:off x="502848" y="5533108"/>
            <a:ext cx="7515225" cy="1152525"/>
          </a:xfrm>
          <a:prstGeom prst="rect">
            <a:avLst/>
          </a:prstGeom>
          <a:gradFill rotWithShape="0">
            <a:gsLst>
              <a:gs pos="0">
                <a:schemeClr val="lt1">
                  <a:lumMod val="100000"/>
                  <a:lumOff val="0"/>
                </a:schemeClr>
              </a:gs>
              <a:gs pos="100000">
                <a:schemeClr val="accent2">
                  <a:lumMod val="40000"/>
                  <a:lumOff val="60000"/>
                </a:schemeClr>
              </a:gs>
            </a:gsLst>
            <a:lin ang="5400000" scaled="1"/>
          </a:gradFill>
          <a:ln w="12700">
            <a:solidFill>
              <a:schemeClr val="accent2">
                <a:lumMod val="60000"/>
                <a:lumOff val="40000"/>
              </a:schemeClr>
            </a:solidFill>
            <a:miter lim="800000"/>
            <a:headEnd/>
            <a:tailEnd/>
          </a:ln>
          <a:effectLst>
            <a:outerShdw dist="28398" dir="3806097" algn="ctr" rotWithShape="0">
              <a:schemeClr val="accent2">
                <a:lumMod val="50000"/>
                <a:lumOff val="0"/>
                <a:alpha val="50000"/>
              </a:schemeClr>
            </a:outerShdw>
          </a:effectLst>
        </p:spPr>
        <p:txBody>
          <a:bodyPr upright="1"/>
          <a:lstStyle/>
          <a:p>
            <a:pPr algn="just">
              <a:spcAft>
                <a:spcPts val="0"/>
              </a:spcAft>
              <a:defRPr/>
            </a:pPr>
            <a:r>
              <a:rPr lang="es-CO" sz="1600" i="1" dirty="0">
                <a:latin typeface="Cambria" panose="02040503050406030204" pitchFamily="18" charset="0"/>
                <a:ea typeface="Times New Roman" panose="02020603050405020304" pitchFamily="18" charset="0"/>
                <a:cs typeface="Times New Roman" panose="02020603050405020304" pitchFamily="18" charset="0"/>
              </a:rPr>
              <a:t>Las funciones de los miembros del ERI, deberán ser asumidas por funcionarios de planta que se encuentren en el momento de activación del ERI, cuando el personal contratista no esté vinculado, o en su defecto, ser asumida por sus respectivos pares de la Secretaria de Salud Departamental. </a:t>
            </a:r>
            <a:endParaRPr lang="es-CO"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pic>
        <p:nvPicPr>
          <p:cNvPr id="250" name="Google Shape;250;p10"/>
          <p:cNvPicPr preferRelativeResize="0"/>
          <p:nvPr/>
        </p:nvPicPr>
        <p:blipFill rotWithShape="1">
          <a:blip r:embed="rId4">
            <a:alphaModFix/>
          </a:blip>
          <a:srcRect/>
          <a:stretch/>
        </p:blipFill>
        <p:spPr>
          <a:xfrm>
            <a:off x="1" y="1030513"/>
            <a:ext cx="827314" cy="1630175"/>
          </a:xfrm>
          <a:prstGeom prst="rect">
            <a:avLst/>
          </a:prstGeom>
          <a:noFill/>
          <a:ln>
            <a:noFill/>
          </a:ln>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54629" y="0"/>
            <a:ext cx="961505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6"/>
          <a:stretch>
            <a:fillRect/>
          </a:stretch>
        </p:blipFill>
        <p:spPr>
          <a:xfrm>
            <a:off x="827315" y="-98139"/>
            <a:ext cx="664522" cy="695613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pic>
        <p:nvPicPr>
          <p:cNvPr id="250" name="Google Shape;250;p10"/>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5" name="4 Rectángulo"/>
          <p:cNvSpPr/>
          <p:nvPr/>
        </p:nvSpPr>
        <p:spPr>
          <a:xfrm>
            <a:off x="795045" y="0"/>
            <a:ext cx="539552" cy="6858000"/>
          </a:xfrm>
          <a:prstGeom prst="rect">
            <a:avLst/>
          </a:prstGeom>
        </p:spPr>
        <p:style>
          <a:lnRef idx="1">
            <a:schemeClr val="accent6"/>
          </a:lnRef>
          <a:fillRef idx="3">
            <a:schemeClr val="accent6"/>
          </a:fillRef>
          <a:effectRef idx="2">
            <a:schemeClr val="accent6"/>
          </a:effectRef>
          <a:fontRef idx="minor">
            <a:schemeClr val="lt1"/>
          </a:fontRef>
        </p:style>
        <p:txBody>
          <a:bodyPr vert="vert270" anchor="ctr"/>
          <a:lstStyle/>
          <a:p>
            <a:pPr algn="ctr">
              <a:defRPr/>
            </a:pPr>
            <a:r>
              <a:rPr lang="es-MX" altLang="es-CO" sz="2000" b="1" dirty="0">
                <a:latin typeface="Cambria" pitchFamily="18" charset="0"/>
                <a:cs typeface="Arial" pitchFamily="34" charset="0"/>
              </a:rPr>
              <a:t>ALGORITMO DE RESPUESTA A: BROTE, EPIDEMIA </a:t>
            </a:r>
            <a:r>
              <a:rPr lang="es-MX" altLang="es-CO" sz="2000" b="1" dirty="0" err="1">
                <a:latin typeface="Cambria" pitchFamily="18" charset="0"/>
                <a:cs typeface="Arial" pitchFamily="34" charset="0"/>
              </a:rPr>
              <a:t>ó</a:t>
            </a:r>
            <a:r>
              <a:rPr lang="es-MX" altLang="es-CO" sz="2000" b="1" dirty="0">
                <a:latin typeface="Cambria" pitchFamily="18" charset="0"/>
                <a:cs typeface="Arial" pitchFamily="34" charset="0"/>
              </a:rPr>
              <a:t> ESPII</a:t>
            </a:r>
            <a:endParaRPr lang="es-CO" altLang="es-CO" sz="2000" dirty="0">
              <a:latin typeface="Cambria" pitchFamily="18" charset="0"/>
            </a:endParaRPr>
          </a:p>
        </p:txBody>
      </p:sp>
      <p:pic>
        <p:nvPicPr>
          <p:cNvPr id="6" name="Imagen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5205" y="157452"/>
            <a:ext cx="8535988" cy="364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6"/>
          <a:stretch>
            <a:fillRect/>
          </a:stretch>
        </p:blipFill>
        <p:spPr>
          <a:xfrm>
            <a:off x="1956536" y="3797589"/>
            <a:ext cx="8504657" cy="2914141"/>
          </a:xfrm>
          <a:prstGeom prst="rect">
            <a:avLst/>
          </a:prstGeom>
        </p:spPr>
      </p:pic>
    </p:spTree>
    <p:extLst>
      <p:ext uri="{BB962C8B-B14F-4D97-AF65-F5344CB8AC3E}">
        <p14:creationId xmlns:p14="http://schemas.microsoft.com/office/powerpoint/2010/main" val="269802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pic>
        <p:nvPicPr>
          <p:cNvPr id="262" name="Google Shape;262;p12"/>
          <p:cNvPicPr preferRelativeResize="0"/>
          <p:nvPr/>
        </p:nvPicPr>
        <p:blipFill rotWithShape="1">
          <a:blip r:embed="rId4">
            <a:alphaModFix/>
          </a:blip>
          <a:srcRect/>
          <a:stretch/>
        </p:blipFill>
        <p:spPr>
          <a:xfrm>
            <a:off x="1" y="1030513"/>
            <a:ext cx="827314" cy="1630175"/>
          </a:xfrm>
          <a:prstGeom prst="rect">
            <a:avLst/>
          </a:prstGeom>
          <a:noFill/>
          <a:ln>
            <a:noFill/>
          </a:ln>
        </p:spPr>
      </p:pic>
      <p:pic>
        <p:nvPicPr>
          <p:cNvPr id="2" name="Imagen 1"/>
          <p:cNvPicPr>
            <a:picLocks noChangeAspect="1"/>
          </p:cNvPicPr>
          <p:nvPr/>
        </p:nvPicPr>
        <p:blipFill>
          <a:blip r:embed="rId5"/>
          <a:stretch>
            <a:fillRect/>
          </a:stretch>
        </p:blipFill>
        <p:spPr>
          <a:xfrm>
            <a:off x="827315" y="0"/>
            <a:ext cx="664522" cy="6956139"/>
          </a:xfrm>
          <a:prstGeom prst="rect">
            <a:avLst/>
          </a:prstGeom>
        </p:spPr>
      </p:pic>
      <p:pic>
        <p:nvPicPr>
          <p:cNvPr id="3" name="Imagen 2"/>
          <p:cNvPicPr>
            <a:picLocks noChangeAspect="1"/>
          </p:cNvPicPr>
          <p:nvPr/>
        </p:nvPicPr>
        <p:blipFill>
          <a:blip r:embed="rId6"/>
          <a:stretch>
            <a:fillRect/>
          </a:stretch>
        </p:blipFill>
        <p:spPr>
          <a:xfrm>
            <a:off x="1819285" y="0"/>
            <a:ext cx="8978428" cy="68154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pic>
        <p:nvPicPr>
          <p:cNvPr id="256" name="Google Shape;256;p11"/>
          <p:cNvPicPr preferRelativeResize="0"/>
          <p:nvPr/>
        </p:nvPicPr>
        <p:blipFill rotWithShape="1">
          <a:blip r:embed="rId4">
            <a:alphaModFix/>
          </a:blip>
          <a:srcRect/>
          <a:stretch/>
        </p:blipFill>
        <p:spPr>
          <a:xfrm>
            <a:off x="1" y="1030513"/>
            <a:ext cx="827314" cy="1630175"/>
          </a:xfrm>
          <a:prstGeom prst="rect">
            <a:avLst/>
          </a:prstGeom>
          <a:noFill/>
          <a:ln>
            <a:noFill/>
          </a:ln>
        </p:spPr>
      </p:pic>
      <p:pic>
        <p:nvPicPr>
          <p:cNvPr id="2" name="Imagen 1"/>
          <p:cNvPicPr>
            <a:picLocks noChangeAspect="1"/>
          </p:cNvPicPr>
          <p:nvPr/>
        </p:nvPicPr>
        <p:blipFill>
          <a:blip r:embed="rId5"/>
          <a:stretch>
            <a:fillRect/>
          </a:stretch>
        </p:blipFill>
        <p:spPr>
          <a:xfrm>
            <a:off x="827315" y="0"/>
            <a:ext cx="664522" cy="6956139"/>
          </a:xfrm>
          <a:prstGeom prst="rect">
            <a:avLst/>
          </a:prstGeom>
        </p:spPr>
      </p:pic>
      <p:pic>
        <p:nvPicPr>
          <p:cNvPr id="3" name="Imagen 2"/>
          <p:cNvPicPr>
            <a:picLocks noChangeAspect="1"/>
          </p:cNvPicPr>
          <p:nvPr/>
        </p:nvPicPr>
        <p:blipFill>
          <a:blip r:embed="rId6"/>
          <a:stretch>
            <a:fillRect/>
          </a:stretch>
        </p:blipFill>
        <p:spPr>
          <a:xfrm>
            <a:off x="1654629" y="503852"/>
            <a:ext cx="9903785" cy="5619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p13"/>
          <p:cNvSpPr txBox="1"/>
          <p:nvPr/>
        </p:nvSpPr>
        <p:spPr>
          <a:xfrm>
            <a:off x="346364" y="528542"/>
            <a:ext cx="7093527" cy="5078273"/>
          </a:xfrm>
          <a:prstGeom prst="rect">
            <a:avLst/>
          </a:prstGeom>
          <a:noFill/>
          <a:ln>
            <a:noFill/>
          </a:ln>
        </p:spPr>
        <p:txBody>
          <a:bodyPr spcFirstLastPara="1" wrap="square" lIns="91425" tIns="45700" rIns="91425" bIns="45700" anchor="t" anchorCtr="0">
            <a:spAutoFit/>
          </a:bodyPr>
          <a:lstStyle/>
          <a:p>
            <a:pPr algn="ctr">
              <a:defRPr/>
            </a:pPr>
            <a:r>
              <a:rPr lang="es-CO" sz="6000" b="1" dirty="0">
                <a:latin typeface="Cambria" pitchFamily="18" charset="0"/>
              </a:rPr>
              <a:t>RESPUESTA A BROTES</a:t>
            </a:r>
          </a:p>
          <a:p>
            <a:pPr algn="ctr">
              <a:defRPr/>
            </a:pPr>
            <a:endParaRPr lang="es-CO" sz="3200" b="1" dirty="0">
              <a:latin typeface="Cambria" pitchFamily="18" charset="0"/>
            </a:endParaRPr>
          </a:p>
          <a:p>
            <a:pPr algn="ctr">
              <a:defRPr/>
            </a:pPr>
            <a:r>
              <a:rPr lang="es-CO" sz="2000" i="1" dirty="0">
                <a:solidFill>
                  <a:schemeClr val="tx1"/>
                </a:solidFill>
                <a:latin typeface="Cambria" pitchFamily="18" charset="0"/>
              </a:rPr>
              <a:t>Jorge Mario Estrada A. </a:t>
            </a:r>
            <a:r>
              <a:rPr lang="es-CO" sz="2000" i="1" dirty="0" err="1">
                <a:solidFill>
                  <a:schemeClr val="tx1"/>
                </a:solidFill>
                <a:latin typeface="Cambria" pitchFamily="18" charset="0"/>
              </a:rPr>
              <a:t>MSc</a:t>
            </a:r>
            <a:r>
              <a:rPr lang="es-CO" sz="2000" i="1" dirty="0">
                <a:solidFill>
                  <a:schemeClr val="tx1"/>
                </a:solidFill>
                <a:latin typeface="Cambria" pitchFamily="18" charset="0"/>
              </a:rPr>
              <a:t>.</a:t>
            </a:r>
          </a:p>
          <a:p>
            <a:pPr algn="ctr">
              <a:defRPr/>
            </a:pPr>
            <a:r>
              <a:rPr lang="es-CO" sz="2000" i="1" dirty="0">
                <a:solidFill>
                  <a:schemeClr val="tx1"/>
                </a:solidFill>
                <a:latin typeface="Cambria" pitchFamily="18" charset="0"/>
              </a:rPr>
              <a:t>Mary Luz Hincapié Acuña </a:t>
            </a:r>
            <a:r>
              <a:rPr lang="es-CO" sz="2000" i="1" dirty="0" err="1">
                <a:solidFill>
                  <a:schemeClr val="tx1"/>
                </a:solidFill>
                <a:latin typeface="Cambria" pitchFamily="18" charset="0"/>
              </a:rPr>
              <a:t>MSc</a:t>
            </a:r>
            <a:r>
              <a:rPr lang="es-CO" sz="2000" i="1" dirty="0">
                <a:solidFill>
                  <a:schemeClr val="tx1"/>
                </a:solidFill>
                <a:latin typeface="Cambria" pitchFamily="18" charset="0"/>
              </a:rPr>
              <a:t>.</a:t>
            </a:r>
          </a:p>
          <a:p>
            <a:pPr algn="ctr">
              <a:defRPr/>
            </a:pPr>
            <a:endParaRPr lang="es-CO" sz="4800" i="1" dirty="0">
              <a:solidFill>
                <a:schemeClr val="tx1"/>
              </a:solidFill>
              <a:latin typeface="Cambria" pitchFamily="18" charset="0"/>
            </a:endParaRPr>
          </a:p>
          <a:p>
            <a:pPr algn="ctr">
              <a:defRPr/>
            </a:pPr>
            <a:r>
              <a:rPr lang="es-CO" sz="2800" b="1" i="1" dirty="0">
                <a:solidFill>
                  <a:schemeClr val="tx1"/>
                </a:solidFill>
                <a:latin typeface="Cambria" pitchFamily="18" charset="0"/>
              </a:rPr>
              <a:t>Sistemas de información y Epidemiología</a:t>
            </a:r>
          </a:p>
          <a:p>
            <a:pPr algn="ctr">
              <a:defRPr/>
            </a:pPr>
            <a:r>
              <a:rPr lang="es-CO" sz="2800" b="1" i="1" dirty="0">
                <a:solidFill>
                  <a:schemeClr val="tx1"/>
                </a:solidFill>
                <a:latin typeface="Cambria" pitchFamily="18" charset="0"/>
              </a:rPr>
              <a:t>Secretaria de Salud Publica y Seguridad Social </a:t>
            </a:r>
            <a:endParaRPr lang="es-CO" sz="2800" b="1" i="1" dirty="0">
              <a:solidFill>
                <a:schemeClr val="tx1"/>
              </a:solidFill>
              <a:latin typeface="Cambri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pic>
        <p:nvPicPr>
          <p:cNvPr id="275" name="Google Shape;275;p14"/>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279" name="Google Shape;279;p14"/>
          <p:cNvSpPr/>
          <p:nvPr/>
        </p:nvSpPr>
        <p:spPr>
          <a:xfrm>
            <a:off x="827315" y="98053"/>
            <a:ext cx="148309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dirty="0" smtClean="0">
                <a:solidFill>
                  <a:srgbClr val="E20E18"/>
                </a:solidFill>
                <a:latin typeface="Montserrat Black"/>
                <a:ea typeface="Montserrat Black"/>
                <a:cs typeface="Montserrat Black"/>
                <a:sym typeface="Montserrat Black"/>
              </a:rPr>
              <a:t>01</a:t>
            </a:r>
            <a:endParaRPr sz="4800" dirty="0">
              <a:solidFill>
                <a:schemeClr val="dk1"/>
              </a:solidFill>
              <a:sym typeface="Arial"/>
            </a:endParaRPr>
          </a:p>
        </p:txBody>
      </p:sp>
      <p:sp>
        <p:nvSpPr>
          <p:cNvPr id="280" name="Google Shape;280;p14"/>
          <p:cNvSpPr txBox="1"/>
          <p:nvPr/>
        </p:nvSpPr>
        <p:spPr>
          <a:xfrm>
            <a:off x="413658" y="744363"/>
            <a:ext cx="255764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ES" sz="1800" dirty="0" smtClean="0">
                <a:solidFill>
                  <a:srgbClr val="E20E18"/>
                </a:solidFill>
                <a:latin typeface="Montserrat Black"/>
                <a:ea typeface="Montserrat Black"/>
                <a:cs typeface="Montserrat Black"/>
                <a:sym typeface="Montserrat Black"/>
              </a:rPr>
              <a:t>Aprendizaje</a:t>
            </a:r>
            <a:endParaRPr dirty="0"/>
          </a:p>
        </p:txBody>
      </p:sp>
      <p:sp>
        <p:nvSpPr>
          <p:cNvPr id="4" name="Título 3"/>
          <p:cNvSpPr>
            <a:spLocks noGrp="1"/>
          </p:cNvSpPr>
          <p:nvPr>
            <p:ph type="title"/>
          </p:nvPr>
        </p:nvSpPr>
        <p:spPr>
          <a:xfrm>
            <a:off x="2064326" y="365125"/>
            <a:ext cx="9289473" cy="1325563"/>
          </a:xfrm>
        </p:spPr>
        <p:txBody>
          <a:bodyPr>
            <a:normAutofit/>
          </a:bodyPr>
          <a:lstStyle/>
          <a:p>
            <a:r>
              <a:rPr lang="es-ES" sz="3600" b="1" dirty="0" smtClean="0"/>
              <a:t>La investigación de casos, brotes y epidemias es una oportunidad de aprendizaje sobre:</a:t>
            </a:r>
            <a:endParaRPr lang="en-US" sz="3600" b="1" dirty="0"/>
          </a:p>
        </p:txBody>
      </p:sp>
      <p:graphicFrame>
        <p:nvGraphicFramePr>
          <p:cNvPr id="6" name="Diagrama 5"/>
          <p:cNvGraphicFramePr/>
          <p:nvPr>
            <p:extLst>
              <p:ext uri="{D42A27DB-BD31-4B8C-83A1-F6EECF244321}">
                <p14:modId xmlns:p14="http://schemas.microsoft.com/office/powerpoint/2010/main" val="2841551822"/>
              </p:ext>
            </p:extLst>
          </p:nvPr>
        </p:nvGraphicFramePr>
        <p:xfrm>
          <a:off x="2971304" y="2033961"/>
          <a:ext cx="8482278" cy="45525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Imagen 6"/>
          <p:cNvPicPr>
            <a:picLocks noChangeAspect="1"/>
          </p:cNvPicPr>
          <p:nvPr/>
        </p:nvPicPr>
        <p:blipFill rotWithShape="1">
          <a:blip r:embed="rId10"/>
          <a:srcRect l="3251" t="26125" r="59810"/>
          <a:stretch/>
        </p:blipFill>
        <p:spPr>
          <a:xfrm>
            <a:off x="246418" y="3149708"/>
            <a:ext cx="2644891" cy="232105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pic>
        <p:nvPicPr>
          <p:cNvPr id="275" name="Google Shape;275;p14"/>
          <p:cNvPicPr preferRelativeResize="0"/>
          <p:nvPr/>
        </p:nvPicPr>
        <p:blipFill rotWithShape="1">
          <a:blip r:embed="rId4">
            <a:alphaModFix/>
          </a:blip>
          <a:srcRect/>
          <a:stretch/>
        </p:blipFill>
        <p:spPr>
          <a:xfrm>
            <a:off x="1" y="1030513"/>
            <a:ext cx="827314" cy="1630175"/>
          </a:xfrm>
          <a:prstGeom prst="rect">
            <a:avLst/>
          </a:prstGeom>
          <a:noFill/>
          <a:ln>
            <a:noFill/>
          </a:ln>
        </p:spPr>
      </p:pic>
      <p:pic>
        <p:nvPicPr>
          <p:cNvPr id="2" name="Imagen 1"/>
          <p:cNvPicPr>
            <a:picLocks noChangeAspect="1"/>
          </p:cNvPicPr>
          <p:nvPr/>
        </p:nvPicPr>
        <p:blipFill rotWithShape="1">
          <a:blip r:embed="rId5"/>
          <a:srcRect l="46264" t="39624" r="9962" b="14166"/>
          <a:stretch/>
        </p:blipFill>
        <p:spPr>
          <a:xfrm>
            <a:off x="2411991" y="1219201"/>
            <a:ext cx="7258481" cy="4128654"/>
          </a:xfrm>
          <a:prstGeom prst="rect">
            <a:avLst/>
          </a:prstGeom>
        </p:spPr>
      </p:pic>
      <p:sp>
        <p:nvSpPr>
          <p:cNvPr id="7" name="Título 1">
            <a:extLst>
              <a:ext uri="{FF2B5EF4-FFF2-40B4-BE49-F238E27FC236}">
                <a16:creationId xmlns:a16="http://schemas.microsoft.com/office/drawing/2014/main" id="{24266BFB-C03D-6840-8795-F42E1D958B19}"/>
              </a:ext>
            </a:extLst>
          </p:cNvPr>
          <p:cNvSpPr>
            <a:spLocks noGrp="1"/>
          </p:cNvSpPr>
          <p:nvPr>
            <p:ph type="title"/>
          </p:nvPr>
        </p:nvSpPr>
        <p:spPr>
          <a:xfrm>
            <a:off x="838200" y="365125"/>
            <a:ext cx="10515600" cy="1325563"/>
          </a:xfrm>
        </p:spPr>
        <p:txBody>
          <a:bodyPr/>
          <a:lstStyle/>
          <a:p>
            <a:pPr algn="ctr"/>
            <a:r>
              <a:rPr lang="es-CO" b="1" dirty="0"/>
              <a:t>FIN DEL ANALISIS EPIDEMIOLOGICO EN UN BROTE</a:t>
            </a:r>
          </a:p>
        </p:txBody>
      </p:sp>
    </p:spTree>
    <p:extLst>
      <p:ext uri="{BB962C8B-B14F-4D97-AF65-F5344CB8AC3E}">
        <p14:creationId xmlns:p14="http://schemas.microsoft.com/office/powerpoint/2010/main" val="408766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pic>
        <p:nvPicPr>
          <p:cNvPr id="275" name="Google Shape;275;p14"/>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7" name="Título 1">
            <a:extLst>
              <a:ext uri="{FF2B5EF4-FFF2-40B4-BE49-F238E27FC236}">
                <a16:creationId xmlns:a16="http://schemas.microsoft.com/office/drawing/2014/main" id="{24266BFB-C03D-6840-8795-F42E1D958B19}"/>
              </a:ext>
            </a:extLst>
          </p:cNvPr>
          <p:cNvSpPr>
            <a:spLocks noGrp="1"/>
          </p:cNvSpPr>
          <p:nvPr>
            <p:ph type="title"/>
          </p:nvPr>
        </p:nvSpPr>
        <p:spPr>
          <a:xfrm>
            <a:off x="838200" y="157308"/>
            <a:ext cx="9996055" cy="992620"/>
          </a:xfrm>
        </p:spPr>
        <p:txBody>
          <a:bodyPr/>
          <a:lstStyle/>
          <a:p>
            <a:pPr algn="ctr"/>
            <a:r>
              <a:rPr lang="es-CO" b="1" dirty="0" smtClean="0"/>
              <a:t>TIEMPO</a:t>
            </a:r>
            <a:endParaRPr lang="es-CO" b="1" dirty="0"/>
          </a:p>
        </p:txBody>
      </p:sp>
      <p:sp>
        <p:nvSpPr>
          <p:cNvPr id="5" name="Rectangle 3">
            <a:extLst>
              <a:ext uri="{FF2B5EF4-FFF2-40B4-BE49-F238E27FC236}">
                <a16:creationId xmlns:a16="http://schemas.microsoft.com/office/drawing/2014/main" id="{E5B249F9-7EE4-4E4B-A677-EAD05969FA6C}"/>
              </a:ext>
            </a:extLst>
          </p:cNvPr>
          <p:cNvSpPr>
            <a:spLocks noGrp="1" noChangeArrowheads="1"/>
          </p:cNvSpPr>
          <p:nvPr>
            <p:ph type="body" idx="1"/>
          </p:nvPr>
        </p:nvSpPr>
        <p:spPr>
          <a:xfrm>
            <a:off x="1016329" y="2023133"/>
            <a:ext cx="10441380" cy="4557776"/>
          </a:xfrm>
        </p:spPr>
        <p:txBody>
          <a:bodyPr>
            <a:noAutofit/>
          </a:bodyPr>
          <a:lstStyle/>
          <a:p>
            <a:pPr marL="0" indent="0" algn="just">
              <a:buNone/>
              <a:defRPr/>
            </a:pPr>
            <a:r>
              <a:rPr lang="es-CO" sz="2400" b="1" u="sng" dirty="0" smtClean="0"/>
              <a:t>Características </a:t>
            </a:r>
            <a:r>
              <a:rPr lang="es-CO" sz="2400" b="1" u="sng" dirty="0"/>
              <a:t>importantes de tiempo.</a:t>
            </a:r>
          </a:p>
          <a:p>
            <a:pPr marL="342900" algn="just">
              <a:buFont typeface="Wingdings" panose="05000000000000000000" pitchFamily="2" charset="2"/>
              <a:buChar char="ü"/>
              <a:defRPr/>
            </a:pPr>
            <a:r>
              <a:rPr lang="es-CO" sz="2400" dirty="0"/>
              <a:t>E</a:t>
            </a:r>
            <a:r>
              <a:rPr lang="es-CO" sz="2400" dirty="0" smtClean="0"/>
              <a:t>l </a:t>
            </a:r>
            <a:r>
              <a:rPr lang="es-CO" sz="2400" dirty="0"/>
              <a:t>tiempo de exposición a los factores de </a:t>
            </a:r>
            <a:r>
              <a:rPr lang="es-CO" sz="2400" dirty="0" smtClean="0"/>
              <a:t>riesgo.</a:t>
            </a:r>
            <a:endParaRPr lang="es-CO" sz="2400" dirty="0"/>
          </a:p>
          <a:p>
            <a:pPr marL="342900" algn="just">
              <a:buFont typeface="Wingdings" panose="05000000000000000000" pitchFamily="2" charset="2"/>
              <a:buChar char="ü"/>
              <a:defRPr/>
            </a:pPr>
            <a:r>
              <a:rPr lang="es-CO" sz="2400" dirty="0"/>
              <a:t>E</a:t>
            </a:r>
            <a:r>
              <a:rPr lang="es-CO" sz="2400" dirty="0" smtClean="0"/>
              <a:t>l </a:t>
            </a:r>
            <a:r>
              <a:rPr lang="es-CO" sz="2400" dirty="0"/>
              <a:t>tiempo de inicio de los eventos de salud (sintomas, hospitalizacion, muerte, </a:t>
            </a:r>
            <a:r>
              <a:rPr lang="es-CO" sz="2400" dirty="0" smtClean="0"/>
              <a:t>recuperación).</a:t>
            </a:r>
            <a:endParaRPr lang="es-CO" sz="2400" dirty="0"/>
          </a:p>
          <a:p>
            <a:pPr marL="0" indent="0" algn="just">
              <a:buNone/>
              <a:defRPr/>
            </a:pPr>
            <a:r>
              <a:rPr lang="es-CO" sz="2400" b="1" u="sng" dirty="0" smtClean="0"/>
              <a:t>Resultados</a:t>
            </a:r>
            <a:r>
              <a:rPr lang="es-CO" sz="2400" dirty="0"/>
              <a:t>: Estimacion de periodo de incubacion o latencia</a:t>
            </a:r>
          </a:p>
          <a:p>
            <a:pPr marL="0" indent="0" algn="just">
              <a:buNone/>
              <a:defRPr/>
            </a:pPr>
            <a:r>
              <a:rPr lang="es-CO" sz="2400" dirty="0"/>
              <a:t>Duracion de la enfermedad.</a:t>
            </a:r>
          </a:p>
          <a:p>
            <a:pPr marL="0" indent="0" algn="just">
              <a:buNone/>
              <a:defRPr/>
            </a:pPr>
            <a:r>
              <a:rPr lang="es-CO" sz="2400" b="1" u="sng" dirty="0" smtClean="0"/>
              <a:t>Usos</a:t>
            </a:r>
            <a:r>
              <a:rPr lang="es-CO" sz="2400" b="1" u="sng" dirty="0"/>
              <a:t>: </a:t>
            </a:r>
            <a:r>
              <a:rPr lang="es-CO" sz="2400" dirty="0"/>
              <a:t>Cuando no se conoce al agente, el intervalo de tiempo entre la supuesta exposición y el inicio de los síntomas, formula hipótesis sobre </a:t>
            </a:r>
            <a:r>
              <a:rPr lang="es-CO" sz="2400" dirty="0" smtClean="0"/>
              <a:t>la etiología.</a:t>
            </a:r>
          </a:p>
          <a:p>
            <a:pPr marL="0" indent="0" algn="just">
              <a:buNone/>
              <a:defRPr/>
            </a:pPr>
            <a:endParaRPr lang="es-CO" sz="2400" dirty="0"/>
          </a:p>
          <a:p>
            <a:pPr marL="0" indent="0" algn="just">
              <a:buNone/>
              <a:defRPr/>
            </a:pPr>
            <a:r>
              <a:rPr lang="es-CO" sz="2400" b="1" u="sng" dirty="0"/>
              <a:t>Periodo de </a:t>
            </a:r>
            <a:r>
              <a:rPr lang="es-CO" sz="2400" b="1" u="sng" dirty="0" smtClean="0"/>
              <a:t>incubación</a:t>
            </a:r>
            <a:r>
              <a:rPr lang="es-CO" sz="2400" dirty="0" smtClean="0"/>
              <a:t>: </a:t>
            </a:r>
            <a:r>
              <a:rPr lang="es-CO" sz="2400" dirty="0" smtClean="0"/>
              <a:t>se </a:t>
            </a:r>
            <a:r>
              <a:rPr lang="es-CO" sz="2400" dirty="0"/>
              <a:t>puede estimar el intervalo de tiempo de la exposición y se podrían identificar exposiciones potenciales durante ese intervalo.</a:t>
            </a:r>
          </a:p>
          <a:p>
            <a:pPr marL="0" indent="0" algn="just">
              <a:buNone/>
              <a:defRPr/>
            </a:pPr>
            <a:endParaRPr lang="es-CO" sz="1800" dirty="0"/>
          </a:p>
          <a:p>
            <a:pPr marL="0" indent="0" algn="just">
              <a:buNone/>
              <a:defRPr/>
            </a:pPr>
            <a:endParaRPr lang="es-CO" sz="1800" dirty="0"/>
          </a:p>
          <a:p>
            <a:pPr>
              <a:defRPr/>
            </a:pPr>
            <a:endParaRPr lang="es-CO" sz="2400" dirty="0"/>
          </a:p>
          <a:p>
            <a:pPr eaLnBrk="1" hangingPunct="1">
              <a:lnSpc>
                <a:spcPct val="90000"/>
              </a:lnSpc>
              <a:defRPr/>
            </a:pPr>
            <a:endParaRPr lang="es-CO" altLang="es-CO" sz="2000" dirty="0"/>
          </a:p>
        </p:txBody>
      </p:sp>
      <p:sp>
        <p:nvSpPr>
          <p:cNvPr id="3" name="Pentágono 2"/>
          <p:cNvSpPr/>
          <p:nvPr/>
        </p:nvSpPr>
        <p:spPr>
          <a:xfrm>
            <a:off x="1039566" y="1030513"/>
            <a:ext cx="10515125" cy="922978"/>
          </a:xfrm>
          <a:prstGeom prst="homePlate">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s-CO" sz="2400" b="1" dirty="0">
                <a:solidFill>
                  <a:schemeClr val="tx1"/>
                </a:solidFill>
              </a:rPr>
              <a:t>Objetivo: </a:t>
            </a:r>
            <a:r>
              <a:rPr lang="es-CO" sz="2000" dirty="0">
                <a:solidFill>
                  <a:schemeClr val="tx1"/>
                </a:solidFill>
              </a:rPr>
              <a:t>D</a:t>
            </a:r>
            <a:r>
              <a:rPr lang="es-CO" sz="2000" dirty="0" smtClean="0">
                <a:solidFill>
                  <a:schemeClr val="tx1"/>
                </a:solidFill>
              </a:rPr>
              <a:t>escribir </a:t>
            </a:r>
            <a:r>
              <a:rPr lang="es-CO" sz="2000" dirty="0">
                <a:solidFill>
                  <a:schemeClr val="tx1"/>
                </a:solidFill>
              </a:rPr>
              <a:t>estos patrones de </a:t>
            </a:r>
            <a:r>
              <a:rPr lang="es-CO" sz="2000" dirty="0" smtClean="0">
                <a:solidFill>
                  <a:schemeClr val="tx1"/>
                </a:solidFill>
              </a:rPr>
              <a:t>tiempo con </a:t>
            </a:r>
            <a:r>
              <a:rPr lang="es-CO" sz="2000" dirty="0">
                <a:solidFill>
                  <a:schemeClr val="tx1"/>
                </a:solidFill>
              </a:rPr>
              <a:t>la finalidad de entender el evento de salud bajo estudio</a:t>
            </a:r>
            <a:endParaRPr lang="es-CO" sz="2000" dirty="0">
              <a:solidFill>
                <a:schemeClr val="tx1"/>
              </a:solidFill>
            </a:endParaRPr>
          </a:p>
        </p:txBody>
      </p:sp>
    </p:spTree>
    <p:extLst>
      <p:ext uri="{BB962C8B-B14F-4D97-AF65-F5344CB8AC3E}">
        <p14:creationId xmlns:p14="http://schemas.microsoft.com/office/powerpoint/2010/main" val="1988438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pic>
        <p:nvPicPr>
          <p:cNvPr id="275" name="Google Shape;275;p14"/>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7" name="Título 1">
            <a:extLst>
              <a:ext uri="{FF2B5EF4-FFF2-40B4-BE49-F238E27FC236}">
                <a16:creationId xmlns:a16="http://schemas.microsoft.com/office/drawing/2014/main" id="{24266BFB-C03D-6840-8795-F42E1D958B19}"/>
              </a:ext>
            </a:extLst>
          </p:cNvPr>
          <p:cNvSpPr>
            <a:spLocks noGrp="1"/>
          </p:cNvSpPr>
          <p:nvPr>
            <p:ph type="title"/>
          </p:nvPr>
        </p:nvSpPr>
        <p:spPr>
          <a:xfrm>
            <a:off x="838200" y="157308"/>
            <a:ext cx="9996055" cy="992620"/>
          </a:xfrm>
        </p:spPr>
        <p:txBody>
          <a:bodyPr/>
          <a:lstStyle/>
          <a:p>
            <a:pPr algn="ctr"/>
            <a:r>
              <a:rPr lang="es-CO" altLang="x-none" b="1" dirty="0"/>
              <a:t>LUGAR</a:t>
            </a:r>
            <a:endParaRPr lang="es-CO" b="1" dirty="0"/>
          </a:p>
        </p:txBody>
      </p:sp>
      <p:sp>
        <p:nvSpPr>
          <p:cNvPr id="5" name="Rectangle 3">
            <a:extLst>
              <a:ext uri="{FF2B5EF4-FFF2-40B4-BE49-F238E27FC236}">
                <a16:creationId xmlns:a16="http://schemas.microsoft.com/office/drawing/2014/main" id="{E5B249F9-7EE4-4E4B-A677-EAD05969FA6C}"/>
              </a:ext>
            </a:extLst>
          </p:cNvPr>
          <p:cNvSpPr>
            <a:spLocks noGrp="1" noChangeArrowheads="1"/>
          </p:cNvSpPr>
          <p:nvPr>
            <p:ph type="body" idx="1"/>
          </p:nvPr>
        </p:nvSpPr>
        <p:spPr>
          <a:xfrm>
            <a:off x="1039566" y="2493818"/>
            <a:ext cx="10441380" cy="4364182"/>
          </a:xfrm>
        </p:spPr>
        <p:txBody>
          <a:bodyPr>
            <a:noAutofit/>
          </a:bodyPr>
          <a:lstStyle/>
          <a:p>
            <a:pPr algn="just">
              <a:spcBef>
                <a:spcPct val="0"/>
              </a:spcBef>
              <a:buClrTx/>
              <a:buSzTx/>
              <a:buFontTx/>
              <a:buNone/>
            </a:pPr>
            <a:r>
              <a:rPr lang="es-CO" altLang="es-CO" sz="2400" b="1" u="sng" dirty="0" smtClean="0"/>
              <a:t>Características </a:t>
            </a:r>
            <a:r>
              <a:rPr lang="es-CO" altLang="es-CO" sz="2400" b="1" u="sng" dirty="0"/>
              <a:t>importantes del Lugar</a:t>
            </a:r>
          </a:p>
          <a:p>
            <a:pPr algn="just">
              <a:spcBef>
                <a:spcPct val="0"/>
              </a:spcBef>
              <a:buClrTx/>
              <a:buSzTx/>
              <a:buFontTx/>
              <a:buNone/>
            </a:pPr>
            <a:r>
              <a:rPr lang="es-CO" altLang="es-CO" sz="2400" dirty="0"/>
              <a:t>La información sobre ubicación o lugar puede incluir residencia, centro de trabajo, centro educativo, lugar de recreación, otros lugares importantes e incluso el movimiento entre estos puntos geográficos fijos.</a:t>
            </a:r>
          </a:p>
          <a:p>
            <a:pPr>
              <a:spcBef>
                <a:spcPct val="0"/>
              </a:spcBef>
              <a:buClrTx/>
              <a:buSzTx/>
              <a:buFontTx/>
              <a:buNone/>
            </a:pPr>
            <a:endParaRPr lang="es-CO" altLang="es-CO" sz="2400" dirty="0">
              <a:latin typeface="Times" pitchFamily="2" charset="0"/>
            </a:endParaRPr>
          </a:p>
          <a:p>
            <a:pPr algn="just">
              <a:spcBef>
                <a:spcPct val="0"/>
              </a:spcBef>
              <a:buClrTx/>
              <a:buSzTx/>
              <a:buFontTx/>
              <a:buNone/>
            </a:pPr>
            <a:r>
              <a:rPr lang="es-CO" altLang="es-CO" sz="2400" b="1" u="sng" dirty="0"/>
              <a:t>Resultados:</a:t>
            </a:r>
            <a:r>
              <a:rPr lang="es-CO" altLang="es-CO" sz="2400" dirty="0"/>
              <a:t> Mapas o esquemas de </a:t>
            </a:r>
            <a:r>
              <a:rPr lang="es-CO" altLang="es-CO" sz="2400" dirty="0" smtClean="0"/>
              <a:t>distribución </a:t>
            </a:r>
            <a:r>
              <a:rPr lang="es-CO" altLang="es-CO" sz="2400" dirty="0"/>
              <a:t>de casos en un lugar.</a:t>
            </a:r>
          </a:p>
          <a:p>
            <a:pPr algn="just">
              <a:spcBef>
                <a:spcPct val="0"/>
              </a:spcBef>
              <a:buClrTx/>
              <a:buSzTx/>
              <a:buFontTx/>
              <a:buNone/>
            </a:pPr>
            <a:endParaRPr lang="es-CO" altLang="es-CO" sz="2400" dirty="0"/>
          </a:p>
          <a:p>
            <a:pPr algn="just">
              <a:spcBef>
                <a:spcPct val="0"/>
              </a:spcBef>
              <a:buClrTx/>
              <a:buSzTx/>
              <a:buFontTx/>
              <a:buNone/>
            </a:pPr>
            <a:r>
              <a:rPr lang="es-CO" altLang="es-CO" sz="2400" b="1" u="sng" dirty="0"/>
              <a:t>Uso: </a:t>
            </a:r>
            <a:r>
              <a:rPr lang="es-CO" altLang="es-CO" sz="2400" dirty="0" smtClean="0"/>
              <a:t>Patrón </a:t>
            </a:r>
            <a:r>
              <a:rPr lang="es-CO" altLang="es-CO" sz="2400" dirty="0"/>
              <a:t>de la enfermedad (movimiento de la enfermedad), ubicación de casos fuentes vs casos secundarios, induzcan </a:t>
            </a:r>
            <a:r>
              <a:rPr lang="es-CO" altLang="es-CO" sz="2400" dirty="0" smtClean="0"/>
              <a:t>hipótesis </a:t>
            </a:r>
            <a:r>
              <a:rPr lang="es-CO" altLang="es-CO" sz="2400" dirty="0"/>
              <a:t>de </a:t>
            </a:r>
            <a:r>
              <a:rPr lang="es-CO" altLang="es-CO" sz="2400" dirty="0" smtClean="0"/>
              <a:t>transmisión.</a:t>
            </a:r>
            <a:endParaRPr lang="es-CO" altLang="es-CO" sz="2400" dirty="0"/>
          </a:p>
          <a:p>
            <a:pPr marL="0" indent="0" algn="just">
              <a:buNone/>
              <a:defRPr/>
            </a:pPr>
            <a:endParaRPr lang="es-CO" sz="1800" dirty="0"/>
          </a:p>
          <a:p>
            <a:pPr>
              <a:defRPr/>
            </a:pPr>
            <a:endParaRPr lang="es-CO" sz="2400" dirty="0"/>
          </a:p>
          <a:p>
            <a:pPr eaLnBrk="1" hangingPunct="1">
              <a:lnSpc>
                <a:spcPct val="90000"/>
              </a:lnSpc>
              <a:defRPr/>
            </a:pPr>
            <a:endParaRPr lang="es-CO" altLang="es-CO" sz="2000" dirty="0"/>
          </a:p>
        </p:txBody>
      </p:sp>
      <p:sp>
        <p:nvSpPr>
          <p:cNvPr id="3" name="Pentágono 2"/>
          <p:cNvSpPr/>
          <p:nvPr/>
        </p:nvSpPr>
        <p:spPr>
          <a:xfrm>
            <a:off x="1039566" y="1030513"/>
            <a:ext cx="10515125" cy="1186214"/>
          </a:xfrm>
          <a:prstGeom prst="homePlate">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CO" sz="2400" b="1" dirty="0">
                <a:solidFill>
                  <a:schemeClr val="tx1"/>
                </a:solidFill>
              </a:rPr>
              <a:t>Objetivo: </a:t>
            </a:r>
            <a:r>
              <a:rPr lang="es-CO" sz="2000" dirty="0">
                <a:solidFill>
                  <a:schemeClr val="tx1"/>
                </a:solidFill>
              </a:rPr>
              <a:t>Organizar e identificar patrones en datos epidemiológicos. </a:t>
            </a:r>
            <a:endParaRPr lang="es-CO" sz="2000" dirty="0" smtClean="0">
              <a:solidFill>
                <a:schemeClr val="tx1"/>
              </a:solidFill>
            </a:endParaRPr>
          </a:p>
          <a:p>
            <a:pPr algn="just">
              <a:defRPr/>
            </a:pPr>
            <a:r>
              <a:rPr lang="es-CO" sz="2000" dirty="0" smtClean="0">
                <a:solidFill>
                  <a:schemeClr val="tx1"/>
                </a:solidFill>
              </a:rPr>
              <a:t>La </a:t>
            </a:r>
            <a:r>
              <a:rPr lang="es-CO" sz="2000" dirty="0">
                <a:solidFill>
                  <a:schemeClr val="tx1"/>
                </a:solidFill>
              </a:rPr>
              <a:t>localización cuidadosa de los casos puede proporcionar información sobre un proceso epidemiológico</a:t>
            </a:r>
            <a:endParaRPr lang="es-CO" sz="2000" dirty="0">
              <a:solidFill>
                <a:schemeClr val="tx1"/>
              </a:solidFill>
            </a:endParaRPr>
          </a:p>
        </p:txBody>
      </p:sp>
    </p:spTree>
    <p:extLst>
      <p:ext uri="{BB962C8B-B14F-4D97-AF65-F5344CB8AC3E}">
        <p14:creationId xmlns:p14="http://schemas.microsoft.com/office/powerpoint/2010/main" val="3168639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pic>
        <p:nvPicPr>
          <p:cNvPr id="190" name="Google Shape;190;p2"/>
          <p:cNvPicPr preferRelativeResize="0"/>
          <p:nvPr/>
        </p:nvPicPr>
        <p:blipFill rotWithShape="1">
          <a:blip r:embed="rId3">
            <a:alphaModFix/>
          </a:blip>
          <a:srcRect/>
          <a:stretch/>
        </p:blipFill>
        <p:spPr>
          <a:xfrm rot="5400000">
            <a:off x="43691" y="1830037"/>
            <a:ext cx="1771481" cy="181129"/>
          </a:xfrm>
          <a:prstGeom prst="rect">
            <a:avLst/>
          </a:prstGeom>
          <a:noFill/>
          <a:ln>
            <a:noFill/>
          </a:ln>
        </p:spPr>
      </p:pic>
      <p:pic>
        <p:nvPicPr>
          <p:cNvPr id="191" name="Google Shape;191;p2"/>
          <p:cNvPicPr preferRelativeResize="0"/>
          <p:nvPr/>
        </p:nvPicPr>
        <p:blipFill rotWithShape="1">
          <a:blip r:embed="rId4">
            <a:alphaModFix/>
          </a:blip>
          <a:srcRect t="81078" r="50001" b="10115"/>
          <a:stretch/>
        </p:blipFill>
        <p:spPr>
          <a:xfrm>
            <a:off x="31845" y="6178179"/>
            <a:ext cx="5428178" cy="604012"/>
          </a:xfrm>
          <a:prstGeom prst="rect">
            <a:avLst/>
          </a:prstGeom>
          <a:noFill/>
          <a:ln>
            <a:noFill/>
          </a:ln>
        </p:spPr>
      </p:pic>
      <p:pic>
        <p:nvPicPr>
          <p:cNvPr id="192" name="Google Shape;192;p2"/>
          <p:cNvPicPr preferRelativeResize="0"/>
          <p:nvPr/>
        </p:nvPicPr>
        <p:blipFill rotWithShape="1">
          <a:blip r:embed="rId4">
            <a:alphaModFix/>
          </a:blip>
          <a:srcRect l="61769" r="14410" b="11431"/>
          <a:stretch/>
        </p:blipFill>
        <p:spPr>
          <a:xfrm>
            <a:off x="9287841" y="757778"/>
            <a:ext cx="2904160" cy="6074003"/>
          </a:xfrm>
          <a:prstGeom prst="rect">
            <a:avLst/>
          </a:prstGeom>
          <a:noFill/>
          <a:ln>
            <a:noFill/>
          </a:ln>
        </p:spPr>
      </p:pic>
      <p:sp>
        <p:nvSpPr>
          <p:cNvPr id="6" name="7 CuadroTexto"/>
          <p:cNvSpPr txBox="1"/>
          <p:nvPr/>
        </p:nvSpPr>
        <p:spPr>
          <a:xfrm>
            <a:off x="1556226" y="757778"/>
            <a:ext cx="7421563" cy="5016758"/>
          </a:xfrm>
          <a:prstGeom prst="rect">
            <a:avLst/>
          </a:prstGeom>
          <a:noFill/>
        </p:spPr>
        <p:txBody>
          <a:bodyPr>
            <a:spAutoFit/>
          </a:bodyPr>
          <a:lstStyle/>
          <a:p>
            <a:pPr algn="ctr" eaLnBrk="1" fontAlgn="auto" hangingPunct="1">
              <a:spcBef>
                <a:spcPts val="0"/>
              </a:spcBef>
              <a:spcAft>
                <a:spcPts val="0"/>
              </a:spcAft>
              <a:defRPr/>
            </a:pPr>
            <a:r>
              <a:rPr lang="es-CO" sz="4000" b="1" dirty="0">
                <a:solidFill>
                  <a:prstClr val="black"/>
                </a:solidFill>
                <a:latin typeface="Arial Black" pitchFamily="34" charset="0"/>
                <a:ea typeface="+mn-ea"/>
              </a:rPr>
              <a:t>CAPACITACIÓN EQUIPO DE </a:t>
            </a:r>
          </a:p>
          <a:p>
            <a:pPr algn="ctr" eaLnBrk="1" fontAlgn="auto" hangingPunct="1">
              <a:spcBef>
                <a:spcPts val="0"/>
              </a:spcBef>
              <a:spcAft>
                <a:spcPts val="0"/>
              </a:spcAft>
              <a:defRPr/>
            </a:pPr>
            <a:r>
              <a:rPr lang="es-CO" sz="4000" b="1" dirty="0">
                <a:solidFill>
                  <a:prstClr val="black"/>
                </a:solidFill>
                <a:latin typeface="Arial Black" pitchFamily="34" charset="0"/>
                <a:ea typeface="+mn-ea"/>
              </a:rPr>
              <a:t>RESPUESTA INMEDIATA</a:t>
            </a:r>
          </a:p>
          <a:p>
            <a:pPr algn="ctr" eaLnBrk="1" fontAlgn="auto" hangingPunct="1">
              <a:spcBef>
                <a:spcPts val="0"/>
              </a:spcBef>
              <a:spcAft>
                <a:spcPts val="0"/>
              </a:spcAft>
              <a:defRPr/>
            </a:pPr>
            <a:endParaRPr lang="es-CO" sz="4000" b="1" dirty="0" smtClean="0">
              <a:solidFill>
                <a:prstClr val="black"/>
              </a:solidFill>
              <a:ea typeface="+mn-ea"/>
              <a:cs typeface="Arial" pitchFamily="34" charset="0"/>
            </a:endParaRPr>
          </a:p>
          <a:p>
            <a:pPr algn="ctr" eaLnBrk="1" fontAlgn="auto" hangingPunct="1">
              <a:spcBef>
                <a:spcPts val="0"/>
              </a:spcBef>
              <a:spcAft>
                <a:spcPts val="0"/>
              </a:spcAft>
              <a:defRPr/>
            </a:pPr>
            <a:r>
              <a:rPr lang="es-CO" sz="4000" b="1" dirty="0" smtClean="0">
                <a:solidFill>
                  <a:prstClr val="black"/>
                </a:solidFill>
                <a:ea typeface="+mn-ea"/>
                <a:cs typeface="Arial" pitchFamily="34" charset="0"/>
              </a:rPr>
              <a:t>ERI </a:t>
            </a:r>
          </a:p>
          <a:p>
            <a:pPr algn="ctr" eaLnBrk="1" fontAlgn="auto" hangingPunct="1">
              <a:spcBef>
                <a:spcPts val="0"/>
              </a:spcBef>
              <a:spcAft>
                <a:spcPts val="0"/>
              </a:spcAft>
              <a:defRPr/>
            </a:pPr>
            <a:endParaRPr lang="es-CO" sz="4000" b="1" dirty="0">
              <a:solidFill>
                <a:prstClr val="black"/>
              </a:solidFill>
              <a:ea typeface="+mn-ea"/>
              <a:cs typeface="Arial" pitchFamily="34" charset="0"/>
            </a:endParaRPr>
          </a:p>
          <a:p>
            <a:pPr algn="ctr" eaLnBrk="1" fontAlgn="auto" hangingPunct="1">
              <a:spcBef>
                <a:spcPts val="0"/>
              </a:spcBef>
              <a:spcAft>
                <a:spcPts val="0"/>
              </a:spcAft>
              <a:defRPr/>
            </a:pPr>
            <a:r>
              <a:rPr lang="es-CO" sz="4000" b="1" dirty="0" smtClean="0">
                <a:solidFill>
                  <a:prstClr val="black"/>
                </a:solidFill>
                <a:ea typeface="+mn-ea"/>
                <a:cs typeface="Arial" pitchFamily="34" charset="0"/>
              </a:rPr>
              <a:t>Secretaría </a:t>
            </a:r>
            <a:r>
              <a:rPr lang="es-CO" sz="4000" b="1" dirty="0">
                <a:solidFill>
                  <a:prstClr val="black"/>
                </a:solidFill>
                <a:ea typeface="+mn-ea"/>
                <a:cs typeface="Arial" pitchFamily="34" charset="0"/>
              </a:rPr>
              <a:t>de </a:t>
            </a:r>
            <a:r>
              <a:rPr lang="es-CO" sz="4000" b="1" dirty="0" smtClean="0">
                <a:solidFill>
                  <a:prstClr val="black"/>
                </a:solidFill>
                <a:ea typeface="+mn-ea"/>
                <a:cs typeface="Arial" pitchFamily="34" charset="0"/>
              </a:rPr>
              <a:t>Salud Pública y Seguridad Social</a:t>
            </a:r>
            <a:endParaRPr lang="es-CO" sz="4000" b="1" dirty="0">
              <a:solidFill>
                <a:prstClr val="black"/>
              </a:solidFill>
              <a:ea typeface="+mn-ea"/>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pic>
        <p:nvPicPr>
          <p:cNvPr id="275" name="Google Shape;275;p14"/>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7" name="Título 1">
            <a:extLst>
              <a:ext uri="{FF2B5EF4-FFF2-40B4-BE49-F238E27FC236}">
                <a16:creationId xmlns:a16="http://schemas.microsoft.com/office/drawing/2014/main" id="{24266BFB-C03D-6840-8795-F42E1D958B19}"/>
              </a:ext>
            </a:extLst>
          </p:cNvPr>
          <p:cNvSpPr>
            <a:spLocks noGrp="1"/>
          </p:cNvSpPr>
          <p:nvPr>
            <p:ph type="title"/>
          </p:nvPr>
        </p:nvSpPr>
        <p:spPr>
          <a:xfrm>
            <a:off x="838200" y="157308"/>
            <a:ext cx="9996055" cy="992620"/>
          </a:xfrm>
        </p:spPr>
        <p:txBody>
          <a:bodyPr/>
          <a:lstStyle/>
          <a:p>
            <a:pPr algn="ctr"/>
            <a:r>
              <a:rPr lang="es-CO" altLang="x-none" b="1" dirty="0"/>
              <a:t>PERSONA</a:t>
            </a:r>
            <a:endParaRPr lang="es-CO" b="1" dirty="0"/>
          </a:p>
        </p:txBody>
      </p:sp>
      <p:sp>
        <p:nvSpPr>
          <p:cNvPr id="5" name="Rectangle 3">
            <a:extLst>
              <a:ext uri="{FF2B5EF4-FFF2-40B4-BE49-F238E27FC236}">
                <a16:creationId xmlns:a16="http://schemas.microsoft.com/office/drawing/2014/main" id="{E5B249F9-7EE4-4E4B-A677-EAD05969FA6C}"/>
              </a:ext>
            </a:extLst>
          </p:cNvPr>
          <p:cNvSpPr>
            <a:spLocks noGrp="1" noChangeArrowheads="1"/>
          </p:cNvSpPr>
          <p:nvPr>
            <p:ph type="body" idx="1"/>
          </p:nvPr>
        </p:nvSpPr>
        <p:spPr>
          <a:xfrm>
            <a:off x="1039566" y="2493818"/>
            <a:ext cx="10441380" cy="4146133"/>
          </a:xfrm>
        </p:spPr>
        <p:txBody>
          <a:bodyPr>
            <a:noAutofit/>
          </a:bodyPr>
          <a:lstStyle/>
          <a:p>
            <a:pPr marL="0" indent="0">
              <a:buNone/>
              <a:defRPr/>
            </a:pPr>
            <a:r>
              <a:rPr lang="es-CO" sz="2400" b="1" u="sng" dirty="0" smtClean="0"/>
              <a:t>Características </a:t>
            </a:r>
            <a:r>
              <a:rPr lang="es-CO" sz="2400" b="1" u="sng" dirty="0"/>
              <a:t>importantes de la persona</a:t>
            </a:r>
          </a:p>
          <a:p>
            <a:pPr marL="114300" indent="0">
              <a:buNone/>
              <a:defRPr/>
            </a:pPr>
            <a:r>
              <a:rPr lang="es-CO" sz="2400" dirty="0"/>
              <a:t>D</a:t>
            </a:r>
            <a:r>
              <a:rPr lang="es-CO" sz="2400" dirty="0" smtClean="0"/>
              <a:t>emográficas </a:t>
            </a:r>
            <a:r>
              <a:rPr lang="es-CO" sz="2400" dirty="0"/>
              <a:t>de los afectados (incluyendo edad, raza, grupo étnico y género); situación socioeconómica, educación, ocupación, actividades de recreación, religión, estado civil, estado de inmunización, enfermedades subyacentes o uso de medicamentos). Signos y </a:t>
            </a:r>
            <a:r>
              <a:rPr lang="es-CO" sz="2400" dirty="0" smtClean="0"/>
              <a:t>síntomas </a:t>
            </a:r>
            <a:r>
              <a:rPr lang="es-CO" sz="2400" dirty="0"/>
              <a:t>presentes.</a:t>
            </a:r>
          </a:p>
          <a:p>
            <a:pPr marL="0" indent="0">
              <a:buNone/>
              <a:defRPr/>
            </a:pPr>
            <a:endParaRPr lang="es-CO" sz="2400" dirty="0"/>
          </a:p>
          <a:p>
            <a:pPr marL="0" indent="0">
              <a:buNone/>
              <a:defRPr/>
            </a:pPr>
            <a:r>
              <a:rPr lang="es-CO" sz="2400" b="1" u="sng" dirty="0"/>
              <a:t>Resultados:</a:t>
            </a:r>
            <a:r>
              <a:rPr lang="es-CO" sz="2400" dirty="0"/>
              <a:t>  La identificación de patrones de la enfermedad según estos atributos personales (tablas y </a:t>
            </a:r>
            <a:r>
              <a:rPr lang="es-CO" sz="2400" dirty="0" smtClean="0"/>
              <a:t>gráficos, análisis estadístico </a:t>
            </a:r>
            <a:r>
              <a:rPr lang="es-CO" sz="2400" dirty="0"/>
              <a:t>descriptivo)</a:t>
            </a:r>
          </a:p>
          <a:p>
            <a:pPr marL="0" indent="0">
              <a:buNone/>
              <a:defRPr/>
            </a:pPr>
            <a:endParaRPr lang="es-CO" sz="2400" dirty="0"/>
          </a:p>
          <a:p>
            <a:pPr marL="0" indent="0">
              <a:buNone/>
              <a:defRPr/>
            </a:pPr>
            <a:r>
              <a:rPr lang="es-CO" sz="2400" b="1" u="sng" dirty="0"/>
              <a:t>Usos:</a:t>
            </a:r>
            <a:r>
              <a:rPr lang="es-CO" sz="2400" dirty="0"/>
              <a:t> </a:t>
            </a:r>
            <a:r>
              <a:rPr lang="es-CO" sz="2400" dirty="0" smtClean="0"/>
              <a:t>identificación </a:t>
            </a:r>
            <a:r>
              <a:rPr lang="es-CO" sz="2400" dirty="0"/>
              <a:t>de </a:t>
            </a:r>
            <a:r>
              <a:rPr lang="es-CO" sz="2400" dirty="0" smtClean="0"/>
              <a:t>población </a:t>
            </a:r>
            <a:r>
              <a:rPr lang="es-CO" sz="2400" dirty="0"/>
              <a:t>a riesgo de enfermar.</a:t>
            </a:r>
          </a:p>
          <a:p>
            <a:pPr marL="0" indent="0" algn="just">
              <a:buNone/>
              <a:defRPr/>
            </a:pPr>
            <a:endParaRPr lang="es-CO" sz="1800" dirty="0"/>
          </a:p>
          <a:p>
            <a:pPr>
              <a:defRPr/>
            </a:pPr>
            <a:endParaRPr lang="es-CO" sz="2400" dirty="0"/>
          </a:p>
          <a:p>
            <a:pPr eaLnBrk="1" hangingPunct="1">
              <a:lnSpc>
                <a:spcPct val="90000"/>
              </a:lnSpc>
              <a:defRPr/>
            </a:pPr>
            <a:endParaRPr lang="es-CO" altLang="es-CO" sz="2000" dirty="0"/>
          </a:p>
        </p:txBody>
      </p:sp>
      <p:sp>
        <p:nvSpPr>
          <p:cNvPr id="3" name="Pentágono 2"/>
          <p:cNvSpPr/>
          <p:nvPr/>
        </p:nvSpPr>
        <p:spPr>
          <a:xfrm>
            <a:off x="1039567" y="1030512"/>
            <a:ext cx="10102046" cy="1262521"/>
          </a:xfrm>
          <a:prstGeom prst="homePlate">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defRPr/>
            </a:pPr>
            <a:r>
              <a:rPr lang="es-CO" sz="2400" b="1" dirty="0">
                <a:solidFill>
                  <a:schemeClr val="tx1"/>
                </a:solidFill>
              </a:rPr>
              <a:t>Objetivo:</a:t>
            </a:r>
            <a:r>
              <a:rPr lang="es-CO" sz="2400" b="1" dirty="0"/>
              <a:t> </a:t>
            </a:r>
            <a:r>
              <a:rPr lang="es-CO" sz="2400" dirty="0">
                <a:solidFill>
                  <a:schemeClr val="tx1"/>
                </a:solidFill>
              </a:rPr>
              <a:t>Identificar quienes son los afectados y patrones en el ataque de la enfermedad/evento al individuo.</a:t>
            </a:r>
          </a:p>
          <a:p>
            <a:pPr marL="0" indent="0">
              <a:buNone/>
              <a:defRPr/>
            </a:pPr>
            <a:endParaRPr lang="es-CO" sz="2400" dirty="0"/>
          </a:p>
        </p:txBody>
      </p:sp>
    </p:spTree>
    <p:extLst>
      <p:ext uri="{BB962C8B-B14F-4D97-AF65-F5344CB8AC3E}">
        <p14:creationId xmlns:p14="http://schemas.microsoft.com/office/powerpoint/2010/main" val="43640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pic>
        <p:nvPicPr>
          <p:cNvPr id="285" name="Google Shape;285;p15"/>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288" name="Google Shape;288;p15"/>
          <p:cNvSpPr/>
          <p:nvPr/>
        </p:nvSpPr>
        <p:spPr>
          <a:xfrm>
            <a:off x="682085" y="82870"/>
            <a:ext cx="1483098"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8000" dirty="0" smtClean="0">
                <a:solidFill>
                  <a:srgbClr val="E20E18"/>
                </a:solidFill>
                <a:latin typeface="Montserrat Black"/>
                <a:ea typeface="Montserrat Black"/>
                <a:cs typeface="Montserrat Black"/>
                <a:sym typeface="Montserrat Black"/>
              </a:rPr>
              <a:t>02</a:t>
            </a:r>
            <a:endParaRPr sz="8000" dirty="0">
              <a:solidFill>
                <a:schemeClr val="dk1"/>
              </a:solidFill>
              <a:latin typeface="Arial"/>
              <a:ea typeface="Arial"/>
              <a:cs typeface="Arial"/>
              <a:sym typeface="Arial"/>
            </a:endParaRPr>
          </a:p>
        </p:txBody>
      </p:sp>
      <p:sp>
        <p:nvSpPr>
          <p:cNvPr id="289" name="Google Shape;289;p15"/>
          <p:cNvSpPr txBox="1"/>
          <p:nvPr/>
        </p:nvSpPr>
        <p:spPr>
          <a:xfrm>
            <a:off x="871015" y="1193418"/>
            <a:ext cx="395250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ES" sz="3200" dirty="0" smtClean="0">
                <a:solidFill>
                  <a:srgbClr val="E20E18"/>
                </a:solidFill>
                <a:latin typeface="Montserrat Black"/>
                <a:ea typeface="Montserrat Black"/>
                <a:cs typeface="Montserrat Black"/>
                <a:sym typeface="Montserrat Black"/>
              </a:rPr>
              <a:t>DEFINICIONES</a:t>
            </a:r>
            <a:endParaRPr sz="1800" dirty="0"/>
          </a:p>
        </p:txBody>
      </p:sp>
      <p:sp>
        <p:nvSpPr>
          <p:cNvPr id="8" name="4 Rectángulo"/>
          <p:cNvSpPr/>
          <p:nvPr/>
        </p:nvSpPr>
        <p:spPr>
          <a:xfrm>
            <a:off x="1214451" y="2301726"/>
            <a:ext cx="9438842" cy="2011940"/>
          </a:xfrm>
          <a:prstGeom prst="rect">
            <a:avLst/>
          </a:prstGeom>
          <a:ln w="57150">
            <a:solidFill>
              <a:srgbClr val="FFFF00"/>
            </a:solidFill>
          </a:ln>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anchor="ctr"/>
          <a:lstStyle/>
          <a:p>
            <a:pPr algn="just">
              <a:lnSpc>
                <a:spcPct val="80000"/>
              </a:lnSpc>
              <a:spcBef>
                <a:spcPct val="20000"/>
              </a:spcBef>
              <a:buFont typeface="Arial" charset="0"/>
              <a:buNone/>
              <a:defRPr/>
            </a:pPr>
            <a:r>
              <a:rPr lang="es-ES" sz="3200" b="1" u="sng" dirty="0">
                <a:solidFill>
                  <a:schemeClr val="tx1"/>
                </a:solidFill>
                <a:latin typeface="Cambria" pitchFamily="18" charset="0"/>
              </a:rPr>
              <a:t>Brote:</a:t>
            </a:r>
            <a:r>
              <a:rPr lang="es-ES" sz="3200" b="1" dirty="0">
                <a:solidFill>
                  <a:schemeClr val="tx1"/>
                </a:solidFill>
                <a:latin typeface="Cambria" pitchFamily="18" charset="0"/>
              </a:rPr>
              <a:t> </a:t>
            </a:r>
            <a:r>
              <a:rPr lang="es-ES" sz="3200" dirty="0">
                <a:solidFill>
                  <a:schemeClr val="tx1"/>
                </a:solidFill>
                <a:latin typeface="Cambria" pitchFamily="18" charset="0"/>
              </a:rPr>
              <a:t>ocurrencia de un número de casos de un daño particular en un área y en un tiempo dados, mayor que el número de casos esperados, relacionados y limitados en tiempo y espacio.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3"/>
        <p:cNvGrpSpPr/>
        <p:nvPr/>
      </p:nvGrpSpPr>
      <p:grpSpPr>
        <a:xfrm>
          <a:off x="0" y="0"/>
          <a:ext cx="0" cy="0"/>
          <a:chOff x="0" y="0"/>
          <a:chExt cx="0" cy="0"/>
        </a:xfrm>
      </p:grpSpPr>
      <p:pic>
        <p:nvPicPr>
          <p:cNvPr id="294" name="Google Shape;294;p16"/>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8" name="3 Rectángulo redondeado"/>
          <p:cNvSpPr/>
          <p:nvPr/>
        </p:nvSpPr>
        <p:spPr>
          <a:xfrm>
            <a:off x="2216726" y="156141"/>
            <a:ext cx="8506691" cy="1405458"/>
          </a:xfrm>
          <a:prstGeom prst="roundRect">
            <a:avLst/>
          </a:prstGeom>
          <a:noFill/>
          <a:ln w="3175">
            <a:no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CO" sz="2800" b="1" dirty="0">
                <a:latin typeface="Cambria" pitchFamily="18" charset="0"/>
              </a:rPr>
              <a:t>EVENTOS RELACIONADOS A BROTES DONDE SE DEBA PRODUCIR MOVILIZACION RAPIDA DE </a:t>
            </a:r>
            <a:r>
              <a:rPr lang="es-CO" sz="2800" b="1" dirty="0" smtClean="0">
                <a:latin typeface="Cambria" pitchFamily="18" charset="0"/>
              </a:rPr>
              <a:t>PERSONAL</a:t>
            </a:r>
            <a:endParaRPr lang="es-ES" sz="2800" b="1" dirty="0">
              <a:latin typeface="Cambria" pitchFamily="18" charset="0"/>
            </a:endParaRPr>
          </a:p>
        </p:txBody>
      </p:sp>
      <p:pic>
        <p:nvPicPr>
          <p:cNvPr id="4" name="Imagen 3"/>
          <p:cNvPicPr>
            <a:picLocks noChangeAspect="1"/>
          </p:cNvPicPr>
          <p:nvPr/>
        </p:nvPicPr>
        <p:blipFill rotWithShape="1">
          <a:blip r:embed="rId5"/>
          <a:srcRect l="45604" t="31917" r="9216" b="15711"/>
          <a:stretch/>
        </p:blipFill>
        <p:spPr>
          <a:xfrm>
            <a:off x="1648690" y="1561599"/>
            <a:ext cx="9407237" cy="505691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id="{E4EA92C5-9CD3-F84A-AEC5-57531F4A73CB}"/>
              </a:ext>
            </a:extLst>
          </p:cNvPr>
          <p:cNvSpPr/>
          <p:nvPr/>
        </p:nvSpPr>
        <p:spPr>
          <a:xfrm>
            <a:off x="3347733" y="6001403"/>
            <a:ext cx="8501062" cy="71437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defRPr/>
            </a:pPr>
            <a:endParaRPr lang="es-CO" dirty="0">
              <a:latin typeface="Cambria" pitchFamily="18" charset="0"/>
            </a:endParaRPr>
          </a:p>
          <a:p>
            <a:pPr>
              <a:buFont typeface="Arial" pitchFamily="34" charset="0"/>
              <a:buChar char="•"/>
              <a:defRPr/>
            </a:pPr>
            <a:r>
              <a:rPr lang="es-CO" dirty="0">
                <a:latin typeface="Cambria" pitchFamily="18" charset="0"/>
              </a:rPr>
              <a:t>NOTIFICACION INMEDIATA POR IPS, COMUNIDAD</a:t>
            </a:r>
          </a:p>
          <a:p>
            <a:pPr>
              <a:defRPr/>
            </a:pPr>
            <a:endParaRPr lang="es-CO" dirty="0">
              <a:latin typeface="Cambria" pitchFamily="18" charset="0"/>
            </a:endParaRPr>
          </a:p>
        </p:txBody>
      </p:sp>
      <p:pic>
        <p:nvPicPr>
          <p:cNvPr id="3" name="Imagen 2">
            <a:extLst>
              <a:ext uri="{FF2B5EF4-FFF2-40B4-BE49-F238E27FC236}">
                <a16:creationId xmlns:a16="http://schemas.microsoft.com/office/drawing/2014/main" id="{1155918A-BE6B-F944-A0AC-FDFEB1996F40}"/>
              </a:ext>
            </a:extLst>
          </p:cNvPr>
          <p:cNvPicPr>
            <a:picLocks noChangeAspect="1"/>
          </p:cNvPicPr>
          <p:nvPr/>
        </p:nvPicPr>
        <p:blipFill>
          <a:blip r:embed="rId2"/>
          <a:stretch>
            <a:fillRect/>
          </a:stretch>
        </p:blipFill>
        <p:spPr>
          <a:xfrm>
            <a:off x="0" y="618978"/>
            <a:ext cx="5852160" cy="3882684"/>
          </a:xfrm>
          <a:prstGeom prst="rect">
            <a:avLst/>
          </a:prstGeom>
        </p:spPr>
      </p:pic>
      <p:pic>
        <p:nvPicPr>
          <p:cNvPr id="9" name="Imagen 8">
            <a:extLst>
              <a:ext uri="{FF2B5EF4-FFF2-40B4-BE49-F238E27FC236}">
                <a16:creationId xmlns:a16="http://schemas.microsoft.com/office/drawing/2014/main" id="{69831114-441E-8948-BC70-87149534596A}"/>
              </a:ext>
            </a:extLst>
          </p:cNvPr>
          <p:cNvPicPr>
            <a:picLocks noChangeAspect="1"/>
          </p:cNvPicPr>
          <p:nvPr/>
        </p:nvPicPr>
        <p:blipFill>
          <a:blip r:embed="rId3"/>
          <a:stretch>
            <a:fillRect/>
          </a:stretch>
        </p:blipFill>
        <p:spPr>
          <a:xfrm>
            <a:off x="5134397" y="3161335"/>
            <a:ext cx="7156077" cy="2840068"/>
          </a:xfrm>
          <a:prstGeom prst="rect">
            <a:avLst/>
          </a:prstGeom>
        </p:spPr>
      </p:pic>
      <p:sp>
        <p:nvSpPr>
          <p:cNvPr id="2" name="Título 1"/>
          <p:cNvSpPr>
            <a:spLocks noGrp="1"/>
          </p:cNvSpPr>
          <p:nvPr>
            <p:ph type="title"/>
          </p:nvPr>
        </p:nvSpPr>
        <p:spPr>
          <a:xfrm>
            <a:off x="1227406" y="0"/>
            <a:ext cx="10515600" cy="1325563"/>
          </a:xfrm>
        </p:spPr>
        <p:txBody>
          <a:bodyPr/>
          <a:lstStyle/>
          <a:p>
            <a:pPr algn="ctr"/>
            <a:r>
              <a:rPr lang="es-ES" b="1" dirty="0" smtClean="0"/>
              <a:t>COMO DETECTAMOS BROTES</a:t>
            </a:r>
            <a:endParaRPr lang="en-US" b="1" dirty="0"/>
          </a:p>
        </p:txBody>
      </p:sp>
    </p:spTree>
    <p:extLst>
      <p:ext uri="{BB962C8B-B14F-4D97-AF65-F5344CB8AC3E}">
        <p14:creationId xmlns:p14="http://schemas.microsoft.com/office/powerpoint/2010/main" val="1002271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pic>
        <p:nvPicPr>
          <p:cNvPr id="304" name="Google Shape;304;p17"/>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307" name="Google Shape;307;p17"/>
          <p:cNvSpPr/>
          <p:nvPr/>
        </p:nvSpPr>
        <p:spPr>
          <a:xfrm>
            <a:off x="171531" y="199557"/>
            <a:ext cx="148309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dirty="0" smtClean="0">
                <a:solidFill>
                  <a:srgbClr val="E20E18"/>
                </a:solidFill>
                <a:latin typeface="Montserrat Black"/>
                <a:ea typeface="Montserrat Black"/>
                <a:cs typeface="Montserrat Black"/>
                <a:sym typeface="Montserrat Black"/>
              </a:rPr>
              <a:t>03</a:t>
            </a:r>
            <a:endParaRPr sz="4800" dirty="0">
              <a:solidFill>
                <a:schemeClr val="dk1"/>
              </a:solidFill>
              <a:sym typeface="Arial"/>
            </a:endParaRPr>
          </a:p>
        </p:txBody>
      </p:sp>
      <p:sp>
        <p:nvSpPr>
          <p:cNvPr id="308" name="Google Shape;308;p17"/>
          <p:cNvSpPr txBox="1"/>
          <p:nvPr/>
        </p:nvSpPr>
        <p:spPr>
          <a:xfrm>
            <a:off x="1249346" y="240290"/>
            <a:ext cx="436070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ES" sz="1800" dirty="0" smtClean="0">
                <a:solidFill>
                  <a:srgbClr val="E20E18"/>
                </a:solidFill>
                <a:latin typeface="Montserrat Black"/>
                <a:ea typeface="Montserrat Black"/>
                <a:cs typeface="Montserrat Black"/>
                <a:sym typeface="Montserrat Black"/>
              </a:rPr>
              <a:t>10 PASOS PARA LA ATENCION DE UN BROTE O EPIDEMIA</a:t>
            </a:r>
            <a:endParaRPr sz="1100" dirty="0"/>
          </a:p>
        </p:txBody>
      </p:sp>
      <p:sp>
        <p:nvSpPr>
          <p:cNvPr id="8" name="7 Rectángulo"/>
          <p:cNvSpPr/>
          <p:nvPr/>
        </p:nvSpPr>
        <p:spPr>
          <a:xfrm>
            <a:off x="993967" y="1643063"/>
            <a:ext cx="4638502" cy="571500"/>
          </a:xfrm>
          <a:prstGeom prst="rect">
            <a:avLst/>
          </a:prstGeom>
          <a:solidFill>
            <a:schemeClr val="bg1">
              <a:lumMod val="75000"/>
            </a:schemeClr>
          </a:solidFill>
          <a:ln>
            <a:solidFill>
              <a:schemeClr val="tx2">
                <a:lumMod val="25000"/>
              </a:schemeClr>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algn="just">
              <a:defRPr/>
            </a:pPr>
            <a:r>
              <a:rPr lang="es-ES" sz="2000" b="1" dirty="0">
                <a:solidFill>
                  <a:schemeClr val="bg1"/>
                </a:solidFill>
                <a:latin typeface="Cambria" pitchFamily="18" charset="0"/>
              </a:rPr>
              <a:t>1. Preparar el trabajo de campo</a:t>
            </a:r>
            <a:r>
              <a:rPr lang="es-ES" b="1" dirty="0">
                <a:solidFill>
                  <a:schemeClr val="bg1"/>
                </a:solidFill>
                <a:latin typeface="Cambria" pitchFamily="18" charset="0"/>
              </a:rPr>
              <a:t>. </a:t>
            </a:r>
          </a:p>
        </p:txBody>
      </p:sp>
      <p:sp>
        <p:nvSpPr>
          <p:cNvPr id="9" name="8 Rectángulo"/>
          <p:cNvSpPr/>
          <p:nvPr/>
        </p:nvSpPr>
        <p:spPr>
          <a:xfrm>
            <a:off x="971550" y="2357438"/>
            <a:ext cx="4638502" cy="714375"/>
          </a:xfrm>
          <a:prstGeom prst="rect">
            <a:avLst/>
          </a:prstGeom>
          <a:solidFill>
            <a:schemeClr val="bg1">
              <a:lumMod val="75000"/>
            </a:schemeClr>
          </a:solidFill>
          <a:ln>
            <a:solidFill>
              <a:schemeClr val="tx2">
                <a:lumMod val="25000"/>
              </a:schemeClr>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algn="just">
              <a:defRPr/>
            </a:pPr>
            <a:r>
              <a:rPr lang="es-ES" sz="2000" b="1" dirty="0">
                <a:solidFill>
                  <a:schemeClr val="bg1"/>
                </a:solidFill>
                <a:latin typeface="Cambria" pitchFamily="18" charset="0"/>
              </a:rPr>
              <a:t>2. Establecer la existencia del brote.</a:t>
            </a:r>
            <a:endParaRPr lang="es-ES" b="1" dirty="0">
              <a:solidFill>
                <a:schemeClr val="bg1"/>
              </a:solidFill>
              <a:latin typeface="Cambria" pitchFamily="18" charset="0"/>
            </a:endParaRPr>
          </a:p>
        </p:txBody>
      </p:sp>
      <p:sp>
        <p:nvSpPr>
          <p:cNvPr id="10" name="9 Rectángulo"/>
          <p:cNvSpPr/>
          <p:nvPr/>
        </p:nvSpPr>
        <p:spPr>
          <a:xfrm>
            <a:off x="971550" y="3214688"/>
            <a:ext cx="4638502" cy="500062"/>
          </a:xfrm>
          <a:prstGeom prst="rect">
            <a:avLst/>
          </a:prstGeom>
          <a:solidFill>
            <a:schemeClr val="bg1">
              <a:lumMod val="75000"/>
            </a:schemeClr>
          </a:solidFill>
          <a:ln>
            <a:solidFill>
              <a:schemeClr val="tx2">
                <a:lumMod val="25000"/>
              </a:schemeClr>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algn="just">
              <a:defRPr/>
            </a:pPr>
            <a:r>
              <a:rPr lang="es-ES" sz="2000" b="1" dirty="0">
                <a:solidFill>
                  <a:schemeClr val="bg1"/>
                </a:solidFill>
                <a:latin typeface="Cambria" pitchFamily="18" charset="0"/>
              </a:rPr>
              <a:t>3. Verificar el diagnostico. </a:t>
            </a:r>
          </a:p>
        </p:txBody>
      </p:sp>
      <p:sp>
        <p:nvSpPr>
          <p:cNvPr id="11" name="5 Rectángulo"/>
          <p:cNvSpPr/>
          <p:nvPr/>
        </p:nvSpPr>
        <p:spPr>
          <a:xfrm>
            <a:off x="971550" y="3857625"/>
            <a:ext cx="4638502" cy="1800225"/>
          </a:xfrm>
          <a:prstGeom prst="rect">
            <a:avLst/>
          </a:prstGeom>
          <a:solidFill>
            <a:schemeClr val="bg1">
              <a:lumMod val="75000"/>
            </a:schemeClr>
          </a:solidFill>
          <a:ln>
            <a:solidFill>
              <a:schemeClr val="tx2">
                <a:lumMod val="25000"/>
              </a:schemeClr>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algn="just">
              <a:defRPr/>
            </a:pPr>
            <a:endParaRPr lang="es-ES" sz="2000" b="1" dirty="0">
              <a:solidFill>
                <a:schemeClr val="bg1"/>
              </a:solidFill>
              <a:latin typeface="Cambria" pitchFamily="18" charset="0"/>
            </a:endParaRPr>
          </a:p>
          <a:p>
            <a:pPr algn="just">
              <a:defRPr/>
            </a:pPr>
            <a:r>
              <a:rPr lang="es-ES" sz="2000" b="1" dirty="0">
                <a:solidFill>
                  <a:schemeClr val="bg1"/>
                </a:solidFill>
                <a:latin typeface="Cambria" pitchFamily="18" charset="0"/>
              </a:rPr>
              <a:t>4. Definir e identificar los casos:</a:t>
            </a:r>
          </a:p>
          <a:p>
            <a:pPr marL="342900" indent="-342900" algn="just">
              <a:buFont typeface="Arial" panose="020B0604020202020204" pitchFamily="34" charset="0"/>
              <a:buChar char="•"/>
              <a:defRPr/>
            </a:pPr>
            <a:r>
              <a:rPr lang="es-ES" sz="2000" b="1" dirty="0">
                <a:solidFill>
                  <a:schemeClr val="bg1"/>
                </a:solidFill>
                <a:latin typeface="Cambria" pitchFamily="18" charset="0"/>
              </a:rPr>
              <a:t>Establecer la definición de caso.</a:t>
            </a:r>
          </a:p>
          <a:p>
            <a:pPr marL="342900" indent="-342900" algn="just">
              <a:buFont typeface="Arial" panose="020B0604020202020204" pitchFamily="34" charset="0"/>
              <a:buChar char="•"/>
              <a:defRPr/>
            </a:pPr>
            <a:r>
              <a:rPr lang="es-ES" sz="2000" b="1" dirty="0">
                <a:solidFill>
                  <a:schemeClr val="bg1"/>
                </a:solidFill>
                <a:latin typeface="Cambria" pitchFamily="18" charset="0"/>
              </a:rPr>
              <a:t>Identificar y contar el número de casos. </a:t>
            </a:r>
          </a:p>
          <a:p>
            <a:pPr algn="just">
              <a:defRPr/>
            </a:pPr>
            <a:endParaRPr lang="es-ES" b="1" dirty="0">
              <a:solidFill>
                <a:schemeClr val="bg1"/>
              </a:solidFill>
              <a:latin typeface="Cambria" pitchFamily="18" charset="0"/>
            </a:endParaRPr>
          </a:p>
        </p:txBody>
      </p:sp>
      <p:sp>
        <p:nvSpPr>
          <p:cNvPr id="12" name="10 Rectángulo">
            <a:extLst>
              <a:ext uri="{FF2B5EF4-FFF2-40B4-BE49-F238E27FC236}">
                <a16:creationId xmlns:a16="http://schemas.microsoft.com/office/drawing/2014/main" id="{243A9351-1FF3-5443-9ABE-DF0D0017AF19}"/>
              </a:ext>
            </a:extLst>
          </p:cNvPr>
          <p:cNvSpPr/>
          <p:nvPr/>
        </p:nvSpPr>
        <p:spPr>
          <a:xfrm>
            <a:off x="6238876" y="1571626"/>
            <a:ext cx="4982493" cy="714375"/>
          </a:xfrm>
          <a:prstGeom prst="rect">
            <a:avLst/>
          </a:prstGeom>
          <a:ln>
            <a:solidFill>
              <a:schemeClr val="tx2">
                <a:lumMod val="25000"/>
              </a:schemeClr>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algn="just">
              <a:defRPr/>
            </a:pPr>
            <a:r>
              <a:rPr lang="es-ES" sz="2000" dirty="0">
                <a:solidFill>
                  <a:schemeClr val="tx1"/>
                </a:solidFill>
                <a:latin typeface="Cambria" pitchFamily="18" charset="0"/>
              </a:rPr>
              <a:t>5. Descripción epidemiológica del brote.</a:t>
            </a:r>
          </a:p>
        </p:txBody>
      </p:sp>
      <p:sp>
        <p:nvSpPr>
          <p:cNvPr id="13" name="11 Rectángulo">
            <a:extLst>
              <a:ext uri="{FF2B5EF4-FFF2-40B4-BE49-F238E27FC236}">
                <a16:creationId xmlns:a16="http://schemas.microsoft.com/office/drawing/2014/main" id="{E3C90CE2-5E5C-7E4F-B4A7-1849278549B8}"/>
              </a:ext>
            </a:extLst>
          </p:cNvPr>
          <p:cNvSpPr/>
          <p:nvPr/>
        </p:nvSpPr>
        <p:spPr>
          <a:xfrm>
            <a:off x="6238875" y="2357438"/>
            <a:ext cx="4933950" cy="571500"/>
          </a:xfrm>
          <a:prstGeom prst="rect">
            <a:avLst/>
          </a:prstGeom>
          <a:ln>
            <a:solidFill>
              <a:schemeClr val="tx2">
                <a:lumMod val="25000"/>
              </a:schemeClr>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lvl="1" algn="just">
              <a:defRPr/>
            </a:pPr>
            <a:endParaRPr lang="es-ES" sz="2000" dirty="0">
              <a:solidFill>
                <a:schemeClr val="tx1"/>
              </a:solidFill>
              <a:latin typeface="Cambria" panose="02040503050406030204" pitchFamily="18" charset="0"/>
            </a:endParaRPr>
          </a:p>
          <a:p>
            <a:pPr lvl="1" algn="just">
              <a:defRPr/>
            </a:pPr>
            <a:r>
              <a:rPr lang="es-ES" sz="2000" dirty="0">
                <a:solidFill>
                  <a:schemeClr val="tx1"/>
                </a:solidFill>
                <a:latin typeface="Cambria" panose="02040503050406030204" pitchFamily="18" charset="0"/>
              </a:rPr>
              <a:t>6. Plantear hipótesis</a:t>
            </a:r>
            <a:r>
              <a:rPr lang="es-ES" dirty="0">
                <a:solidFill>
                  <a:schemeClr val="tx1"/>
                </a:solidFill>
              </a:rPr>
              <a:t>.</a:t>
            </a:r>
            <a:endParaRPr lang="en-US" sz="4800" b="1" dirty="0">
              <a:solidFill>
                <a:schemeClr val="tx1"/>
              </a:solidFill>
            </a:endParaRPr>
          </a:p>
          <a:p>
            <a:pPr algn="just">
              <a:defRPr/>
            </a:pPr>
            <a:endParaRPr lang="es-ES" sz="2000" dirty="0">
              <a:solidFill>
                <a:schemeClr val="tx1"/>
              </a:solidFill>
              <a:latin typeface="Cambria" pitchFamily="18" charset="0"/>
            </a:endParaRPr>
          </a:p>
        </p:txBody>
      </p:sp>
      <p:sp>
        <p:nvSpPr>
          <p:cNvPr id="14" name="12 Rectángulo">
            <a:extLst>
              <a:ext uri="{FF2B5EF4-FFF2-40B4-BE49-F238E27FC236}">
                <a16:creationId xmlns:a16="http://schemas.microsoft.com/office/drawing/2014/main" id="{1F5A978B-2A7E-7047-A8B9-B393B95073FA}"/>
              </a:ext>
            </a:extLst>
          </p:cNvPr>
          <p:cNvSpPr/>
          <p:nvPr/>
        </p:nvSpPr>
        <p:spPr>
          <a:xfrm>
            <a:off x="6238875" y="3071814"/>
            <a:ext cx="4933950" cy="727075"/>
          </a:xfrm>
          <a:prstGeom prst="rect">
            <a:avLst/>
          </a:prstGeom>
          <a:ln>
            <a:solidFill>
              <a:schemeClr val="tx2">
                <a:lumMod val="25000"/>
              </a:schemeClr>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lvl="1" algn="just">
              <a:defRPr/>
            </a:pPr>
            <a:endParaRPr lang="es-ES" sz="2000" dirty="0">
              <a:solidFill>
                <a:schemeClr val="tx1"/>
              </a:solidFill>
              <a:latin typeface="Cambria" panose="02040503050406030204" pitchFamily="18" charset="0"/>
            </a:endParaRPr>
          </a:p>
          <a:p>
            <a:pPr lvl="1" algn="just">
              <a:defRPr/>
            </a:pPr>
            <a:r>
              <a:rPr lang="es-ES" sz="2000" dirty="0">
                <a:solidFill>
                  <a:schemeClr val="tx1"/>
                </a:solidFill>
                <a:latin typeface="Cambria" panose="02040503050406030204" pitchFamily="18" charset="0"/>
              </a:rPr>
              <a:t>7. Confirmar las hipótesis planteadas.</a:t>
            </a:r>
            <a:endParaRPr lang="en-US" sz="2000" b="1" dirty="0">
              <a:solidFill>
                <a:schemeClr val="tx1"/>
              </a:solidFill>
              <a:latin typeface="Cambria" panose="02040503050406030204" pitchFamily="18" charset="0"/>
            </a:endParaRPr>
          </a:p>
          <a:p>
            <a:pPr algn="just">
              <a:defRPr/>
            </a:pPr>
            <a:endParaRPr lang="es-ES" sz="2000" dirty="0">
              <a:solidFill>
                <a:schemeClr val="tx1"/>
              </a:solidFill>
              <a:latin typeface="Cambria" pitchFamily="18" charset="0"/>
            </a:endParaRPr>
          </a:p>
        </p:txBody>
      </p:sp>
      <p:sp>
        <p:nvSpPr>
          <p:cNvPr id="15" name="13 Rectángulo">
            <a:extLst>
              <a:ext uri="{FF2B5EF4-FFF2-40B4-BE49-F238E27FC236}">
                <a16:creationId xmlns:a16="http://schemas.microsoft.com/office/drawing/2014/main" id="{4BF80435-42C9-DA40-8886-649E912F52BF}"/>
              </a:ext>
            </a:extLst>
          </p:cNvPr>
          <p:cNvSpPr/>
          <p:nvPr/>
        </p:nvSpPr>
        <p:spPr>
          <a:xfrm>
            <a:off x="6238875" y="4000501"/>
            <a:ext cx="4933950" cy="727075"/>
          </a:xfrm>
          <a:prstGeom prst="rect">
            <a:avLst/>
          </a:prstGeom>
          <a:ln>
            <a:solidFill>
              <a:schemeClr val="tx2">
                <a:lumMod val="25000"/>
              </a:schemeClr>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lvl="1" algn="just">
              <a:defRPr/>
            </a:pPr>
            <a:endParaRPr lang="es-ES" sz="2000" dirty="0">
              <a:solidFill>
                <a:schemeClr val="tx1"/>
              </a:solidFill>
              <a:latin typeface="Cambria" panose="02040503050406030204" pitchFamily="18" charset="0"/>
            </a:endParaRPr>
          </a:p>
          <a:p>
            <a:pPr lvl="1" algn="just">
              <a:defRPr/>
            </a:pPr>
            <a:r>
              <a:rPr lang="es-ES" sz="2000" dirty="0">
                <a:solidFill>
                  <a:schemeClr val="tx1"/>
                </a:solidFill>
                <a:latin typeface="Cambria" panose="02040503050406030204" pitchFamily="18" charset="0"/>
              </a:rPr>
              <a:t>8. Si es necesario, reconsiderar y mejorar las hipótesis.</a:t>
            </a:r>
          </a:p>
          <a:p>
            <a:pPr algn="just">
              <a:defRPr/>
            </a:pPr>
            <a:endParaRPr lang="es-ES" sz="2000" dirty="0">
              <a:solidFill>
                <a:schemeClr val="tx1"/>
              </a:solidFill>
              <a:latin typeface="Cambria" panose="02040503050406030204" pitchFamily="18" charset="0"/>
            </a:endParaRPr>
          </a:p>
        </p:txBody>
      </p:sp>
      <p:sp>
        <p:nvSpPr>
          <p:cNvPr id="16" name="14 Rectángulo">
            <a:extLst>
              <a:ext uri="{FF2B5EF4-FFF2-40B4-BE49-F238E27FC236}">
                <a16:creationId xmlns:a16="http://schemas.microsoft.com/office/drawing/2014/main" id="{F1B85E49-7941-034F-B85C-26357F32063A}"/>
              </a:ext>
            </a:extLst>
          </p:cNvPr>
          <p:cNvSpPr/>
          <p:nvPr/>
        </p:nvSpPr>
        <p:spPr>
          <a:xfrm>
            <a:off x="6238875" y="4857750"/>
            <a:ext cx="4933950" cy="725488"/>
          </a:xfrm>
          <a:prstGeom prst="rect">
            <a:avLst/>
          </a:prstGeom>
          <a:ln>
            <a:solidFill>
              <a:schemeClr val="tx2">
                <a:lumMod val="25000"/>
              </a:schemeClr>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lvl="1" algn="just">
              <a:defRPr/>
            </a:pPr>
            <a:endParaRPr lang="es-ES" sz="2000" dirty="0">
              <a:solidFill>
                <a:schemeClr val="tx1"/>
              </a:solidFill>
              <a:latin typeface="Cambria" panose="02040503050406030204" pitchFamily="18" charset="0"/>
            </a:endParaRPr>
          </a:p>
          <a:p>
            <a:pPr lvl="1" algn="just">
              <a:defRPr/>
            </a:pPr>
            <a:r>
              <a:rPr lang="es-ES" sz="2000" dirty="0">
                <a:solidFill>
                  <a:schemeClr val="tx1"/>
                </a:solidFill>
                <a:latin typeface="Cambria" panose="02040503050406030204" pitchFamily="18" charset="0"/>
              </a:rPr>
              <a:t>9. Desarrollar las medidas de prevención y control del caso. </a:t>
            </a:r>
          </a:p>
          <a:p>
            <a:pPr algn="just">
              <a:defRPr/>
            </a:pPr>
            <a:endParaRPr lang="es-ES" sz="2000" dirty="0">
              <a:solidFill>
                <a:schemeClr val="tx1"/>
              </a:solidFill>
              <a:latin typeface="Cambria" panose="02040503050406030204" pitchFamily="18" charset="0"/>
            </a:endParaRPr>
          </a:p>
        </p:txBody>
      </p:sp>
      <p:sp>
        <p:nvSpPr>
          <p:cNvPr id="17" name="15 Rectángulo">
            <a:extLst>
              <a:ext uri="{FF2B5EF4-FFF2-40B4-BE49-F238E27FC236}">
                <a16:creationId xmlns:a16="http://schemas.microsoft.com/office/drawing/2014/main" id="{20C126E5-21F7-F04F-84B4-0134EDF32EF7}"/>
              </a:ext>
            </a:extLst>
          </p:cNvPr>
          <p:cNvSpPr/>
          <p:nvPr/>
        </p:nvSpPr>
        <p:spPr>
          <a:xfrm>
            <a:off x="6238875" y="5786439"/>
            <a:ext cx="4933950" cy="725487"/>
          </a:xfrm>
          <a:prstGeom prst="rect">
            <a:avLst/>
          </a:prstGeom>
          <a:ln>
            <a:solidFill>
              <a:schemeClr val="tx2">
                <a:lumMod val="25000"/>
              </a:schemeClr>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lvl="1" algn="just">
              <a:defRPr/>
            </a:pPr>
            <a:endParaRPr lang="es-ES" sz="2000" dirty="0">
              <a:solidFill>
                <a:schemeClr val="tx1"/>
              </a:solidFill>
              <a:latin typeface="Cambria" panose="02040503050406030204" pitchFamily="18" charset="0"/>
            </a:endParaRPr>
          </a:p>
          <a:p>
            <a:pPr lvl="1" algn="just">
              <a:defRPr/>
            </a:pPr>
            <a:r>
              <a:rPr lang="es-ES" sz="2000" dirty="0">
                <a:solidFill>
                  <a:schemeClr val="tx1"/>
                </a:solidFill>
                <a:latin typeface="Cambria" panose="02040503050406030204" pitchFamily="18" charset="0"/>
              </a:rPr>
              <a:t>10. Comunicación de los hallazgos.</a:t>
            </a:r>
            <a:endParaRPr lang="en-US" sz="2000" b="1" dirty="0">
              <a:solidFill>
                <a:schemeClr val="tx1"/>
              </a:solidFill>
              <a:latin typeface="Cambria" panose="02040503050406030204" pitchFamily="18" charset="0"/>
            </a:endParaRPr>
          </a:p>
          <a:p>
            <a:pPr algn="just">
              <a:defRPr/>
            </a:pPr>
            <a:endParaRPr lang="es-ES" sz="2000" dirty="0">
              <a:solidFill>
                <a:schemeClr val="tx1"/>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pic>
        <p:nvPicPr>
          <p:cNvPr id="314" name="Google Shape;314;p18"/>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316" name="Google Shape;316;p18"/>
          <p:cNvSpPr txBox="1"/>
          <p:nvPr/>
        </p:nvSpPr>
        <p:spPr>
          <a:xfrm>
            <a:off x="432617" y="350088"/>
            <a:ext cx="4625158"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400" dirty="0" smtClean="0">
                <a:solidFill>
                  <a:srgbClr val="E20E18"/>
                </a:solidFill>
                <a:latin typeface="Montserrat Black"/>
                <a:ea typeface="Montserrat Black"/>
                <a:cs typeface="Montserrat Black"/>
                <a:sym typeface="Montserrat Black"/>
              </a:rPr>
              <a:t>NOS CONCENTRAMOS EN ESTOS PRIMEROS PASOS</a:t>
            </a:r>
            <a:endParaRPr sz="2400" b="0" i="0" u="none" strike="noStrike" cap="none" dirty="0">
              <a:solidFill>
                <a:srgbClr val="E20E18"/>
              </a:solidFill>
              <a:latin typeface="Montserrat Black"/>
              <a:ea typeface="Montserrat Black"/>
              <a:cs typeface="Montserrat Black"/>
              <a:sym typeface="Montserrat Black"/>
            </a:endParaRPr>
          </a:p>
        </p:txBody>
      </p:sp>
      <p:sp>
        <p:nvSpPr>
          <p:cNvPr id="7" name="4 Rectángulo">
            <a:extLst>
              <a:ext uri="{FF2B5EF4-FFF2-40B4-BE49-F238E27FC236}">
                <a16:creationId xmlns:a16="http://schemas.microsoft.com/office/drawing/2014/main" id="{F0013782-DB26-8F4B-91E9-172BC3B476D4}"/>
              </a:ext>
            </a:extLst>
          </p:cNvPr>
          <p:cNvSpPr/>
          <p:nvPr/>
        </p:nvSpPr>
        <p:spPr>
          <a:xfrm>
            <a:off x="2738439" y="1443038"/>
            <a:ext cx="7434261" cy="647700"/>
          </a:xfrm>
          <a:prstGeom prst="rect">
            <a:avLst/>
          </a:prstGeom>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marL="334963" lvl="1">
              <a:spcBef>
                <a:spcPts val="325"/>
              </a:spcBef>
              <a:defRPr/>
            </a:pPr>
            <a:r>
              <a:rPr lang="es-ES" sz="2400" dirty="0">
                <a:latin typeface="Cambria" panose="02040503050406030204" pitchFamily="18" charset="0"/>
              </a:rPr>
              <a:t>1. Preparar el trabajo de campo.</a:t>
            </a:r>
            <a:endParaRPr lang="en-US" sz="2400" b="1" dirty="0">
              <a:latin typeface="Cambria" panose="02040503050406030204" pitchFamily="18" charset="0"/>
            </a:endParaRPr>
          </a:p>
        </p:txBody>
      </p:sp>
      <p:sp>
        <p:nvSpPr>
          <p:cNvPr id="8" name="5 Rectángulo">
            <a:extLst>
              <a:ext uri="{FF2B5EF4-FFF2-40B4-BE49-F238E27FC236}">
                <a16:creationId xmlns:a16="http://schemas.microsoft.com/office/drawing/2014/main" id="{F12A3130-A735-D74D-A2ED-24485133F4AB}"/>
              </a:ext>
            </a:extLst>
          </p:cNvPr>
          <p:cNvSpPr/>
          <p:nvPr/>
        </p:nvSpPr>
        <p:spPr>
          <a:xfrm>
            <a:off x="2738439" y="2371726"/>
            <a:ext cx="7434261" cy="625475"/>
          </a:xfrm>
          <a:prstGeom prst="rect">
            <a:avLst/>
          </a:prstGeom>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marL="334963" lvl="1">
              <a:spcBef>
                <a:spcPts val="325"/>
              </a:spcBef>
              <a:defRPr/>
            </a:pPr>
            <a:r>
              <a:rPr lang="es-ES" sz="2400" dirty="0">
                <a:latin typeface="Cambria" panose="02040503050406030204" pitchFamily="18" charset="0"/>
              </a:rPr>
              <a:t>2. Establecer la existencia del brote.</a:t>
            </a:r>
            <a:endParaRPr lang="en-US" sz="2400" b="1" dirty="0">
              <a:latin typeface="Cambria" panose="02040503050406030204" pitchFamily="18" charset="0"/>
            </a:endParaRPr>
          </a:p>
        </p:txBody>
      </p:sp>
      <p:sp>
        <p:nvSpPr>
          <p:cNvPr id="9" name="6 Rectángulo">
            <a:extLst>
              <a:ext uri="{FF2B5EF4-FFF2-40B4-BE49-F238E27FC236}">
                <a16:creationId xmlns:a16="http://schemas.microsoft.com/office/drawing/2014/main" id="{9EDD7587-8A66-5349-A792-7C3AF4EE44FE}"/>
              </a:ext>
            </a:extLst>
          </p:cNvPr>
          <p:cNvSpPr/>
          <p:nvPr/>
        </p:nvSpPr>
        <p:spPr>
          <a:xfrm>
            <a:off x="2738439" y="3228976"/>
            <a:ext cx="7434261" cy="576263"/>
          </a:xfrm>
          <a:prstGeom prst="rect">
            <a:avLst/>
          </a:prstGeom>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marL="334963" lvl="1">
              <a:spcBef>
                <a:spcPts val="325"/>
              </a:spcBef>
              <a:defRPr/>
            </a:pPr>
            <a:r>
              <a:rPr lang="es-ES" sz="2400" dirty="0">
                <a:latin typeface="Cambria" panose="02040503050406030204" pitchFamily="18" charset="0"/>
              </a:rPr>
              <a:t>3. Verificar el diagnóstico.</a:t>
            </a:r>
            <a:endParaRPr lang="en-US" sz="2400" b="1" dirty="0">
              <a:latin typeface="Cambria" panose="02040503050406030204" pitchFamily="18" charset="0"/>
            </a:endParaRPr>
          </a:p>
        </p:txBody>
      </p:sp>
      <p:sp>
        <p:nvSpPr>
          <p:cNvPr id="10" name="7 Rectángulo">
            <a:extLst>
              <a:ext uri="{FF2B5EF4-FFF2-40B4-BE49-F238E27FC236}">
                <a16:creationId xmlns:a16="http://schemas.microsoft.com/office/drawing/2014/main" id="{8327739F-5D04-FB45-96EF-80384CCA513F}"/>
              </a:ext>
            </a:extLst>
          </p:cNvPr>
          <p:cNvSpPr/>
          <p:nvPr/>
        </p:nvSpPr>
        <p:spPr>
          <a:xfrm>
            <a:off x="2738439" y="4157664"/>
            <a:ext cx="7434261" cy="1296987"/>
          </a:xfrm>
          <a:prstGeom prst="rect">
            <a:avLst/>
          </a:prstGeom>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anchor="ctr"/>
          <a:lstStyle/>
          <a:p>
            <a:pPr marL="334963" lvl="1">
              <a:spcBef>
                <a:spcPts val="325"/>
              </a:spcBef>
              <a:defRPr/>
            </a:pPr>
            <a:r>
              <a:rPr lang="es-ES" sz="2400" dirty="0">
                <a:latin typeface="Cambria" panose="02040503050406030204" pitchFamily="18" charset="0"/>
              </a:rPr>
              <a:t>4. Definir e identificar los casos:</a:t>
            </a:r>
            <a:endParaRPr lang="en-US" sz="2400" b="1" dirty="0">
              <a:latin typeface="Cambria" panose="02040503050406030204" pitchFamily="18" charset="0"/>
            </a:endParaRPr>
          </a:p>
          <a:p>
            <a:pPr marL="858838" lvl="2">
              <a:buFont typeface="Wingdings 2" pitchFamily="18" charset="2"/>
              <a:buChar char=""/>
              <a:defRPr/>
            </a:pPr>
            <a:r>
              <a:rPr lang="es-ES" sz="2400" dirty="0">
                <a:latin typeface="Cambria" panose="02040503050406030204" pitchFamily="18" charset="0"/>
              </a:rPr>
              <a:t>Establecer la definición de casos.</a:t>
            </a:r>
            <a:endParaRPr lang="en-US" sz="2400" b="1" dirty="0">
              <a:latin typeface="Cambria" panose="02040503050406030204" pitchFamily="18" charset="0"/>
            </a:endParaRPr>
          </a:p>
          <a:p>
            <a:pPr marL="858838" lvl="2">
              <a:buFont typeface="Wingdings 2" pitchFamily="18" charset="2"/>
              <a:buChar char=""/>
              <a:defRPr/>
            </a:pPr>
            <a:r>
              <a:rPr lang="es-ES" sz="2400" dirty="0">
                <a:latin typeface="Cambria" panose="02040503050406030204" pitchFamily="18" charset="0"/>
              </a:rPr>
              <a:t>Identificar y contar el número de casos.</a:t>
            </a:r>
            <a:endParaRPr lang="en-US" sz="2400" b="1" dirty="0">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pic>
        <p:nvPicPr>
          <p:cNvPr id="314" name="Google Shape;314;p18"/>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316" name="Google Shape;316;p18"/>
          <p:cNvSpPr txBox="1"/>
          <p:nvPr/>
        </p:nvSpPr>
        <p:spPr>
          <a:xfrm>
            <a:off x="432617" y="350088"/>
            <a:ext cx="4625158" cy="992539"/>
          </a:xfrm>
          <a:prstGeom prst="rect">
            <a:avLst/>
          </a:prstGeom>
          <a:noFill/>
          <a:ln>
            <a:noFill/>
          </a:ln>
        </p:spPr>
        <p:txBody>
          <a:bodyPr spcFirstLastPara="1" wrap="square" lIns="91425" tIns="45700" rIns="91425" bIns="45700" anchor="t" anchorCtr="0">
            <a:spAutoFit/>
          </a:bodyPr>
          <a:lstStyle/>
          <a:p>
            <a:pPr marL="334963" lvl="1">
              <a:spcBef>
                <a:spcPts val="325"/>
              </a:spcBef>
              <a:defRPr/>
            </a:pPr>
            <a:r>
              <a:rPr lang="es-ES" sz="2800" b="1" dirty="0" smtClean="0">
                <a:solidFill>
                  <a:srgbClr val="FF0000"/>
                </a:solidFill>
                <a:latin typeface="Cambria" panose="02040503050406030204" pitchFamily="18" charset="0"/>
              </a:rPr>
              <a:t>Preparar </a:t>
            </a:r>
            <a:r>
              <a:rPr lang="es-ES" sz="2800" b="1" dirty="0">
                <a:solidFill>
                  <a:srgbClr val="FF0000"/>
                </a:solidFill>
                <a:latin typeface="Cambria" panose="02040503050406030204" pitchFamily="18" charset="0"/>
              </a:rPr>
              <a:t>el trabajo de campo</a:t>
            </a:r>
            <a:r>
              <a:rPr lang="es-ES" b="1" dirty="0">
                <a:solidFill>
                  <a:srgbClr val="FF0000"/>
                </a:solidFill>
                <a:latin typeface="Cambria" panose="02040503050406030204" pitchFamily="18" charset="0"/>
              </a:rPr>
              <a:t>.</a:t>
            </a:r>
            <a:endParaRPr lang="en-US" b="1" dirty="0">
              <a:solidFill>
                <a:srgbClr val="FF0000"/>
              </a:solidFill>
              <a:latin typeface="Cambria" panose="02040503050406030204" pitchFamily="18" charset="0"/>
            </a:endParaRPr>
          </a:p>
        </p:txBody>
      </p:sp>
      <p:sp>
        <p:nvSpPr>
          <p:cNvPr id="11" name="Google Shape;307;p17"/>
          <p:cNvSpPr/>
          <p:nvPr/>
        </p:nvSpPr>
        <p:spPr>
          <a:xfrm>
            <a:off x="171531" y="199557"/>
            <a:ext cx="65578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dirty="0" smtClean="0">
                <a:solidFill>
                  <a:srgbClr val="E20E18"/>
                </a:solidFill>
                <a:latin typeface="Montserrat Black"/>
                <a:ea typeface="Montserrat Black"/>
                <a:cs typeface="Montserrat Black"/>
                <a:sym typeface="Montserrat Black"/>
              </a:rPr>
              <a:t>1</a:t>
            </a:r>
            <a:endParaRPr sz="4800" dirty="0">
              <a:solidFill>
                <a:schemeClr val="dk1"/>
              </a:solidFill>
              <a:sym typeface="Arial"/>
            </a:endParaRPr>
          </a:p>
        </p:txBody>
      </p:sp>
      <p:sp>
        <p:nvSpPr>
          <p:cNvPr id="12" name="4 Rectángulo">
            <a:extLst>
              <a:ext uri="{FF2B5EF4-FFF2-40B4-BE49-F238E27FC236}">
                <a16:creationId xmlns:a16="http://schemas.microsoft.com/office/drawing/2014/main" id="{B905DB84-A67E-0845-A600-4E50533AB775}"/>
              </a:ext>
            </a:extLst>
          </p:cNvPr>
          <p:cNvSpPr/>
          <p:nvPr/>
        </p:nvSpPr>
        <p:spPr>
          <a:xfrm>
            <a:off x="2578197" y="1239939"/>
            <a:ext cx="8064500" cy="914400"/>
          </a:xfrm>
          <a:prstGeom prst="rect">
            <a:avLst/>
          </a:prstGeom>
          <a:ln>
            <a:solidFill>
              <a:schemeClr val="bg2">
                <a:lumMod val="60000"/>
                <a:lumOff val="40000"/>
              </a:schemeClr>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anchor="ctr"/>
          <a:lstStyle/>
          <a:p>
            <a:pPr algn="just">
              <a:defRPr/>
            </a:pPr>
            <a:r>
              <a:rPr lang="es-CO" sz="2000" dirty="0">
                <a:latin typeface="Cambria" panose="02040503050406030204" pitchFamily="18" charset="0"/>
              </a:rPr>
              <a:t>Revisión de protocolo del evento (Tosferina, Varicela, ETA, cólera, Sarampión Rubeola).</a:t>
            </a:r>
          </a:p>
        </p:txBody>
      </p:sp>
      <p:sp>
        <p:nvSpPr>
          <p:cNvPr id="13" name="5 Rectángulo">
            <a:extLst>
              <a:ext uri="{FF2B5EF4-FFF2-40B4-BE49-F238E27FC236}">
                <a16:creationId xmlns:a16="http://schemas.microsoft.com/office/drawing/2014/main" id="{7A0320F3-31BA-D24D-9381-4177D43BF62C}"/>
              </a:ext>
            </a:extLst>
          </p:cNvPr>
          <p:cNvSpPr/>
          <p:nvPr/>
        </p:nvSpPr>
        <p:spPr>
          <a:xfrm>
            <a:off x="2578197" y="2382939"/>
            <a:ext cx="8064500" cy="914400"/>
          </a:xfrm>
          <a:prstGeom prst="rect">
            <a:avLst/>
          </a:prstGeom>
          <a:ln>
            <a:solidFill>
              <a:schemeClr val="bg2">
                <a:lumMod val="60000"/>
                <a:lumOff val="40000"/>
              </a:schemeClr>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anchor="ctr"/>
          <a:lstStyle/>
          <a:p>
            <a:pPr algn="just">
              <a:defRPr/>
            </a:pPr>
            <a:r>
              <a:rPr lang="es-CO" sz="2000" dirty="0">
                <a:latin typeface="Cambria" panose="02040503050406030204" pitchFamily="18" charset="0"/>
              </a:rPr>
              <a:t>Recolección de información necesaria (Fichas - cuestionarios)</a:t>
            </a:r>
          </a:p>
        </p:txBody>
      </p:sp>
      <p:sp>
        <p:nvSpPr>
          <p:cNvPr id="14" name="6 Rectángulo">
            <a:extLst>
              <a:ext uri="{FF2B5EF4-FFF2-40B4-BE49-F238E27FC236}">
                <a16:creationId xmlns:a16="http://schemas.microsoft.com/office/drawing/2014/main" id="{96151462-5B00-564D-9DE4-684EDE2BA5B0}"/>
              </a:ext>
            </a:extLst>
          </p:cNvPr>
          <p:cNvSpPr/>
          <p:nvPr/>
        </p:nvSpPr>
        <p:spPr>
          <a:xfrm>
            <a:off x="2578197" y="3525939"/>
            <a:ext cx="8064500" cy="914400"/>
          </a:xfrm>
          <a:prstGeom prst="rect">
            <a:avLst/>
          </a:prstGeom>
          <a:ln>
            <a:solidFill>
              <a:schemeClr val="bg2">
                <a:lumMod val="60000"/>
                <a:lumOff val="40000"/>
              </a:schemeClr>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anchor="ctr"/>
          <a:lstStyle/>
          <a:p>
            <a:pPr algn="just">
              <a:defRPr/>
            </a:pPr>
            <a:r>
              <a:rPr lang="es-CO" sz="2000" dirty="0">
                <a:latin typeface="Cambria" panose="02040503050406030204" pitchFamily="18" charset="0"/>
              </a:rPr>
              <a:t>Insumos necesarios para abordar el brote (tapabocas, guantes, lapicero, tabla etc.)</a:t>
            </a:r>
          </a:p>
        </p:txBody>
      </p:sp>
      <p:sp>
        <p:nvSpPr>
          <p:cNvPr id="15" name="7 Rectángulo">
            <a:extLst>
              <a:ext uri="{FF2B5EF4-FFF2-40B4-BE49-F238E27FC236}">
                <a16:creationId xmlns:a16="http://schemas.microsoft.com/office/drawing/2014/main" id="{93146CCB-BE57-6D4A-BA74-F86BAA9BCFF2}"/>
              </a:ext>
            </a:extLst>
          </p:cNvPr>
          <p:cNvSpPr/>
          <p:nvPr/>
        </p:nvSpPr>
        <p:spPr>
          <a:xfrm>
            <a:off x="2578197" y="4668939"/>
            <a:ext cx="8064500" cy="914400"/>
          </a:xfrm>
          <a:prstGeom prst="rect">
            <a:avLst/>
          </a:prstGeom>
          <a:ln>
            <a:solidFill>
              <a:schemeClr val="bg2">
                <a:lumMod val="60000"/>
                <a:lumOff val="40000"/>
              </a:schemeClr>
            </a:solidFill>
          </a:ln>
          <a:scene3d>
            <a:camera prst="orthographicFront"/>
            <a:lightRig rig="threePt" dir="t"/>
          </a:scene3d>
          <a:sp3d>
            <a:bevelT w="139700" h="139700" prst="divot"/>
          </a:sp3d>
        </p:spPr>
        <p:style>
          <a:lnRef idx="2">
            <a:schemeClr val="accent3"/>
          </a:lnRef>
          <a:fillRef idx="1">
            <a:schemeClr val="lt1"/>
          </a:fillRef>
          <a:effectRef idx="0">
            <a:schemeClr val="accent3"/>
          </a:effectRef>
          <a:fontRef idx="minor">
            <a:schemeClr val="dk1"/>
          </a:fontRef>
        </p:style>
        <p:txBody>
          <a:bodyPr anchor="ctr"/>
          <a:lstStyle/>
          <a:p>
            <a:pPr algn="just">
              <a:defRPr/>
            </a:pPr>
            <a:r>
              <a:rPr lang="es-CO" sz="2000" dirty="0">
                <a:latin typeface="Cambria" panose="02040503050406030204" pitchFamily="18" charset="0"/>
              </a:rPr>
              <a:t>Definición de Roles de cada integrante del ERI – investigación. </a:t>
            </a:r>
          </a:p>
        </p:txBody>
      </p:sp>
    </p:spTree>
    <p:extLst>
      <p:ext uri="{BB962C8B-B14F-4D97-AF65-F5344CB8AC3E}">
        <p14:creationId xmlns:p14="http://schemas.microsoft.com/office/powerpoint/2010/main" val="330882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pic>
        <p:nvPicPr>
          <p:cNvPr id="314" name="Google Shape;314;p18"/>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316" name="Google Shape;316;p18"/>
          <p:cNvSpPr txBox="1"/>
          <p:nvPr/>
        </p:nvSpPr>
        <p:spPr>
          <a:xfrm>
            <a:off x="432617" y="350088"/>
            <a:ext cx="4625158" cy="992539"/>
          </a:xfrm>
          <a:prstGeom prst="rect">
            <a:avLst/>
          </a:prstGeom>
          <a:noFill/>
          <a:ln>
            <a:noFill/>
          </a:ln>
        </p:spPr>
        <p:txBody>
          <a:bodyPr spcFirstLastPara="1" wrap="square" lIns="91425" tIns="45700" rIns="91425" bIns="45700" anchor="t" anchorCtr="0">
            <a:spAutoFit/>
          </a:bodyPr>
          <a:lstStyle/>
          <a:p>
            <a:pPr marL="334963" lvl="1">
              <a:spcBef>
                <a:spcPts val="325"/>
              </a:spcBef>
              <a:defRPr/>
            </a:pPr>
            <a:r>
              <a:rPr lang="es-ES" sz="2800" b="1" dirty="0" smtClean="0">
                <a:solidFill>
                  <a:srgbClr val="FF0000"/>
                </a:solidFill>
                <a:latin typeface="Cambria" panose="02040503050406030204" pitchFamily="18" charset="0"/>
              </a:rPr>
              <a:t>Preparar </a:t>
            </a:r>
            <a:r>
              <a:rPr lang="es-ES" sz="2800" b="1" dirty="0">
                <a:solidFill>
                  <a:srgbClr val="FF0000"/>
                </a:solidFill>
                <a:latin typeface="Cambria" panose="02040503050406030204" pitchFamily="18" charset="0"/>
              </a:rPr>
              <a:t>el trabajo de campo</a:t>
            </a:r>
            <a:r>
              <a:rPr lang="es-ES" b="1" dirty="0">
                <a:solidFill>
                  <a:srgbClr val="FF0000"/>
                </a:solidFill>
                <a:latin typeface="Cambria" panose="02040503050406030204" pitchFamily="18" charset="0"/>
              </a:rPr>
              <a:t>.</a:t>
            </a:r>
            <a:endParaRPr lang="en-US" b="1" dirty="0">
              <a:solidFill>
                <a:srgbClr val="FF0000"/>
              </a:solidFill>
              <a:latin typeface="Cambria" panose="02040503050406030204" pitchFamily="18" charset="0"/>
            </a:endParaRPr>
          </a:p>
        </p:txBody>
      </p:sp>
      <p:sp>
        <p:nvSpPr>
          <p:cNvPr id="11" name="Google Shape;307;p17"/>
          <p:cNvSpPr/>
          <p:nvPr/>
        </p:nvSpPr>
        <p:spPr>
          <a:xfrm>
            <a:off x="171531" y="199557"/>
            <a:ext cx="65578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dirty="0" smtClean="0">
                <a:solidFill>
                  <a:srgbClr val="E20E18"/>
                </a:solidFill>
                <a:latin typeface="Montserrat Black"/>
                <a:ea typeface="Montserrat Black"/>
                <a:cs typeface="Montserrat Black"/>
                <a:sym typeface="Montserrat Black"/>
              </a:rPr>
              <a:t>1</a:t>
            </a:r>
            <a:endParaRPr sz="4800" dirty="0">
              <a:solidFill>
                <a:schemeClr val="dk1"/>
              </a:solidFill>
              <a:sym typeface="Arial"/>
            </a:endParaRPr>
          </a:p>
        </p:txBody>
      </p:sp>
      <p:sp>
        <p:nvSpPr>
          <p:cNvPr id="9" name="3 Rectángulo redondeado">
            <a:extLst>
              <a:ext uri="{FF2B5EF4-FFF2-40B4-BE49-F238E27FC236}">
                <a16:creationId xmlns:a16="http://schemas.microsoft.com/office/drawing/2014/main" id="{4F6EDF15-E39D-BD44-BFF6-AFA76A7BDCF7}"/>
              </a:ext>
            </a:extLst>
          </p:cNvPr>
          <p:cNvSpPr/>
          <p:nvPr/>
        </p:nvSpPr>
        <p:spPr>
          <a:xfrm>
            <a:off x="2996418" y="1238176"/>
            <a:ext cx="7601243" cy="858837"/>
          </a:xfrm>
          <a:prstGeom prst="roundRect">
            <a:avLst/>
          </a:prstGeom>
          <a:ln w="57150">
            <a:solidFill>
              <a:srgbClr val="FF0000"/>
            </a:solidFill>
          </a:ln>
          <a:scene3d>
            <a:camera prst="orthographicFront"/>
            <a:lightRig rig="threePt" dir="t"/>
          </a:scene3d>
          <a:sp3d>
            <a:bevelT w="139700" h="139700" prst="divot"/>
          </a:sp3d>
        </p:spPr>
        <p:style>
          <a:lnRef idx="2">
            <a:schemeClr val="accent2"/>
          </a:lnRef>
          <a:fillRef idx="1">
            <a:schemeClr val="lt1"/>
          </a:fillRef>
          <a:effectRef idx="0">
            <a:schemeClr val="accent2"/>
          </a:effectRef>
          <a:fontRef idx="minor">
            <a:schemeClr val="dk1"/>
          </a:fontRef>
        </p:style>
        <p:txBody>
          <a:bodyPr anchor="ctr"/>
          <a:lstStyle/>
          <a:p>
            <a:pPr algn="ctr">
              <a:defRPr/>
            </a:pPr>
            <a:r>
              <a:rPr lang="es-CO" sz="2000" dirty="0">
                <a:latin typeface="Cambria" panose="02040503050406030204" pitchFamily="18" charset="0"/>
              </a:rPr>
              <a:t>FORMATOS DE RECOLECCION DE INFORMACIÓN</a:t>
            </a:r>
          </a:p>
        </p:txBody>
      </p:sp>
      <p:sp>
        <p:nvSpPr>
          <p:cNvPr id="10" name="4 Rectángulo redondeado">
            <a:extLst>
              <a:ext uri="{FF2B5EF4-FFF2-40B4-BE49-F238E27FC236}">
                <a16:creationId xmlns:a16="http://schemas.microsoft.com/office/drawing/2014/main" id="{62AD5737-1521-A843-B484-53C553449A5F}"/>
              </a:ext>
            </a:extLst>
          </p:cNvPr>
          <p:cNvSpPr/>
          <p:nvPr/>
        </p:nvSpPr>
        <p:spPr>
          <a:xfrm>
            <a:off x="1561611" y="3357489"/>
            <a:ext cx="3384550" cy="863600"/>
          </a:xfrm>
          <a:prstGeom prst="roundRect">
            <a:avLst/>
          </a:prstGeom>
          <a:ln w="57150"/>
          <a:scene3d>
            <a:camera prst="orthographicFront"/>
            <a:lightRig rig="threePt" dir="t"/>
          </a:scene3d>
          <a:sp3d>
            <a:bevelT w="139700" h="139700" prst="divo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es-CO" sz="2000" b="1" dirty="0">
                <a:latin typeface="Cambria" panose="02040503050406030204" pitchFamily="18" charset="0"/>
              </a:rPr>
              <a:t>Inmunoprevenibles</a:t>
            </a:r>
          </a:p>
        </p:txBody>
      </p:sp>
      <p:sp>
        <p:nvSpPr>
          <p:cNvPr id="16" name="5 Rectángulo redondeado">
            <a:extLst>
              <a:ext uri="{FF2B5EF4-FFF2-40B4-BE49-F238E27FC236}">
                <a16:creationId xmlns:a16="http://schemas.microsoft.com/office/drawing/2014/main" id="{9F406A87-134D-B14A-ACC5-1F64B7EF3365}"/>
              </a:ext>
            </a:extLst>
          </p:cNvPr>
          <p:cNvSpPr/>
          <p:nvPr/>
        </p:nvSpPr>
        <p:spPr>
          <a:xfrm>
            <a:off x="5025536" y="2271639"/>
            <a:ext cx="2439988" cy="681038"/>
          </a:xfrm>
          <a:prstGeom prst="roundRect">
            <a:avLst/>
          </a:prstGeom>
          <a:ln w="57150"/>
          <a:scene3d>
            <a:camera prst="orthographicFront"/>
            <a:lightRig rig="threePt" dir="t"/>
          </a:scene3d>
          <a:sp3d>
            <a:bevelT w="139700" h="139700" prst="divo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es-CO" sz="2000" dirty="0">
                <a:latin typeface="Cambria" panose="02040503050406030204" pitchFamily="18" charset="0"/>
              </a:rPr>
              <a:t>Varicela y demás</a:t>
            </a:r>
          </a:p>
        </p:txBody>
      </p:sp>
      <p:sp>
        <p:nvSpPr>
          <p:cNvPr id="17" name="6 Rectángulo redondeado">
            <a:extLst>
              <a:ext uri="{FF2B5EF4-FFF2-40B4-BE49-F238E27FC236}">
                <a16:creationId xmlns:a16="http://schemas.microsoft.com/office/drawing/2014/main" id="{4B49D4F4-93A4-6045-AD0E-78ADE675B20D}"/>
              </a:ext>
            </a:extLst>
          </p:cNvPr>
          <p:cNvSpPr/>
          <p:nvPr/>
        </p:nvSpPr>
        <p:spPr>
          <a:xfrm>
            <a:off x="5089036" y="3090790"/>
            <a:ext cx="2376488" cy="576263"/>
          </a:xfrm>
          <a:prstGeom prst="roundRect">
            <a:avLst/>
          </a:prstGeom>
          <a:ln w="57150"/>
          <a:scene3d>
            <a:camera prst="orthographicFront"/>
            <a:lightRig rig="threePt" dir="t"/>
          </a:scene3d>
          <a:sp3d>
            <a:bevelT w="139700" h="139700" prst="divo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es-CO" sz="2000" dirty="0">
                <a:latin typeface="Cambria" panose="02040503050406030204" pitchFamily="18" charset="0"/>
              </a:rPr>
              <a:t>Tosferina</a:t>
            </a:r>
          </a:p>
        </p:txBody>
      </p:sp>
      <p:sp>
        <p:nvSpPr>
          <p:cNvPr id="18" name="7 Rectángulo redondeado">
            <a:extLst>
              <a:ext uri="{FF2B5EF4-FFF2-40B4-BE49-F238E27FC236}">
                <a16:creationId xmlns:a16="http://schemas.microsoft.com/office/drawing/2014/main" id="{691BA5B0-3362-B540-BF4C-DC3C92B06194}"/>
              </a:ext>
            </a:extLst>
          </p:cNvPr>
          <p:cNvSpPr/>
          <p:nvPr/>
        </p:nvSpPr>
        <p:spPr>
          <a:xfrm>
            <a:off x="5089036" y="3882952"/>
            <a:ext cx="2376488" cy="792162"/>
          </a:xfrm>
          <a:prstGeom prst="roundRect">
            <a:avLst/>
          </a:prstGeom>
          <a:ln w="57150"/>
          <a:scene3d>
            <a:camera prst="orthographicFront"/>
            <a:lightRig rig="threePt" dir="t"/>
          </a:scene3d>
          <a:sp3d>
            <a:bevelT w="139700" h="139700" prst="divo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es-CO" sz="2000" dirty="0">
                <a:latin typeface="Cambria" panose="02040503050406030204" pitchFamily="18" charset="0"/>
              </a:rPr>
              <a:t>Sarampión-Rubeola</a:t>
            </a:r>
          </a:p>
        </p:txBody>
      </p:sp>
      <p:sp>
        <p:nvSpPr>
          <p:cNvPr id="19" name="8 Rectángulo redondeado">
            <a:extLst>
              <a:ext uri="{FF2B5EF4-FFF2-40B4-BE49-F238E27FC236}">
                <a16:creationId xmlns:a16="http://schemas.microsoft.com/office/drawing/2014/main" id="{CA421757-8540-F24B-A59A-ED85AF5F02D9}"/>
              </a:ext>
            </a:extLst>
          </p:cNvPr>
          <p:cNvSpPr/>
          <p:nvPr/>
        </p:nvSpPr>
        <p:spPr>
          <a:xfrm>
            <a:off x="5089036" y="4817989"/>
            <a:ext cx="2376488" cy="649288"/>
          </a:xfrm>
          <a:prstGeom prst="roundRect">
            <a:avLst/>
          </a:prstGeom>
          <a:ln w="57150"/>
          <a:scene3d>
            <a:camera prst="orthographicFront"/>
            <a:lightRig rig="threePt" dir="t"/>
          </a:scene3d>
          <a:sp3d>
            <a:bevelT w="139700" h="139700" prst="divo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es-CO" sz="2000" dirty="0">
                <a:latin typeface="Cambria" panose="02040503050406030204" pitchFamily="18" charset="0"/>
              </a:rPr>
              <a:t>PFA</a:t>
            </a:r>
          </a:p>
        </p:txBody>
      </p:sp>
      <p:sp>
        <p:nvSpPr>
          <p:cNvPr id="20" name="9 Flecha derecha">
            <a:extLst>
              <a:ext uri="{FF2B5EF4-FFF2-40B4-BE49-F238E27FC236}">
                <a16:creationId xmlns:a16="http://schemas.microsoft.com/office/drawing/2014/main" id="{5B820C50-0757-2A46-9457-A63229A76449}"/>
              </a:ext>
            </a:extLst>
          </p:cNvPr>
          <p:cNvSpPr/>
          <p:nvPr/>
        </p:nvSpPr>
        <p:spPr>
          <a:xfrm>
            <a:off x="7609987" y="2370065"/>
            <a:ext cx="464868" cy="347662"/>
          </a:xfrm>
          <a:prstGeom prst="rightArrow">
            <a:avLst/>
          </a:prstGeom>
          <a:solidFill>
            <a:srgbClr val="FF0000"/>
          </a:solidFill>
          <a:ln w="12700"/>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anchor="ctr"/>
          <a:lstStyle/>
          <a:p>
            <a:pPr algn="ctr">
              <a:defRPr/>
            </a:pPr>
            <a:endParaRPr lang="es-CO" sz="2000"/>
          </a:p>
        </p:txBody>
      </p:sp>
      <p:sp>
        <p:nvSpPr>
          <p:cNvPr id="21" name="10 Rectángulo redondeado">
            <a:extLst>
              <a:ext uri="{FF2B5EF4-FFF2-40B4-BE49-F238E27FC236}">
                <a16:creationId xmlns:a16="http://schemas.microsoft.com/office/drawing/2014/main" id="{59B6101D-B6A0-2C40-9C5A-1C7BA8B102D6}"/>
              </a:ext>
            </a:extLst>
          </p:cNvPr>
          <p:cNvSpPr/>
          <p:nvPr/>
        </p:nvSpPr>
        <p:spPr>
          <a:xfrm>
            <a:off x="8186249" y="2225602"/>
            <a:ext cx="2303462" cy="603250"/>
          </a:xfrm>
          <a:prstGeom prst="roundRect">
            <a:avLst/>
          </a:prstGeom>
          <a:ln w="57150"/>
          <a:scene3d>
            <a:camera prst="orthographicFront"/>
            <a:lightRig rig="threePt" dir="t"/>
          </a:scene3d>
          <a:sp3d>
            <a:bevelT w="139700" h="139700" prst="divo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es-CO" sz="2000" dirty="0">
                <a:latin typeface="Cambria" panose="02040503050406030204" pitchFamily="18" charset="0"/>
              </a:rPr>
              <a:t>Ficha Datos básicos</a:t>
            </a:r>
          </a:p>
        </p:txBody>
      </p:sp>
      <p:sp>
        <p:nvSpPr>
          <p:cNvPr id="22" name="11 Rectángulo redondeado">
            <a:extLst>
              <a:ext uri="{FF2B5EF4-FFF2-40B4-BE49-F238E27FC236}">
                <a16:creationId xmlns:a16="http://schemas.microsoft.com/office/drawing/2014/main" id="{67C01F7D-E4C4-A944-80DA-AEE51237DCE3}"/>
              </a:ext>
            </a:extLst>
          </p:cNvPr>
          <p:cNvSpPr/>
          <p:nvPr/>
        </p:nvSpPr>
        <p:spPr>
          <a:xfrm>
            <a:off x="8186249" y="3306689"/>
            <a:ext cx="2303462" cy="2160588"/>
          </a:xfrm>
          <a:prstGeom prst="roundRect">
            <a:avLst/>
          </a:prstGeom>
          <a:ln w="57150"/>
          <a:scene3d>
            <a:camera prst="orthographicFront"/>
            <a:lightRig rig="threePt" dir="t"/>
          </a:scene3d>
          <a:sp3d>
            <a:bevelT w="139700" h="139700" prst="divot"/>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es-CO" sz="2000" dirty="0">
                <a:latin typeface="Cambria" panose="02040503050406030204" pitchFamily="18" charset="0"/>
              </a:rPr>
              <a:t>Ficha Datos básicos y especifica según evento </a:t>
            </a:r>
          </a:p>
        </p:txBody>
      </p:sp>
      <p:sp>
        <p:nvSpPr>
          <p:cNvPr id="23" name="12 Flecha derecha">
            <a:extLst>
              <a:ext uri="{FF2B5EF4-FFF2-40B4-BE49-F238E27FC236}">
                <a16:creationId xmlns:a16="http://schemas.microsoft.com/office/drawing/2014/main" id="{8B819100-6490-CF46-99A2-17B5895A65E2}"/>
              </a:ext>
            </a:extLst>
          </p:cNvPr>
          <p:cNvSpPr/>
          <p:nvPr/>
        </p:nvSpPr>
        <p:spPr>
          <a:xfrm>
            <a:off x="7609987" y="3968677"/>
            <a:ext cx="576262" cy="504824"/>
          </a:xfrm>
          <a:prstGeom prst="rightArrow">
            <a:avLst/>
          </a:prstGeom>
          <a:solidFill>
            <a:srgbClr val="FF0000"/>
          </a:solidFill>
          <a:ln w="12700"/>
          <a:scene3d>
            <a:camera prst="orthographicFron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anchor="ctr"/>
          <a:lstStyle/>
          <a:p>
            <a:pPr algn="ctr">
              <a:defRPr/>
            </a:pPr>
            <a:endParaRPr lang="es-CO" sz="2000"/>
          </a:p>
        </p:txBody>
      </p:sp>
    </p:spTree>
    <p:extLst>
      <p:ext uri="{BB962C8B-B14F-4D97-AF65-F5344CB8AC3E}">
        <p14:creationId xmlns:p14="http://schemas.microsoft.com/office/powerpoint/2010/main" val="314025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pic>
        <p:nvPicPr>
          <p:cNvPr id="314" name="Google Shape;314;p18"/>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316" name="Google Shape;316;p18"/>
          <p:cNvSpPr txBox="1"/>
          <p:nvPr/>
        </p:nvSpPr>
        <p:spPr>
          <a:xfrm>
            <a:off x="432617" y="350088"/>
            <a:ext cx="4625158" cy="992539"/>
          </a:xfrm>
          <a:prstGeom prst="rect">
            <a:avLst/>
          </a:prstGeom>
          <a:noFill/>
          <a:ln>
            <a:noFill/>
          </a:ln>
        </p:spPr>
        <p:txBody>
          <a:bodyPr spcFirstLastPara="1" wrap="square" lIns="91425" tIns="45700" rIns="91425" bIns="45700" anchor="t" anchorCtr="0">
            <a:spAutoFit/>
          </a:bodyPr>
          <a:lstStyle/>
          <a:p>
            <a:pPr marL="334963" lvl="1">
              <a:spcBef>
                <a:spcPts val="325"/>
              </a:spcBef>
              <a:defRPr/>
            </a:pPr>
            <a:r>
              <a:rPr lang="es-ES" sz="2800" b="1" dirty="0" smtClean="0">
                <a:solidFill>
                  <a:srgbClr val="FF0000"/>
                </a:solidFill>
                <a:latin typeface="Cambria" panose="02040503050406030204" pitchFamily="18" charset="0"/>
              </a:rPr>
              <a:t>Preparar </a:t>
            </a:r>
            <a:r>
              <a:rPr lang="es-ES" sz="2800" b="1" dirty="0">
                <a:solidFill>
                  <a:srgbClr val="FF0000"/>
                </a:solidFill>
                <a:latin typeface="Cambria" panose="02040503050406030204" pitchFamily="18" charset="0"/>
              </a:rPr>
              <a:t>el trabajo de campo</a:t>
            </a:r>
            <a:r>
              <a:rPr lang="es-ES" b="1" dirty="0">
                <a:solidFill>
                  <a:srgbClr val="FF0000"/>
                </a:solidFill>
                <a:latin typeface="Cambria" panose="02040503050406030204" pitchFamily="18" charset="0"/>
              </a:rPr>
              <a:t>.</a:t>
            </a:r>
            <a:endParaRPr lang="en-US" b="1" dirty="0">
              <a:solidFill>
                <a:srgbClr val="FF0000"/>
              </a:solidFill>
              <a:latin typeface="Cambria" panose="02040503050406030204" pitchFamily="18" charset="0"/>
            </a:endParaRPr>
          </a:p>
        </p:txBody>
      </p:sp>
      <p:sp>
        <p:nvSpPr>
          <p:cNvPr id="11" name="Google Shape;307;p17"/>
          <p:cNvSpPr/>
          <p:nvPr/>
        </p:nvSpPr>
        <p:spPr>
          <a:xfrm>
            <a:off x="171531" y="199557"/>
            <a:ext cx="65578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4800" dirty="0" smtClean="0">
                <a:solidFill>
                  <a:srgbClr val="E20E18"/>
                </a:solidFill>
                <a:latin typeface="Montserrat Black"/>
                <a:ea typeface="Montserrat Black"/>
                <a:cs typeface="Montserrat Black"/>
                <a:sym typeface="Montserrat Black"/>
              </a:rPr>
              <a:t>1</a:t>
            </a:r>
            <a:endParaRPr sz="4800" dirty="0">
              <a:solidFill>
                <a:schemeClr val="dk1"/>
              </a:solidFill>
              <a:sym typeface="Arial"/>
            </a:endParaRPr>
          </a:p>
        </p:txBody>
      </p:sp>
      <p:sp>
        <p:nvSpPr>
          <p:cNvPr id="15" name="3 Rectángulo redondeado">
            <a:extLst>
              <a:ext uri="{FF2B5EF4-FFF2-40B4-BE49-F238E27FC236}">
                <a16:creationId xmlns:a16="http://schemas.microsoft.com/office/drawing/2014/main" id="{AA6315D8-AF0C-F946-99E5-DC59120FB4A3}"/>
              </a:ext>
            </a:extLst>
          </p:cNvPr>
          <p:cNvSpPr/>
          <p:nvPr/>
        </p:nvSpPr>
        <p:spPr>
          <a:xfrm>
            <a:off x="2552076" y="1342627"/>
            <a:ext cx="8420724" cy="105047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CO" sz="2400" b="1" dirty="0">
                <a:latin typeface="Cambria" panose="02040503050406030204" pitchFamily="18" charset="0"/>
              </a:rPr>
              <a:t>FORMATOS DE RECOLECCION DE INFORMACIÓN</a:t>
            </a:r>
          </a:p>
        </p:txBody>
      </p:sp>
      <p:sp>
        <p:nvSpPr>
          <p:cNvPr id="24" name="4 Rectángulo redondeado">
            <a:extLst>
              <a:ext uri="{FF2B5EF4-FFF2-40B4-BE49-F238E27FC236}">
                <a16:creationId xmlns:a16="http://schemas.microsoft.com/office/drawing/2014/main" id="{88BB33F0-FCF1-EA44-AF4F-7D856EC9C638}"/>
              </a:ext>
            </a:extLst>
          </p:cNvPr>
          <p:cNvSpPr/>
          <p:nvPr/>
        </p:nvSpPr>
        <p:spPr>
          <a:xfrm>
            <a:off x="42565" y="3341113"/>
            <a:ext cx="4001225" cy="1201420"/>
          </a:xfrm>
          <a:prstGeom prst="roundRect">
            <a:avLst/>
          </a:prstGeom>
          <a:scene3d>
            <a:camera prst="orthographicFront"/>
            <a:lightRig rig="threePt" dir="t"/>
          </a:scene3d>
          <a:sp3d>
            <a:bevelT prst="angle"/>
          </a:sp3d>
        </p:spPr>
        <p:style>
          <a:lnRef idx="2">
            <a:schemeClr val="accent5"/>
          </a:lnRef>
          <a:fillRef idx="1">
            <a:schemeClr val="lt1"/>
          </a:fillRef>
          <a:effectRef idx="0">
            <a:schemeClr val="accent5"/>
          </a:effectRef>
          <a:fontRef idx="minor">
            <a:schemeClr val="dk1"/>
          </a:fontRef>
        </p:style>
        <p:txBody>
          <a:bodyPr anchor="ctr"/>
          <a:lstStyle/>
          <a:p>
            <a:pPr algn="ctr">
              <a:defRPr/>
            </a:pPr>
            <a:r>
              <a:rPr lang="es-CO" sz="2000" b="1" dirty="0">
                <a:latin typeface="Cambria" panose="02040503050406030204" pitchFamily="18" charset="0"/>
              </a:rPr>
              <a:t>Transmitidas Agua y Alimentos</a:t>
            </a:r>
          </a:p>
        </p:txBody>
      </p:sp>
      <p:sp>
        <p:nvSpPr>
          <p:cNvPr id="25" name="5 Rectángulo redondeado">
            <a:extLst>
              <a:ext uri="{FF2B5EF4-FFF2-40B4-BE49-F238E27FC236}">
                <a16:creationId xmlns:a16="http://schemas.microsoft.com/office/drawing/2014/main" id="{8BDA04A4-DD21-FB4D-B70F-870ED2ED9C79}"/>
              </a:ext>
            </a:extLst>
          </p:cNvPr>
          <p:cNvSpPr/>
          <p:nvPr/>
        </p:nvSpPr>
        <p:spPr>
          <a:xfrm>
            <a:off x="4266574" y="2789035"/>
            <a:ext cx="2513591" cy="648645"/>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s-CO" sz="1600" b="1" dirty="0">
                <a:latin typeface="Cambria" panose="02040503050406030204" pitchFamily="18" charset="0"/>
              </a:rPr>
              <a:t>ETA</a:t>
            </a:r>
          </a:p>
        </p:txBody>
      </p:sp>
      <p:sp>
        <p:nvSpPr>
          <p:cNvPr id="26" name="6 Rectángulo redondeado">
            <a:extLst>
              <a:ext uri="{FF2B5EF4-FFF2-40B4-BE49-F238E27FC236}">
                <a16:creationId xmlns:a16="http://schemas.microsoft.com/office/drawing/2014/main" id="{DEF1B111-FF24-7447-BF61-B04364626A6D}"/>
              </a:ext>
            </a:extLst>
          </p:cNvPr>
          <p:cNvSpPr/>
          <p:nvPr/>
        </p:nvSpPr>
        <p:spPr>
          <a:xfrm>
            <a:off x="4338014" y="3840246"/>
            <a:ext cx="2513590" cy="740434"/>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s-CO" sz="1600" b="1" dirty="0">
                <a:latin typeface="Cambria" panose="02040503050406030204" pitchFamily="18" charset="0"/>
              </a:rPr>
              <a:t>Hepatitis A</a:t>
            </a:r>
          </a:p>
        </p:txBody>
      </p:sp>
      <p:sp>
        <p:nvSpPr>
          <p:cNvPr id="27" name="7 Rectángulo redondeado">
            <a:extLst>
              <a:ext uri="{FF2B5EF4-FFF2-40B4-BE49-F238E27FC236}">
                <a16:creationId xmlns:a16="http://schemas.microsoft.com/office/drawing/2014/main" id="{EAF02BC6-F008-7C48-A8EF-701FEC96767F}"/>
              </a:ext>
            </a:extLst>
          </p:cNvPr>
          <p:cNvSpPr/>
          <p:nvPr/>
        </p:nvSpPr>
        <p:spPr>
          <a:xfrm>
            <a:off x="4338014" y="4819565"/>
            <a:ext cx="2513590" cy="834263"/>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r>
              <a:rPr lang="es-CO" sz="1600" b="1" dirty="0">
                <a:latin typeface="Cambria" panose="02040503050406030204" pitchFamily="18" charset="0"/>
              </a:rPr>
              <a:t>EDA</a:t>
            </a:r>
          </a:p>
        </p:txBody>
      </p:sp>
      <p:sp>
        <p:nvSpPr>
          <p:cNvPr id="28" name="8 Rectángulo redondeado">
            <a:extLst>
              <a:ext uri="{FF2B5EF4-FFF2-40B4-BE49-F238E27FC236}">
                <a16:creationId xmlns:a16="http://schemas.microsoft.com/office/drawing/2014/main" id="{28B72A3F-DDFC-BF4B-A998-850D028EAAE6}"/>
              </a:ext>
            </a:extLst>
          </p:cNvPr>
          <p:cNvSpPr/>
          <p:nvPr/>
        </p:nvSpPr>
        <p:spPr>
          <a:xfrm>
            <a:off x="7763609" y="3113357"/>
            <a:ext cx="3629829" cy="2176426"/>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just">
              <a:defRPr/>
            </a:pPr>
            <a:r>
              <a:rPr lang="es-CO" sz="2400" dirty="0">
                <a:latin typeface="Cambria" panose="02040503050406030204" pitchFamily="18" charset="0"/>
              </a:rPr>
              <a:t>Datos básicos y Encuesta de alimentos o consumos últimos días</a:t>
            </a:r>
          </a:p>
        </p:txBody>
      </p:sp>
      <p:sp>
        <p:nvSpPr>
          <p:cNvPr id="29" name="9 Flecha derecha">
            <a:extLst>
              <a:ext uri="{FF2B5EF4-FFF2-40B4-BE49-F238E27FC236}">
                <a16:creationId xmlns:a16="http://schemas.microsoft.com/office/drawing/2014/main" id="{BD2B856F-959B-8947-B8CA-708308F02735}"/>
              </a:ext>
            </a:extLst>
          </p:cNvPr>
          <p:cNvSpPr/>
          <p:nvPr/>
        </p:nvSpPr>
        <p:spPr>
          <a:xfrm>
            <a:off x="6920821" y="3941823"/>
            <a:ext cx="773571" cy="554815"/>
          </a:xfrm>
          <a:prstGeom prst="rightArrow">
            <a:avLst/>
          </a:prstGeom>
          <a:solidFill>
            <a:schemeClr val="bg1">
              <a:lumMod val="75000"/>
            </a:schemeClr>
          </a:solidFill>
          <a:ln>
            <a:solidFill>
              <a:schemeClr val="tx1">
                <a:lumMod val="75000"/>
                <a:lumOff val="25000"/>
              </a:schemeClr>
            </a:solidFill>
          </a:ln>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anchor="ctr"/>
          <a:lstStyle/>
          <a:p>
            <a:pPr algn="ctr">
              <a:defRPr/>
            </a:pPr>
            <a:endParaRPr lang="es-CO" sz="1600"/>
          </a:p>
        </p:txBody>
      </p:sp>
    </p:spTree>
    <p:extLst>
      <p:ext uri="{BB962C8B-B14F-4D97-AF65-F5344CB8AC3E}">
        <p14:creationId xmlns:p14="http://schemas.microsoft.com/office/powerpoint/2010/main" val="332228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pic>
        <p:nvPicPr>
          <p:cNvPr id="324" name="Google Shape;324;p19"/>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326" name="Google Shape;326;p19"/>
          <p:cNvSpPr txBox="1"/>
          <p:nvPr/>
        </p:nvSpPr>
        <p:spPr>
          <a:xfrm>
            <a:off x="0" y="199557"/>
            <a:ext cx="255764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400" dirty="0" smtClean="0">
                <a:solidFill>
                  <a:srgbClr val="E20E18"/>
                </a:solidFill>
                <a:latin typeface="Montserrat Black"/>
                <a:ea typeface="Montserrat Black"/>
                <a:cs typeface="Montserrat Black"/>
                <a:sym typeface="Montserrat Black"/>
              </a:rPr>
              <a:t>FICHA NOTIFICACION</a:t>
            </a:r>
            <a:endParaRPr sz="2400" b="0" i="0" u="none" strike="noStrike" cap="none" dirty="0">
              <a:solidFill>
                <a:srgbClr val="E20E18"/>
              </a:solidFill>
              <a:latin typeface="Montserrat Black"/>
              <a:ea typeface="Montserrat Black"/>
              <a:cs typeface="Montserrat Black"/>
              <a:sym typeface="Montserrat Black"/>
            </a:endParaRPr>
          </a:p>
        </p:txBody>
      </p:sp>
      <p:pic>
        <p:nvPicPr>
          <p:cNvPr id="2" name="Imagen 1"/>
          <p:cNvPicPr>
            <a:picLocks noChangeAspect="1"/>
          </p:cNvPicPr>
          <p:nvPr/>
        </p:nvPicPr>
        <p:blipFill>
          <a:blip r:embed="rId5"/>
          <a:stretch>
            <a:fillRect/>
          </a:stretch>
        </p:blipFill>
        <p:spPr>
          <a:xfrm>
            <a:off x="2557646" y="383187"/>
            <a:ext cx="9004572" cy="62550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
          <p:cNvSpPr txBox="1"/>
          <p:nvPr/>
        </p:nvSpPr>
        <p:spPr>
          <a:xfrm>
            <a:off x="168442" y="927768"/>
            <a:ext cx="11606463" cy="432274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s-ES" sz="5400" b="1" dirty="0" smtClean="0">
                <a:solidFill>
                  <a:schemeClr val="dk1"/>
                </a:solidFill>
                <a:latin typeface="Avenir"/>
                <a:ea typeface="Avenir"/>
                <a:cs typeface="Avenir"/>
                <a:sym typeface="Avenir"/>
              </a:rPr>
              <a:t>EQUIPO DE RESPUESTA INMEDIATA</a:t>
            </a:r>
            <a:endParaRPr sz="5400" b="1" dirty="0">
              <a:solidFill>
                <a:schemeClr val="dk1"/>
              </a:solidFill>
              <a:latin typeface="Avenir"/>
              <a:ea typeface="Avenir"/>
              <a:cs typeface="Avenir"/>
              <a:sym typeface="Avenir"/>
            </a:endParaRPr>
          </a:p>
          <a:p>
            <a:pPr marL="0" marR="0" lvl="0" indent="0" algn="ctr" rtl="0">
              <a:lnSpc>
                <a:spcPct val="90000"/>
              </a:lnSpc>
              <a:spcBef>
                <a:spcPts val="0"/>
              </a:spcBef>
              <a:spcAft>
                <a:spcPts val="0"/>
              </a:spcAft>
              <a:buClr>
                <a:schemeClr val="dk1"/>
              </a:buClr>
              <a:buSzPts val="4400"/>
              <a:buFont typeface="Calibri"/>
              <a:buNone/>
            </a:pPr>
            <a:endParaRPr sz="5400" dirty="0">
              <a:solidFill>
                <a:schemeClr val="dk1"/>
              </a:solidFill>
              <a:latin typeface="Avenir"/>
              <a:ea typeface="Avenir"/>
              <a:cs typeface="Avenir"/>
              <a:sym typeface="Avenir"/>
            </a:endParaRPr>
          </a:p>
          <a:p>
            <a:pPr marL="0" marR="0" lvl="0" indent="0" algn="ctr" rtl="0">
              <a:lnSpc>
                <a:spcPct val="90000"/>
              </a:lnSpc>
              <a:spcBef>
                <a:spcPts val="0"/>
              </a:spcBef>
              <a:spcAft>
                <a:spcPts val="0"/>
              </a:spcAft>
              <a:buClr>
                <a:schemeClr val="dk1"/>
              </a:buClr>
              <a:buSzPts val="4400"/>
              <a:buFont typeface="Calibri"/>
              <a:buNone/>
            </a:pPr>
            <a:r>
              <a:rPr lang="es-CO" sz="5400" u="none" strike="noStrike" cap="none" dirty="0">
                <a:solidFill>
                  <a:schemeClr val="dk1"/>
                </a:solidFill>
                <a:latin typeface="Avenir"/>
                <a:ea typeface="Avenir"/>
                <a:cs typeface="Avenir"/>
                <a:sym typeface="Avenir"/>
              </a:rPr>
              <a:t>Municipio</a:t>
            </a:r>
            <a:r>
              <a:rPr lang="es-CO" sz="5400" dirty="0">
                <a:solidFill>
                  <a:schemeClr val="dk1"/>
                </a:solidFill>
                <a:latin typeface="Avenir"/>
                <a:ea typeface="Avenir"/>
                <a:cs typeface="Avenir"/>
                <a:sym typeface="Avenir"/>
              </a:rPr>
              <a:t> de </a:t>
            </a:r>
            <a:r>
              <a:rPr lang="es-CO" sz="5400" u="none" strike="noStrike" cap="none" dirty="0">
                <a:solidFill>
                  <a:schemeClr val="dk1"/>
                </a:solidFill>
                <a:latin typeface="Avenir"/>
                <a:ea typeface="Avenir"/>
                <a:cs typeface="Avenir"/>
                <a:sym typeface="Avenir"/>
              </a:rPr>
              <a:t>Pereira</a:t>
            </a:r>
            <a:endParaRPr dirty="0"/>
          </a:p>
          <a:p>
            <a:pPr marL="0" marR="0" lvl="0" indent="0" algn="ctr" rtl="0">
              <a:lnSpc>
                <a:spcPct val="90000"/>
              </a:lnSpc>
              <a:spcBef>
                <a:spcPts val="0"/>
              </a:spcBef>
              <a:spcAft>
                <a:spcPts val="0"/>
              </a:spcAft>
              <a:buClr>
                <a:schemeClr val="dk1"/>
              </a:buClr>
              <a:buSzPts val="4400"/>
              <a:buFont typeface="Calibri"/>
              <a:buNone/>
            </a:pPr>
            <a:endParaRPr sz="2000" dirty="0">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4400"/>
              <a:buFont typeface="Calibri"/>
              <a:buNone/>
            </a:pPr>
            <a:r>
              <a:rPr lang="es-CO" sz="2000" dirty="0" err="1">
                <a:solidFill>
                  <a:schemeClr val="dk1"/>
                </a:solidFill>
                <a:latin typeface="Arial"/>
                <a:ea typeface="Arial"/>
                <a:cs typeface="Arial"/>
                <a:sym typeface="Arial"/>
              </a:rPr>
              <a:t>Area</a:t>
            </a:r>
            <a:r>
              <a:rPr lang="es-CO" sz="2000" dirty="0">
                <a:solidFill>
                  <a:schemeClr val="dk1"/>
                </a:solidFill>
                <a:latin typeface="Arial"/>
                <a:ea typeface="Arial"/>
                <a:cs typeface="Arial"/>
                <a:sym typeface="Arial"/>
              </a:rPr>
              <a:t> de Epidemiologia y Gestión del Conocimiento</a:t>
            </a:r>
            <a:endParaRPr dirty="0"/>
          </a:p>
          <a:p>
            <a:pPr marL="0" marR="0" lvl="0" indent="0" algn="ctr" rtl="0">
              <a:lnSpc>
                <a:spcPct val="90000"/>
              </a:lnSpc>
              <a:spcBef>
                <a:spcPts val="0"/>
              </a:spcBef>
              <a:spcAft>
                <a:spcPts val="0"/>
              </a:spcAft>
              <a:buClr>
                <a:schemeClr val="dk1"/>
              </a:buClr>
              <a:buSzPts val="4400"/>
              <a:buFont typeface="Calibri"/>
              <a:buNone/>
            </a:pPr>
            <a:endParaRPr sz="2000" dirty="0">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4400"/>
              <a:buFont typeface="Calibri"/>
              <a:buNone/>
            </a:pPr>
            <a:r>
              <a:rPr lang="es-CO" sz="2000" dirty="0">
                <a:solidFill>
                  <a:schemeClr val="dk1"/>
                </a:solidFill>
                <a:latin typeface="Arial"/>
                <a:ea typeface="Arial"/>
                <a:cs typeface="Arial"/>
                <a:sym typeface="Arial"/>
              </a:rPr>
              <a:t>Secretaria de Salud Pública y Seguridad Social</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pic>
        <p:nvPicPr>
          <p:cNvPr id="324" name="Google Shape;324;p19"/>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326" name="Google Shape;326;p19"/>
          <p:cNvSpPr txBox="1"/>
          <p:nvPr/>
        </p:nvSpPr>
        <p:spPr>
          <a:xfrm>
            <a:off x="0" y="199557"/>
            <a:ext cx="255764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400" dirty="0" smtClean="0">
                <a:solidFill>
                  <a:srgbClr val="E20E18"/>
                </a:solidFill>
                <a:latin typeface="Montserrat Black"/>
                <a:ea typeface="Montserrat Black"/>
                <a:cs typeface="Montserrat Black"/>
                <a:sym typeface="Montserrat Black"/>
              </a:rPr>
              <a:t>FICHA NOTIFICACION</a:t>
            </a:r>
            <a:endParaRPr sz="2400" b="0" i="0" u="none" strike="noStrike" cap="none" dirty="0">
              <a:solidFill>
                <a:srgbClr val="E20E18"/>
              </a:solidFill>
              <a:latin typeface="Montserrat Black"/>
              <a:ea typeface="Montserrat Black"/>
              <a:cs typeface="Montserrat Black"/>
              <a:sym typeface="Montserrat Black"/>
            </a:endParaRPr>
          </a:p>
        </p:txBody>
      </p:sp>
      <p:pic>
        <p:nvPicPr>
          <p:cNvPr id="3" name="Imagen 2"/>
          <p:cNvPicPr>
            <a:picLocks noChangeAspect="1"/>
          </p:cNvPicPr>
          <p:nvPr/>
        </p:nvPicPr>
        <p:blipFill>
          <a:blip r:embed="rId5"/>
          <a:stretch>
            <a:fillRect/>
          </a:stretch>
        </p:blipFill>
        <p:spPr>
          <a:xfrm>
            <a:off x="1686319" y="1574041"/>
            <a:ext cx="9156986" cy="3090940"/>
          </a:xfrm>
          <a:prstGeom prst="rect">
            <a:avLst/>
          </a:prstGeom>
        </p:spPr>
      </p:pic>
    </p:spTree>
    <p:extLst>
      <p:ext uri="{BB962C8B-B14F-4D97-AF65-F5344CB8AC3E}">
        <p14:creationId xmlns:p14="http://schemas.microsoft.com/office/powerpoint/2010/main" val="408286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pic>
        <p:nvPicPr>
          <p:cNvPr id="324" name="Google Shape;324;p19"/>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326" name="Google Shape;326;p19"/>
          <p:cNvSpPr txBox="1"/>
          <p:nvPr/>
        </p:nvSpPr>
        <p:spPr>
          <a:xfrm>
            <a:off x="0" y="199557"/>
            <a:ext cx="255764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400" dirty="0" smtClean="0">
                <a:solidFill>
                  <a:srgbClr val="E20E18"/>
                </a:solidFill>
                <a:latin typeface="Montserrat Black"/>
                <a:ea typeface="Montserrat Black"/>
                <a:cs typeface="Montserrat Black"/>
                <a:sym typeface="Montserrat Black"/>
              </a:rPr>
              <a:t>FICHA NOTIFICACION</a:t>
            </a:r>
            <a:endParaRPr sz="2400" b="0" i="0" u="none" strike="noStrike" cap="none" dirty="0">
              <a:solidFill>
                <a:srgbClr val="E20E18"/>
              </a:solidFill>
              <a:latin typeface="Montserrat Black"/>
              <a:ea typeface="Montserrat Black"/>
              <a:cs typeface="Montserrat Black"/>
              <a:sym typeface="Montserrat Black"/>
            </a:endParaRPr>
          </a:p>
        </p:txBody>
      </p:sp>
      <p:pic>
        <p:nvPicPr>
          <p:cNvPr id="3" name="Imagen 2"/>
          <p:cNvPicPr>
            <a:picLocks noChangeAspect="1"/>
          </p:cNvPicPr>
          <p:nvPr/>
        </p:nvPicPr>
        <p:blipFill>
          <a:blip r:embed="rId5"/>
          <a:stretch>
            <a:fillRect/>
          </a:stretch>
        </p:blipFill>
        <p:spPr>
          <a:xfrm>
            <a:off x="1686319" y="1574041"/>
            <a:ext cx="9156986" cy="3090940"/>
          </a:xfrm>
          <a:prstGeom prst="rect">
            <a:avLst/>
          </a:prstGeom>
        </p:spPr>
      </p:pic>
    </p:spTree>
    <p:extLst>
      <p:ext uri="{BB962C8B-B14F-4D97-AF65-F5344CB8AC3E}">
        <p14:creationId xmlns:p14="http://schemas.microsoft.com/office/powerpoint/2010/main" val="2200505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pic>
        <p:nvPicPr>
          <p:cNvPr id="324" name="Google Shape;324;p19"/>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326" name="Google Shape;326;p19"/>
          <p:cNvSpPr txBox="1"/>
          <p:nvPr/>
        </p:nvSpPr>
        <p:spPr>
          <a:xfrm>
            <a:off x="0" y="199557"/>
            <a:ext cx="301048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000" dirty="0" smtClean="0">
                <a:solidFill>
                  <a:srgbClr val="E20E18"/>
                </a:solidFill>
                <a:latin typeface="Montserrat Black"/>
                <a:ea typeface="Montserrat Black"/>
                <a:cs typeface="Montserrat Black"/>
                <a:sym typeface="Montserrat Black"/>
              </a:rPr>
              <a:t>ENCUESTA</a:t>
            </a:r>
          </a:p>
          <a:p>
            <a:pPr marL="0" marR="0" lvl="0" indent="0" algn="l" rtl="0">
              <a:lnSpc>
                <a:spcPct val="100000"/>
              </a:lnSpc>
              <a:spcBef>
                <a:spcPts val="0"/>
              </a:spcBef>
              <a:spcAft>
                <a:spcPts val="0"/>
              </a:spcAft>
              <a:buClr>
                <a:srgbClr val="E20E18"/>
              </a:buClr>
              <a:buSzPts val="2400"/>
              <a:buFont typeface="Montserrat Black"/>
              <a:buNone/>
            </a:pPr>
            <a:r>
              <a:rPr lang="es-CO" sz="2000" b="0" i="0" u="none" strike="noStrike" cap="none" dirty="0" smtClean="0">
                <a:solidFill>
                  <a:srgbClr val="E20E18"/>
                </a:solidFill>
                <a:latin typeface="Montserrat Black"/>
                <a:ea typeface="Montserrat Black"/>
                <a:cs typeface="Montserrat Black"/>
                <a:sym typeface="Montserrat Black"/>
              </a:rPr>
              <a:t>CONSUMIDORES</a:t>
            </a:r>
            <a:endParaRPr sz="2000" b="0" i="0" u="none" strike="noStrike" cap="none" dirty="0">
              <a:solidFill>
                <a:srgbClr val="E20E18"/>
              </a:solidFill>
              <a:latin typeface="Montserrat Black"/>
              <a:ea typeface="Montserrat Black"/>
              <a:cs typeface="Montserrat Black"/>
              <a:sym typeface="Montserrat Black"/>
            </a:endParaRPr>
          </a:p>
        </p:txBody>
      </p:sp>
      <p:pic>
        <p:nvPicPr>
          <p:cNvPr id="2" name="Imagen 1"/>
          <p:cNvPicPr>
            <a:picLocks noChangeAspect="1"/>
          </p:cNvPicPr>
          <p:nvPr/>
        </p:nvPicPr>
        <p:blipFill>
          <a:blip r:embed="rId5"/>
          <a:stretch>
            <a:fillRect/>
          </a:stretch>
        </p:blipFill>
        <p:spPr>
          <a:xfrm>
            <a:off x="2438002" y="199557"/>
            <a:ext cx="9144793" cy="6858594"/>
          </a:xfrm>
          <a:prstGeom prst="rect">
            <a:avLst/>
          </a:prstGeom>
        </p:spPr>
      </p:pic>
    </p:spTree>
    <p:extLst>
      <p:ext uri="{BB962C8B-B14F-4D97-AF65-F5344CB8AC3E}">
        <p14:creationId xmlns:p14="http://schemas.microsoft.com/office/powerpoint/2010/main" val="4219670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0"/>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7965001" y="3441290"/>
            <a:ext cx="4138246" cy="3367497"/>
          </a:xfrm>
          <a:prstGeom prst="rect">
            <a:avLst/>
          </a:prstGeom>
        </p:spPr>
      </p:pic>
      <p:pic>
        <p:nvPicPr>
          <p:cNvPr id="333" name="Google Shape;333;p20"/>
          <p:cNvPicPr preferRelativeResize="0"/>
          <p:nvPr/>
        </p:nvPicPr>
        <p:blipFill rotWithShape="1">
          <a:blip r:embed="rId5">
            <a:alphaModFix/>
          </a:blip>
          <a:srcRect/>
          <a:stretch/>
        </p:blipFill>
        <p:spPr>
          <a:xfrm>
            <a:off x="1" y="1030513"/>
            <a:ext cx="827314" cy="1630175"/>
          </a:xfrm>
          <a:prstGeom prst="rect">
            <a:avLst/>
          </a:prstGeom>
          <a:noFill/>
          <a:ln>
            <a:noFill/>
          </a:ln>
        </p:spPr>
      </p:pic>
      <p:sp>
        <p:nvSpPr>
          <p:cNvPr id="334" name="Google Shape;334;p20"/>
          <p:cNvSpPr/>
          <p:nvPr/>
        </p:nvSpPr>
        <p:spPr>
          <a:xfrm>
            <a:off x="527985" y="172966"/>
            <a:ext cx="135325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7200" dirty="0" smtClean="0">
                <a:solidFill>
                  <a:srgbClr val="E20E18"/>
                </a:solidFill>
                <a:latin typeface="Montserrat Black"/>
                <a:ea typeface="Montserrat Black"/>
                <a:cs typeface="Montserrat Black"/>
                <a:sym typeface="Montserrat Black"/>
              </a:rPr>
              <a:t>2</a:t>
            </a:r>
            <a:r>
              <a:rPr lang="es-CO" sz="7200" dirty="0">
                <a:solidFill>
                  <a:srgbClr val="E20E18"/>
                </a:solidFill>
                <a:latin typeface="Montserrat Black"/>
                <a:ea typeface="Montserrat Black"/>
                <a:cs typeface="Montserrat Black"/>
                <a:sym typeface="Montserrat Black"/>
              </a:rPr>
              <a:t>.</a:t>
            </a:r>
            <a:endParaRPr sz="7200" dirty="0">
              <a:solidFill>
                <a:schemeClr val="dk1"/>
              </a:solidFill>
              <a:latin typeface="Arial"/>
              <a:ea typeface="Arial"/>
              <a:cs typeface="Arial"/>
              <a:sym typeface="Arial"/>
            </a:endParaRPr>
          </a:p>
        </p:txBody>
      </p:sp>
      <p:sp>
        <p:nvSpPr>
          <p:cNvPr id="335" name="Google Shape;335;p20"/>
          <p:cNvSpPr txBox="1"/>
          <p:nvPr/>
        </p:nvSpPr>
        <p:spPr>
          <a:xfrm>
            <a:off x="1332558" y="542318"/>
            <a:ext cx="5546544" cy="461624"/>
          </a:xfrm>
          <a:prstGeom prst="rect">
            <a:avLst/>
          </a:prstGeom>
          <a:noFill/>
          <a:ln>
            <a:noFill/>
          </a:ln>
        </p:spPr>
        <p:txBody>
          <a:bodyPr spcFirstLastPara="1" wrap="square" lIns="91425" tIns="45700" rIns="91425" bIns="45700" anchor="t" anchorCtr="0">
            <a:spAutoFit/>
          </a:bodyPr>
          <a:lstStyle/>
          <a:p>
            <a:pPr algn="ctr">
              <a:defRPr/>
            </a:pPr>
            <a:r>
              <a:rPr lang="es-ES" sz="2400" b="1" dirty="0">
                <a:solidFill>
                  <a:srgbClr val="FF0000"/>
                </a:solidFill>
                <a:latin typeface="Cambria" panose="02040503050406030204" pitchFamily="18" charset="0"/>
              </a:rPr>
              <a:t>Establecer la existencia del brote</a:t>
            </a:r>
            <a:endParaRPr lang="es-CO" sz="2400" b="1" dirty="0">
              <a:solidFill>
                <a:srgbClr val="FF0000"/>
              </a:solidFill>
              <a:latin typeface="Cambria" panose="02040503050406030204" pitchFamily="18" charset="0"/>
            </a:endParaRPr>
          </a:p>
        </p:txBody>
      </p:sp>
      <p:sp>
        <p:nvSpPr>
          <p:cNvPr id="7" name="4 Rectángulo"/>
          <p:cNvSpPr/>
          <p:nvPr/>
        </p:nvSpPr>
        <p:spPr>
          <a:xfrm>
            <a:off x="1204613" y="1258767"/>
            <a:ext cx="7416800" cy="914400"/>
          </a:xfrm>
          <a:prstGeom prst="rect">
            <a:avLst/>
          </a:prstGeom>
          <a:ln w="57150">
            <a:solidFill>
              <a:schemeClr val="bg2">
                <a:lumMod val="60000"/>
                <a:lumOff val="40000"/>
              </a:schemeClr>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CO" sz="2000" dirty="0">
                <a:latin typeface="Cambria" panose="02040503050406030204" pitchFamily="18" charset="0"/>
              </a:rPr>
              <a:t>Desplazamiento al lugar del brote (Barrio, casa, centro de convenciones, u otros sitios (IPS)).</a:t>
            </a:r>
          </a:p>
        </p:txBody>
      </p:sp>
      <p:sp>
        <p:nvSpPr>
          <p:cNvPr id="8" name="5 Rectángulo"/>
          <p:cNvSpPr/>
          <p:nvPr/>
        </p:nvSpPr>
        <p:spPr>
          <a:xfrm>
            <a:off x="2272813" y="2319137"/>
            <a:ext cx="7416800" cy="1008063"/>
          </a:xfrm>
          <a:prstGeom prst="rect">
            <a:avLst/>
          </a:prstGeom>
          <a:ln w="57150">
            <a:solidFill>
              <a:schemeClr val="bg2">
                <a:lumMod val="60000"/>
                <a:lumOff val="40000"/>
              </a:schemeClr>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CO" sz="2000" dirty="0">
                <a:latin typeface="Cambria" panose="02040503050406030204" pitchFamily="18" charset="0"/>
              </a:rPr>
              <a:t>Entrevista con encargado del lugar (sintomatología presentada, como se dieron cuenta de los casos).</a:t>
            </a:r>
          </a:p>
        </p:txBody>
      </p:sp>
      <p:sp>
        <p:nvSpPr>
          <p:cNvPr id="9" name="6 Rectángulo"/>
          <p:cNvSpPr/>
          <p:nvPr/>
        </p:nvSpPr>
        <p:spPr>
          <a:xfrm>
            <a:off x="4319442" y="3578340"/>
            <a:ext cx="6059487" cy="1008063"/>
          </a:xfrm>
          <a:prstGeom prst="rect">
            <a:avLst/>
          </a:prstGeom>
          <a:ln w="57150">
            <a:solidFill>
              <a:schemeClr val="bg2">
                <a:lumMod val="60000"/>
                <a:lumOff val="40000"/>
              </a:schemeClr>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anchor="ctr"/>
          <a:lstStyle/>
          <a:p>
            <a:pPr algn="just">
              <a:defRPr/>
            </a:pPr>
            <a:r>
              <a:rPr lang="es-CO" sz="2000" dirty="0">
                <a:latin typeface="Cambria" panose="02040503050406030204" pitchFamily="18" charset="0"/>
              </a:rPr>
              <a:t>Conteo de casos y circunstancia iníciales</a:t>
            </a:r>
          </a:p>
        </p:txBody>
      </p:sp>
      <p:sp>
        <p:nvSpPr>
          <p:cNvPr id="10" name="7 CuadroTexto"/>
          <p:cNvSpPr txBox="1"/>
          <p:nvPr/>
        </p:nvSpPr>
        <p:spPr>
          <a:xfrm>
            <a:off x="4125681" y="5205948"/>
            <a:ext cx="4071937" cy="1323439"/>
          </a:xfrm>
          <a:prstGeom prst="rect">
            <a:avLst/>
          </a:prstGeom>
          <a:solidFill>
            <a:schemeClr val="bg1"/>
          </a:solidFill>
          <a:ln w="38100">
            <a:solidFill>
              <a:schemeClr val="tx1"/>
            </a:solidFill>
          </a:ln>
          <a:scene3d>
            <a:camera prst="obliqueTopRight"/>
            <a:lightRig rig="threePt" dir="t"/>
          </a:scene3d>
          <a:sp3d>
            <a:bevelT prst="angle"/>
          </a:sp3d>
        </p:spPr>
        <p:txBody>
          <a:bodyPr>
            <a:spAutoFit/>
          </a:bodyPr>
          <a:lstStyle/>
          <a:p>
            <a:pPr algn="ctr">
              <a:defRPr/>
            </a:pPr>
            <a:r>
              <a:rPr lang="es-CO" sz="4000" b="1" i="1" dirty="0">
                <a:solidFill>
                  <a:srgbClr val="FF0000"/>
                </a:solidFill>
                <a:effectLst>
                  <a:outerShdw blurRad="38100" dist="38100" dir="2700000" algn="tl">
                    <a:srgbClr val="000000">
                      <a:alpha val="43137"/>
                    </a:srgbClr>
                  </a:outerShdw>
                </a:effectLst>
                <a:latin typeface="Arial" charset="0"/>
              </a:rPr>
              <a:t>¿QUE PREGUNTO?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9"/>
        <p:cNvGrpSpPr/>
        <p:nvPr/>
      </p:nvGrpSpPr>
      <p:grpSpPr>
        <a:xfrm>
          <a:off x="0" y="0"/>
          <a:ext cx="0" cy="0"/>
          <a:chOff x="0" y="0"/>
          <a:chExt cx="0" cy="0"/>
        </a:xfrm>
      </p:grpSpPr>
      <p:sp>
        <p:nvSpPr>
          <p:cNvPr id="2" name="Llamada ovalada 1"/>
          <p:cNvSpPr/>
          <p:nvPr/>
        </p:nvSpPr>
        <p:spPr>
          <a:xfrm>
            <a:off x="1819954" y="96983"/>
            <a:ext cx="4844082" cy="2133600"/>
          </a:xfrm>
          <a:prstGeom prst="wedgeEllipseCallou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2" name="Google Shape;342;p21"/>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8" name="object 17"/>
          <p:cNvSpPr>
            <a:spLocks noChangeArrowheads="1"/>
          </p:cNvSpPr>
          <p:nvPr/>
        </p:nvSpPr>
        <p:spPr bwMode="auto">
          <a:xfrm>
            <a:off x="7510319" y="1633682"/>
            <a:ext cx="188913" cy="117475"/>
          </a:xfrm>
          <a:custGeom>
            <a:avLst/>
            <a:gdLst>
              <a:gd name="T0" fmla="*/ 188345 w 189229"/>
              <a:gd name="T1" fmla="*/ 0 h 118110"/>
              <a:gd name="T2" fmla="*/ 152584 w 189229"/>
              <a:gd name="T3" fmla="*/ 32778 h 118110"/>
              <a:gd name="T4" fmla="*/ 108958 w 189229"/>
              <a:gd name="T5" fmla="*/ 63355 h 118110"/>
              <a:gd name="T6" fmla="*/ 57938 w 189229"/>
              <a:gd name="T7" fmla="*/ 91436 h 118110"/>
              <a:gd name="T8" fmla="*/ 0 w 189229"/>
              <a:gd name="T9" fmla="*/ 116730 h 118110"/>
              <a:gd name="T10" fmla="*/ 0 60000 65536"/>
              <a:gd name="T11" fmla="*/ 0 60000 65536"/>
              <a:gd name="T12" fmla="*/ 0 60000 65536"/>
              <a:gd name="T13" fmla="*/ 0 60000 65536"/>
              <a:gd name="T14" fmla="*/ 0 60000 65536"/>
              <a:gd name="T15" fmla="*/ 0 w 189229"/>
              <a:gd name="T16" fmla="*/ 0 h 118110"/>
              <a:gd name="T17" fmla="*/ 189229 w 189229"/>
              <a:gd name="T18" fmla="*/ 118110 h 118110"/>
            </a:gdLst>
            <a:ahLst/>
            <a:cxnLst>
              <a:cxn ang="T10">
                <a:pos x="T0" y="T1"/>
              </a:cxn>
              <a:cxn ang="T11">
                <a:pos x="T2" y="T3"/>
              </a:cxn>
              <a:cxn ang="T12">
                <a:pos x="T4" y="T5"/>
              </a:cxn>
              <a:cxn ang="T13">
                <a:pos x="T6" y="T7"/>
              </a:cxn>
              <a:cxn ang="T14">
                <a:pos x="T8" y="T9"/>
              </a:cxn>
            </a:cxnLst>
            <a:rect l="T15" t="T16" r="T17" b="T18"/>
            <a:pathLst>
              <a:path w="189229" h="118110">
                <a:moveTo>
                  <a:pt x="188976" y="0"/>
                </a:moveTo>
                <a:lnTo>
                  <a:pt x="153095" y="33133"/>
                </a:lnTo>
                <a:lnTo>
                  <a:pt x="109323" y="64041"/>
                </a:lnTo>
                <a:lnTo>
                  <a:pt x="58132" y="92427"/>
                </a:lnTo>
                <a:lnTo>
                  <a:pt x="0" y="117995"/>
                </a:lnTo>
              </a:path>
            </a:pathLst>
          </a:custGeom>
          <a:noFill/>
          <a:ln w="9144">
            <a:solidFill>
              <a:srgbClr val="BBE0E3"/>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26"/>
          <p:cNvSpPr>
            <a:spLocks noChangeArrowheads="1"/>
          </p:cNvSpPr>
          <p:nvPr/>
        </p:nvSpPr>
        <p:spPr bwMode="auto">
          <a:xfrm>
            <a:off x="351488" y="2983923"/>
            <a:ext cx="1317625" cy="350678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0" name="object 27"/>
          <p:cNvSpPr txBox="1"/>
          <p:nvPr/>
        </p:nvSpPr>
        <p:spPr>
          <a:xfrm>
            <a:off x="1932746" y="2465832"/>
            <a:ext cx="4858594" cy="1036181"/>
          </a:xfrm>
          <a:prstGeom prst="rect">
            <a:avLst/>
          </a:prstGeom>
        </p:spPr>
        <p:txBody>
          <a:bodyPr wrap="square" lIns="0" tIns="0" rIns="0" bIns="0">
            <a:spAutoFit/>
          </a:bodyPr>
          <a:lstStyle/>
          <a:p>
            <a:pPr marL="12700">
              <a:tabLst>
                <a:tab pos="1383665" algn="l"/>
              </a:tabLst>
              <a:defRPr/>
            </a:pPr>
            <a:r>
              <a:rPr sz="1800" spc="-10" dirty="0">
                <a:latin typeface="Arial"/>
                <a:cs typeface="Arial"/>
              </a:rPr>
              <a:t>¿Cuándo</a:t>
            </a:r>
            <a:r>
              <a:rPr sz="1800" spc="20" dirty="0">
                <a:latin typeface="Arial"/>
                <a:cs typeface="Arial"/>
              </a:rPr>
              <a:t> </a:t>
            </a:r>
            <a:r>
              <a:rPr sz="1800" spc="-5" dirty="0">
                <a:latin typeface="Arial"/>
                <a:cs typeface="Arial"/>
              </a:rPr>
              <a:t>se	detectó?</a:t>
            </a:r>
            <a:r>
              <a:rPr sz="1800" spc="-80" dirty="0">
                <a:latin typeface="Arial"/>
                <a:cs typeface="Arial"/>
              </a:rPr>
              <a:t> </a:t>
            </a:r>
            <a:r>
              <a:rPr sz="1800" spc="-10" dirty="0">
                <a:latin typeface="Arial"/>
                <a:cs typeface="Arial"/>
              </a:rPr>
              <a:t>¿Dónde</a:t>
            </a:r>
            <a:r>
              <a:rPr sz="1800" spc="-10" dirty="0">
                <a:latin typeface="Arial"/>
                <a:cs typeface="Arial"/>
              </a:rPr>
              <a:t>?</a:t>
            </a:r>
            <a:endParaRPr sz="1800" dirty="0">
              <a:latin typeface="Arial"/>
              <a:cs typeface="Arial"/>
            </a:endParaRPr>
          </a:p>
          <a:p>
            <a:pPr marL="12700">
              <a:spcBef>
                <a:spcPts val="755"/>
              </a:spcBef>
              <a:defRPr/>
            </a:pPr>
            <a:r>
              <a:rPr sz="1800" spc="-5" dirty="0">
                <a:latin typeface="Arial"/>
                <a:cs typeface="Arial"/>
              </a:rPr>
              <a:t>¿Hay </a:t>
            </a:r>
            <a:r>
              <a:rPr sz="1800" spc="-10" dirty="0">
                <a:latin typeface="Arial"/>
                <a:cs typeface="Arial"/>
              </a:rPr>
              <a:t>personas</a:t>
            </a:r>
            <a:r>
              <a:rPr sz="1800" spc="-40" dirty="0">
                <a:latin typeface="Arial"/>
                <a:cs typeface="Arial"/>
              </a:rPr>
              <a:t> </a:t>
            </a:r>
            <a:r>
              <a:rPr sz="1800" spc="-5" dirty="0">
                <a:latin typeface="Arial"/>
                <a:cs typeface="Arial"/>
              </a:rPr>
              <a:t>enfermas</a:t>
            </a:r>
            <a:r>
              <a:rPr sz="1800" spc="-5" dirty="0">
                <a:latin typeface="Arial"/>
                <a:cs typeface="Arial"/>
              </a:rPr>
              <a:t>?</a:t>
            </a:r>
            <a:endParaRPr sz="1800" dirty="0">
              <a:latin typeface="Arial"/>
              <a:cs typeface="Arial"/>
            </a:endParaRPr>
          </a:p>
          <a:p>
            <a:pPr marL="12700">
              <a:spcBef>
                <a:spcPts val="755"/>
              </a:spcBef>
              <a:tabLst>
                <a:tab pos="576580" algn="l"/>
                <a:tab pos="909955" algn="l"/>
                <a:tab pos="1839595" algn="l"/>
                <a:tab pos="2352040" algn="l"/>
                <a:tab pos="2888615" algn="l"/>
              </a:tabLst>
              <a:defRPr/>
            </a:pPr>
            <a:r>
              <a:rPr sz="1800" dirty="0">
                <a:latin typeface="Arial"/>
                <a:cs typeface="Arial"/>
              </a:rPr>
              <a:t>¿Es	</a:t>
            </a:r>
            <a:r>
              <a:rPr sz="1800" spc="-5" dirty="0">
                <a:latin typeface="Arial"/>
                <a:cs typeface="Arial"/>
              </a:rPr>
              <a:t>la	primera	vez	</a:t>
            </a:r>
            <a:r>
              <a:rPr sz="1800" spc="-10" dirty="0">
                <a:latin typeface="Arial"/>
                <a:cs typeface="Arial"/>
              </a:rPr>
              <a:t>que	ocurre</a:t>
            </a:r>
            <a:r>
              <a:rPr sz="1800" spc="-10" dirty="0">
                <a:latin typeface="Arial"/>
                <a:cs typeface="Arial"/>
              </a:rPr>
              <a:t>?</a:t>
            </a:r>
            <a:endParaRPr sz="1800" dirty="0">
              <a:latin typeface="Arial"/>
              <a:cs typeface="Arial"/>
            </a:endParaRPr>
          </a:p>
        </p:txBody>
      </p:sp>
      <p:sp>
        <p:nvSpPr>
          <p:cNvPr id="11" name="object 29"/>
          <p:cNvSpPr txBox="1">
            <a:spLocks noChangeArrowheads="1"/>
          </p:cNvSpPr>
          <p:nvPr/>
        </p:nvSpPr>
        <p:spPr bwMode="auto">
          <a:xfrm>
            <a:off x="1989360" y="3867551"/>
            <a:ext cx="4895767"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es-CO" altLang="es-CO" sz="1800" dirty="0">
                <a:latin typeface="Arial" panose="020B0604020202020204" pitchFamily="34" charset="0"/>
                <a:cs typeface="Arial" panose="020B0604020202020204" pitchFamily="34" charset="0"/>
              </a:rPr>
              <a:t>posibilidad de extenderse?</a:t>
            </a:r>
          </a:p>
          <a:p>
            <a:pPr algn="just">
              <a:lnSpc>
                <a:spcPct val="107000"/>
              </a:lnSpc>
              <a:spcBef>
                <a:spcPts val="613"/>
              </a:spcBef>
              <a:buFontTx/>
              <a:buNone/>
            </a:pPr>
            <a:r>
              <a:rPr lang="es-CO" altLang="es-CO" sz="1800" dirty="0">
                <a:latin typeface="Arial" panose="020B0604020202020204" pitchFamily="34" charset="0"/>
                <a:cs typeface="Arial" panose="020B0604020202020204" pitchFamily="34" charset="0"/>
              </a:rPr>
              <a:t>¿Cuentan con profesionales capacitados y  recursos para responder?</a:t>
            </a:r>
          </a:p>
          <a:p>
            <a:pPr algn="just">
              <a:lnSpc>
                <a:spcPct val="107000"/>
              </a:lnSpc>
              <a:spcBef>
                <a:spcPts val="600"/>
              </a:spcBef>
              <a:buFontTx/>
              <a:buNone/>
            </a:pPr>
            <a:r>
              <a:rPr lang="es-CO" altLang="es-CO" sz="1800" dirty="0">
                <a:latin typeface="Arial" panose="020B0604020202020204" pitchFamily="34" charset="0"/>
                <a:cs typeface="Arial" panose="020B0604020202020204" pitchFamily="34" charset="0"/>
              </a:rPr>
              <a:t>¿Se ha comentado en los medios de  comunicación?</a:t>
            </a:r>
          </a:p>
          <a:p>
            <a:pPr algn="just">
              <a:lnSpc>
                <a:spcPct val="107000"/>
              </a:lnSpc>
              <a:spcBef>
                <a:spcPts val="588"/>
              </a:spcBef>
              <a:buFontTx/>
              <a:buNone/>
            </a:pPr>
            <a:r>
              <a:rPr lang="es-CO" altLang="es-CO" sz="1800" dirty="0">
                <a:latin typeface="Arial" panose="020B0604020202020204" pitchFamily="34" charset="0"/>
                <a:cs typeface="Arial" panose="020B0604020202020204" pitchFamily="34" charset="0"/>
              </a:rPr>
              <a:t>¿Es un lugar accesible? ¿cuáles son las  características destacadas del lugar  (económicamente, turístico?.</a:t>
            </a:r>
          </a:p>
        </p:txBody>
      </p:sp>
      <p:sp>
        <p:nvSpPr>
          <p:cNvPr id="12" name="object 30"/>
          <p:cNvSpPr>
            <a:spLocks noChangeArrowheads="1"/>
          </p:cNvSpPr>
          <p:nvPr/>
        </p:nvSpPr>
        <p:spPr bwMode="auto">
          <a:xfrm>
            <a:off x="7435569" y="4322833"/>
            <a:ext cx="4008285" cy="211329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3" name="object 31"/>
          <p:cNvSpPr>
            <a:spLocks noChangeArrowheads="1"/>
          </p:cNvSpPr>
          <p:nvPr/>
        </p:nvSpPr>
        <p:spPr bwMode="auto">
          <a:xfrm>
            <a:off x="7324733" y="2064327"/>
            <a:ext cx="4119121" cy="2041179"/>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4" name="object 2"/>
          <p:cNvSpPr txBox="1">
            <a:spLocks/>
          </p:cNvSpPr>
          <p:nvPr/>
        </p:nvSpPr>
        <p:spPr bwMode="auto">
          <a:xfrm>
            <a:off x="6868987" y="408870"/>
            <a:ext cx="4574867" cy="147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6267" rIns="0" bIns="0" numCol="1" rtlCol="0"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132080">
              <a:defRPr/>
            </a:pPr>
            <a:r>
              <a:rPr lang="es-ES" sz="3600" b="1" spc="-5" dirty="0" smtClean="0">
                <a:latin typeface="AR CENA" panose="02000000000000000000" pitchFamily="2" charset="0"/>
              </a:rPr>
              <a:t>Verificación </a:t>
            </a:r>
            <a:r>
              <a:rPr lang="es-ES" sz="3600" b="1" spc="-10" dirty="0" smtClean="0">
                <a:latin typeface="AR CENA" panose="02000000000000000000" pitchFamily="2" charset="0"/>
              </a:rPr>
              <a:t>de un </a:t>
            </a:r>
            <a:r>
              <a:rPr lang="es-ES" sz="3600" b="1" spc="-5" dirty="0" smtClean="0">
                <a:latin typeface="AR CENA" panose="02000000000000000000" pitchFamily="2" charset="0"/>
              </a:rPr>
              <a:t>factor </a:t>
            </a:r>
            <a:r>
              <a:rPr lang="es-ES" sz="3600" b="1" spc="-10" dirty="0" smtClean="0">
                <a:latin typeface="AR CENA" panose="02000000000000000000" pitchFamily="2" charset="0"/>
              </a:rPr>
              <a:t>de</a:t>
            </a:r>
            <a:r>
              <a:rPr lang="es-ES" sz="3600" b="1" spc="50" dirty="0" smtClean="0">
                <a:latin typeface="AR CENA" panose="02000000000000000000" pitchFamily="2" charset="0"/>
              </a:rPr>
              <a:t> </a:t>
            </a:r>
            <a:r>
              <a:rPr lang="es-ES" sz="3600" b="1" spc="-5" dirty="0" smtClean="0">
                <a:latin typeface="AR CENA" panose="02000000000000000000" pitchFamily="2" charset="0"/>
              </a:rPr>
              <a:t>riesgo</a:t>
            </a:r>
            <a:endParaRPr lang="es-ES" sz="3600" b="1" dirty="0">
              <a:latin typeface="AR CENA" panose="02000000000000000000" pitchFamily="2" charset="0"/>
            </a:endParaRPr>
          </a:p>
        </p:txBody>
      </p:sp>
      <p:sp>
        <p:nvSpPr>
          <p:cNvPr id="15" name="object 25"/>
          <p:cNvSpPr txBox="1"/>
          <p:nvPr/>
        </p:nvSpPr>
        <p:spPr>
          <a:xfrm>
            <a:off x="2539302" y="815069"/>
            <a:ext cx="3795881" cy="430887"/>
          </a:xfrm>
          <a:prstGeom prst="rect">
            <a:avLst/>
          </a:prstGeom>
        </p:spPr>
        <p:txBody>
          <a:bodyPr wrap="square" lIns="0" tIns="0" rIns="0" bIns="0">
            <a:spAutoFit/>
          </a:bodyPr>
          <a:lstStyle/>
          <a:p>
            <a:pPr marL="12700">
              <a:defRPr/>
            </a:pPr>
            <a:r>
              <a:rPr sz="2800" b="1" spc="-10" dirty="0">
                <a:solidFill>
                  <a:schemeClr val="tx1"/>
                </a:solidFill>
                <a:effectLst>
                  <a:outerShdw blurRad="38100" dist="38100" dir="2700000" algn="tl">
                    <a:srgbClr val="000000">
                      <a:alpha val="43137"/>
                    </a:srgbClr>
                  </a:outerShdw>
                </a:effectLst>
                <a:latin typeface="Arial"/>
                <a:cs typeface="Arial"/>
              </a:rPr>
              <a:t>¿Qué </a:t>
            </a:r>
            <a:r>
              <a:rPr sz="2800" b="1" spc="-5" dirty="0">
                <a:solidFill>
                  <a:schemeClr val="tx1"/>
                </a:solidFill>
                <a:effectLst>
                  <a:outerShdw blurRad="38100" dist="38100" dir="2700000" algn="tl">
                    <a:srgbClr val="000000">
                      <a:alpha val="43137"/>
                    </a:srgbClr>
                  </a:outerShdw>
                </a:effectLst>
                <a:latin typeface="Arial"/>
                <a:cs typeface="Arial"/>
              </a:rPr>
              <a:t>le</a:t>
            </a:r>
            <a:r>
              <a:rPr sz="2800" b="1" spc="-30" dirty="0">
                <a:solidFill>
                  <a:schemeClr val="tx1"/>
                </a:solidFill>
                <a:effectLst>
                  <a:outerShdw blurRad="38100" dist="38100" dir="2700000" algn="tl">
                    <a:srgbClr val="000000">
                      <a:alpha val="43137"/>
                    </a:srgbClr>
                  </a:outerShdw>
                </a:effectLst>
                <a:latin typeface="Arial"/>
                <a:cs typeface="Arial"/>
              </a:rPr>
              <a:t> </a:t>
            </a:r>
            <a:r>
              <a:rPr sz="2800" b="1" spc="-5" dirty="0">
                <a:solidFill>
                  <a:schemeClr val="tx1"/>
                </a:solidFill>
                <a:effectLst>
                  <a:outerShdw blurRad="38100" dist="38100" dir="2700000" algn="tl">
                    <a:srgbClr val="000000">
                      <a:alpha val="43137"/>
                    </a:srgbClr>
                  </a:outerShdw>
                </a:effectLst>
                <a:latin typeface="Arial"/>
                <a:cs typeface="Arial"/>
              </a:rPr>
              <a:t>pregunto</a:t>
            </a:r>
            <a:r>
              <a:rPr sz="2800" b="1" spc="-5" dirty="0">
                <a:solidFill>
                  <a:schemeClr val="tx1"/>
                </a:solidFill>
                <a:effectLst>
                  <a:outerShdw blurRad="38100" dist="38100" dir="2700000" algn="tl">
                    <a:srgbClr val="000000">
                      <a:alpha val="43137"/>
                    </a:srgbClr>
                  </a:outerShdw>
                </a:effectLst>
                <a:latin typeface="Arial"/>
                <a:cs typeface="Arial"/>
              </a:rPr>
              <a:t>?...</a:t>
            </a:r>
            <a:endParaRPr sz="2800" dirty="0">
              <a:solidFill>
                <a:schemeClr val="tx1"/>
              </a:solidFill>
              <a:effectLst>
                <a:outerShdw blurRad="38100" dist="38100" dir="2700000" algn="tl">
                  <a:srgbClr val="000000">
                    <a:alpha val="43137"/>
                  </a:srgbClr>
                </a:outerShdw>
              </a:effectLst>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8"/>
        <p:cNvGrpSpPr/>
        <p:nvPr/>
      </p:nvGrpSpPr>
      <p:grpSpPr>
        <a:xfrm>
          <a:off x="0" y="0"/>
          <a:ext cx="0" cy="0"/>
          <a:chOff x="0" y="0"/>
          <a:chExt cx="0" cy="0"/>
        </a:xfrm>
      </p:grpSpPr>
      <p:pic>
        <p:nvPicPr>
          <p:cNvPr id="351" name="Google Shape;351;p22"/>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7" name="object 2"/>
          <p:cNvSpPr txBox="1">
            <a:spLocks/>
          </p:cNvSpPr>
          <p:nvPr/>
        </p:nvSpPr>
        <p:spPr>
          <a:xfrm>
            <a:off x="7089775" y="141513"/>
            <a:ext cx="3786187" cy="1347124"/>
          </a:xfrm>
          <a:prstGeom prst="rect">
            <a:avLst/>
          </a:prstGeom>
        </p:spPr>
        <p:txBody>
          <a:bodyPr lIns="0" tIns="480656"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18135" algn="ctr">
              <a:defRPr/>
            </a:pPr>
            <a:r>
              <a:rPr lang="es-ES" sz="2800" b="1" dirty="0" smtClean="0">
                <a:latin typeface="AR CENA" panose="02000000000000000000" pitchFamily="2" charset="0"/>
              </a:rPr>
              <a:t>Verificación </a:t>
            </a:r>
            <a:r>
              <a:rPr lang="es-ES" sz="2800" b="1" spc="-5" dirty="0" smtClean="0">
                <a:latin typeface="AR CENA" panose="02000000000000000000" pitchFamily="2" charset="0"/>
              </a:rPr>
              <a:t>de </a:t>
            </a:r>
            <a:r>
              <a:rPr lang="es-ES" sz="2800" b="1" dirty="0" smtClean="0">
                <a:latin typeface="AR CENA" panose="02000000000000000000" pitchFamily="2" charset="0"/>
              </a:rPr>
              <a:t>una enfermedad </a:t>
            </a:r>
            <a:r>
              <a:rPr lang="es-ES" sz="2800" b="1" spc="-5" dirty="0" smtClean="0">
                <a:latin typeface="AR CENA" panose="02000000000000000000" pitchFamily="2" charset="0"/>
              </a:rPr>
              <a:t>en </a:t>
            </a:r>
            <a:r>
              <a:rPr lang="es-ES" sz="2800" b="1" dirty="0" smtClean="0">
                <a:latin typeface="AR CENA" panose="02000000000000000000" pitchFamily="2" charset="0"/>
              </a:rPr>
              <a:t>otro sector</a:t>
            </a:r>
            <a:endParaRPr lang="es-ES" sz="2800" b="1" dirty="0">
              <a:latin typeface="AR CENA" panose="02000000000000000000" pitchFamily="2" charset="0"/>
            </a:endParaRPr>
          </a:p>
        </p:txBody>
      </p:sp>
      <p:sp>
        <p:nvSpPr>
          <p:cNvPr id="9" name="object 27"/>
          <p:cNvSpPr txBox="1">
            <a:spLocks noChangeArrowheads="1"/>
          </p:cNvSpPr>
          <p:nvPr/>
        </p:nvSpPr>
        <p:spPr bwMode="auto">
          <a:xfrm>
            <a:off x="1504950" y="2744825"/>
            <a:ext cx="558482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O" altLang="es-CO" sz="1800">
                <a:latin typeface="Arial" panose="020B0604020202020204" pitchFamily="34" charset="0"/>
                <a:cs typeface="Arial" panose="020B0604020202020204" pitchFamily="34" charset="0"/>
              </a:rPr>
              <a:t>¿Cuándo comenzaron los casos?</a:t>
            </a:r>
          </a:p>
          <a:p>
            <a:pPr>
              <a:spcBef>
                <a:spcPts val="600"/>
              </a:spcBef>
              <a:buFontTx/>
              <a:buNone/>
            </a:pPr>
            <a:r>
              <a:rPr lang="es-CO" altLang="es-CO" sz="1800">
                <a:latin typeface="Arial" panose="020B0604020202020204" pitchFamily="34" charset="0"/>
                <a:cs typeface="Arial" panose="020B0604020202020204" pitchFamily="34" charset="0"/>
              </a:rPr>
              <a:t>¿Cuántos afectados hay hasta el momento?</a:t>
            </a:r>
          </a:p>
          <a:p>
            <a:pPr>
              <a:spcBef>
                <a:spcPts val="600"/>
              </a:spcBef>
              <a:buFontTx/>
              <a:buNone/>
            </a:pPr>
            <a:r>
              <a:rPr lang="es-CO" altLang="es-CO" sz="1800">
                <a:latin typeface="Arial" panose="020B0604020202020204" pitchFamily="34" charset="0"/>
                <a:cs typeface="Arial" panose="020B0604020202020204" pitchFamily="34" charset="0"/>
              </a:rPr>
              <a:t>¿A quiénes afectó? adultos, escolares, adultos  mayores, mujeres….</a:t>
            </a:r>
          </a:p>
          <a:p>
            <a:pPr>
              <a:spcBef>
                <a:spcPts val="600"/>
              </a:spcBef>
              <a:buFontTx/>
              <a:buNone/>
            </a:pPr>
            <a:r>
              <a:rPr lang="es-CO" altLang="es-CO" sz="1800">
                <a:latin typeface="Arial" panose="020B0604020202020204" pitchFamily="34" charset="0"/>
                <a:cs typeface="Arial" panose="020B0604020202020204" pitchFamily="34" charset="0"/>
              </a:rPr>
              <a:t>¿Qué áreas o salas de la institución están afectadas?</a:t>
            </a:r>
          </a:p>
          <a:p>
            <a:pPr>
              <a:spcBef>
                <a:spcPts val="600"/>
              </a:spcBef>
              <a:buFontTx/>
              <a:buNone/>
            </a:pPr>
            <a:r>
              <a:rPr lang="es-CO" altLang="es-CO" sz="1800">
                <a:latin typeface="Arial" panose="020B0604020202020204" pitchFamily="34" charset="0"/>
                <a:cs typeface="Arial" panose="020B0604020202020204" pitchFamily="34" charset="0"/>
              </a:rPr>
              <a:t>¿Qué </a:t>
            </a:r>
            <a:r>
              <a:rPr lang="es-CO" altLang="es-CO" sz="1800" u="sng">
                <a:latin typeface="Arial" panose="020B0604020202020204" pitchFamily="34" charset="0"/>
                <a:cs typeface="Arial" panose="020B0604020202020204" pitchFamily="34" charset="0"/>
              </a:rPr>
              <a:t>síntomas generales </a:t>
            </a:r>
            <a:r>
              <a:rPr lang="es-CO" altLang="es-CO" sz="1800">
                <a:latin typeface="Arial" panose="020B0604020202020204" pitchFamily="34" charset="0"/>
                <a:cs typeface="Arial" panose="020B0604020202020204" pitchFamily="34" charset="0"/>
              </a:rPr>
              <a:t>presentaron?</a:t>
            </a:r>
          </a:p>
          <a:p>
            <a:pPr>
              <a:spcBef>
                <a:spcPts val="600"/>
              </a:spcBef>
              <a:buFontTx/>
              <a:buNone/>
            </a:pPr>
            <a:r>
              <a:rPr lang="es-CO" altLang="es-CO" sz="1800">
                <a:latin typeface="Arial" panose="020B0604020202020204" pitchFamily="34" charset="0"/>
                <a:cs typeface="Arial" panose="020B0604020202020204" pitchFamily="34" charset="0"/>
              </a:rPr>
              <a:t>¿Fueron atendidos por personal de salud?</a:t>
            </a:r>
          </a:p>
          <a:p>
            <a:pPr>
              <a:spcBef>
                <a:spcPts val="600"/>
              </a:spcBef>
              <a:buFontTx/>
              <a:buNone/>
            </a:pPr>
            <a:r>
              <a:rPr lang="es-CO" altLang="es-CO" sz="1800">
                <a:latin typeface="Arial" panose="020B0604020202020204" pitchFamily="34" charset="0"/>
                <a:cs typeface="Arial" panose="020B0604020202020204" pitchFamily="34" charset="0"/>
              </a:rPr>
              <a:t>¿Conoce de otras instituciones que tengan una  situación similar?</a:t>
            </a:r>
          </a:p>
          <a:p>
            <a:pPr>
              <a:spcBef>
                <a:spcPts val="600"/>
              </a:spcBef>
              <a:buFontTx/>
              <a:buNone/>
            </a:pPr>
            <a:r>
              <a:rPr lang="es-CO" altLang="es-CO" sz="1800">
                <a:latin typeface="Arial" panose="020B0604020202020204" pitchFamily="34" charset="0"/>
                <a:cs typeface="Arial" panose="020B0604020202020204" pitchFamily="34" charset="0"/>
              </a:rPr>
              <a:t>¿Participaron de algún encuentro especial (fiesta,  campamento, otros) en los últimos días antes del inicio  de síntomas?</a:t>
            </a:r>
          </a:p>
        </p:txBody>
      </p:sp>
      <p:sp>
        <p:nvSpPr>
          <p:cNvPr id="10" name="object 24"/>
          <p:cNvSpPr txBox="1"/>
          <p:nvPr/>
        </p:nvSpPr>
        <p:spPr>
          <a:xfrm>
            <a:off x="2011361" y="1157398"/>
            <a:ext cx="3481388" cy="436562"/>
          </a:xfrm>
          <a:prstGeom prst="rect">
            <a:avLst/>
          </a:prstGeom>
        </p:spPr>
        <p:txBody>
          <a:bodyPr lIns="0" tIns="0" rIns="0" bIns="0">
            <a:spAutoFit/>
          </a:bodyPr>
          <a:lstStyle/>
          <a:p>
            <a:pPr marL="12700">
              <a:defRPr/>
            </a:pPr>
            <a:r>
              <a:rPr sz="2800" b="1" spc="-10" dirty="0">
                <a:solidFill>
                  <a:srgbClr val="FFFFFF"/>
                </a:solidFill>
                <a:latin typeface="Arial"/>
                <a:cs typeface="Arial"/>
              </a:rPr>
              <a:t>¿Qué </a:t>
            </a:r>
            <a:r>
              <a:rPr sz="2800" b="1" spc="-5" dirty="0">
                <a:solidFill>
                  <a:srgbClr val="FFFFFF"/>
                </a:solidFill>
                <a:latin typeface="Arial"/>
                <a:cs typeface="Arial"/>
              </a:rPr>
              <a:t>le</a:t>
            </a:r>
            <a:r>
              <a:rPr sz="2800" b="1" spc="-30" dirty="0">
                <a:solidFill>
                  <a:srgbClr val="FFFFFF"/>
                </a:solidFill>
                <a:latin typeface="Arial"/>
                <a:cs typeface="Arial"/>
              </a:rPr>
              <a:t> </a:t>
            </a:r>
            <a:r>
              <a:rPr sz="2800" b="1" spc="-5" dirty="0">
                <a:solidFill>
                  <a:srgbClr val="FFFFFF"/>
                </a:solidFill>
                <a:latin typeface="Arial"/>
                <a:cs typeface="Arial"/>
              </a:rPr>
              <a:t>pregunto</a:t>
            </a:r>
            <a:r>
              <a:rPr sz="2800" b="1" spc="-5" dirty="0">
                <a:solidFill>
                  <a:srgbClr val="FFFFFF"/>
                </a:solidFill>
                <a:latin typeface="Arial"/>
                <a:cs typeface="Arial"/>
              </a:rPr>
              <a:t>?...</a:t>
            </a:r>
            <a:endParaRPr sz="2800" dirty="0">
              <a:latin typeface="Arial"/>
              <a:cs typeface="Arial"/>
            </a:endParaRPr>
          </a:p>
        </p:txBody>
      </p:sp>
      <p:sp>
        <p:nvSpPr>
          <p:cNvPr id="12" name="object 28"/>
          <p:cNvSpPr>
            <a:spLocks noChangeArrowheads="1"/>
          </p:cNvSpPr>
          <p:nvPr/>
        </p:nvSpPr>
        <p:spPr bwMode="auto">
          <a:xfrm>
            <a:off x="8063346" y="1717964"/>
            <a:ext cx="2721854" cy="2087321"/>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3" name="object 29"/>
          <p:cNvSpPr>
            <a:spLocks noChangeArrowheads="1"/>
          </p:cNvSpPr>
          <p:nvPr/>
        </p:nvSpPr>
        <p:spPr bwMode="auto">
          <a:xfrm>
            <a:off x="8506691" y="3805285"/>
            <a:ext cx="2126108" cy="1787945"/>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4" name="Llamada ovalada 13"/>
          <p:cNvSpPr/>
          <p:nvPr/>
        </p:nvSpPr>
        <p:spPr>
          <a:xfrm>
            <a:off x="1536504" y="141513"/>
            <a:ext cx="4844082" cy="2133600"/>
          </a:xfrm>
          <a:prstGeom prst="wedgeEllipseCallou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25"/>
          <p:cNvSpPr txBox="1"/>
          <p:nvPr/>
        </p:nvSpPr>
        <p:spPr>
          <a:xfrm>
            <a:off x="2399421" y="882990"/>
            <a:ext cx="3795881" cy="430887"/>
          </a:xfrm>
          <a:prstGeom prst="rect">
            <a:avLst/>
          </a:prstGeom>
        </p:spPr>
        <p:txBody>
          <a:bodyPr wrap="square" lIns="0" tIns="0" rIns="0" bIns="0">
            <a:spAutoFit/>
          </a:bodyPr>
          <a:lstStyle/>
          <a:p>
            <a:pPr marL="12700">
              <a:defRPr/>
            </a:pPr>
            <a:r>
              <a:rPr sz="2800" b="1" spc="-10" dirty="0">
                <a:solidFill>
                  <a:schemeClr val="tx1"/>
                </a:solidFill>
                <a:effectLst>
                  <a:outerShdw blurRad="38100" dist="38100" dir="2700000" algn="tl">
                    <a:srgbClr val="000000">
                      <a:alpha val="43137"/>
                    </a:srgbClr>
                  </a:outerShdw>
                </a:effectLst>
                <a:latin typeface="Arial"/>
                <a:cs typeface="Arial"/>
              </a:rPr>
              <a:t>¿Qué </a:t>
            </a:r>
            <a:r>
              <a:rPr sz="2800" b="1" spc="-5" dirty="0">
                <a:solidFill>
                  <a:schemeClr val="tx1"/>
                </a:solidFill>
                <a:effectLst>
                  <a:outerShdw blurRad="38100" dist="38100" dir="2700000" algn="tl">
                    <a:srgbClr val="000000">
                      <a:alpha val="43137"/>
                    </a:srgbClr>
                  </a:outerShdw>
                </a:effectLst>
                <a:latin typeface="Arial"/>
                <a:cs typeface="Arial"/>
              </a:rPr>
              <a:t>le</a:t>
            </a:r>
            <a:r>
              <a:rPr sz="2800" b="1" spc="-30" dirty="0">
                <a:solidFill>
                  <a:schemeClr val="tx1"/>
                </a:solidFill>
                <a:effectLst>
                  <a:outerShdw blurRad="38100" dist="38100" dir="2700000" algn="tl">
                    <a:srgbClr val="000000">
                      <a:alpha val="43137"/>
                    </a:srgbClr>
                  </a:outerShdw>
                </a:effectLst>
                <a:latin typeface="Arial"/>
                <a:cs typeface="Arial"/>
              </a:rPr>
              <a:t> </a:t>
            </a:r>
            <a:r>
              <a:rPr sz="2800" b="1" spc="-5" dirty="0">
                <a:solidFill>
                  <a:schemeClr val="tx1"/>
                </a:solidFill>
                <a:effectLst>
                  <a:outerShdw blurRad="38100" dist="38100" dir="2700000" algn="tl">
                    <a:srgbClr val="000000">
                      <a:alpha val="43137"/>
                    </a:srgbClr>
                  </a:outerShdw>
                </a:effectLst>
                <a:latin typeface="Arial"/>
                <a:cs typeface="Arial"/>
              </a:rPr>
              <a:t>pregunto</a:t>
            </a:r>
            <a:r>
              <a:rPr sz="2800" b="1" spc="-5" dirty="0">
                <a:solidFill>
                  <a:schemeClr val="tx1"/>
                </a:solidFill>
                <a:effectLst>
                  <a:outerShdw blurRad="38100" dist="38100" dir="2700000" algn="tl">
                    <a:srgbClr val="000000">
                      <a:alpha val="43137"/>
                    </a:srgbClr>
                  </a:outerShdw>
                </a:effectLst>
                <a:latin typeface="Arial"/>
                <a:cs typeface="Arial"/>
              </a:rPr>
              <a:t>?...</a:t>
            </a:r>
            <a:endParaRPr sz="2800" dirty="0">
              <a:solidFill>
                <a:schemeClr val="tx1"/>
              </a:solidFill>
              <a:effectLst>
                <a:outerShdw blurRad="38100" dist="38100" dir="2700000" algn="tl">
                  <a:srgbClr val="000000">
                    <a:alpha val="43137"/>
                  </a:srgbClr>
                </a:outerShdw>
              </a:effectLst>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7"/>
        <p:cNvGrpSpPr/>
        <p:nvPr/>
      </p:nvGrpSpPr>
      <p:grpSpPr>
        <a:xfrm>
          <a:off x="0" y="0"/>
          <a:ext cx="0" cy="0"/>
          <a:chOff x="0" y="0"/>
          <a:chExt cx="0" cy="0"/>
        </a:xfrm>
      </p:grpSpPr>
      <p:pic>
        <p:nvPicPr>
          <p:cNvPr id="358" name="Google Shape;358;p23"/>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8" name="object 2"/>
          <p:cNvSpPr>
            <a:spLocks noChangeArrowheads="1"/>
          </p:cNvSpPr>
          <p:nvPr/>
        </p:nvSpPr>
        <p:spPr bwMode="auto">
          <a:xfrm>
            <a:off x="8040883" y="4189412"/>
            <a:ext cx="2859087" cy="160337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9" name="object 23"/>
          <p:cNvSpPr>
            <a:spLocks noChangeArrowheads="1"/>
          </p:cNvSpPr>
          <p:nvPr/>
        </p:nvSpPr>
        <p:spPr bwMode="auto">
          <a:xfrm>
            <a:off x="2511425" y="1504950"/>
            <a:ext cx="2917825" cy="788988"/>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0" name="object 26"/>
          <p:cNvSpPr txBox="1">
            <a:spLocks noChangeArrowheads="1"/>
          </p:cNvSpPr>
          <p:nvPr/>
        </p:nvSpPr>
        <p:spPr bwMode="auto">
          <a:xfrm>
            <a:off x="1714500" y="2643188"/>
            <a:ext cx="4479925"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O" altLang="es-CO" sz="1800">
                <a:latin typeface="Arial" panose="020B0604020202020204" pitchFamily="34" charset="0"/>
                <a:cs typeface="Arial" panose="020B0604020202020204" pitchFamily="34" charset="0"/>
              </a:rPr>
              <a:t>¿Cuántos casos atendieron? ¿Desde qué  fecha?</a:t>
            </a:r>
          </a:p>
          <a:p>
            <a:pPr>
              <a:spcBef>
                <a:spcPts val="600"/>
              </a:spcBef>
              <a:buFontTx/>
              <a:buNone/>
            </a:pPr>
            <a:r>
              <a:rPr lang="es-CO" altLang="es-CO" sz="1800">
                <a:latin typeface="Arial" panose="020B0604020202020204" pitchFamily="34" charset="0"/>
                <a:cs typeface="Arial" panose="020B0604020202020204" pitchFamily="34" charset="0"/>
              </a:rPr>
              <a:t>Años anteriores para esta época, ¿ocurre lo  mismo?</a:t>
            </a:r>
          </a:p>
          <a:p>
            <a:pPr>
              <a:spcBef>
                <a:spcPts val="600"/>
              </a:spcBef>
              <a:buFontTx/>
              <a:buNone/>
            </a:pPr>
            <a:r>
              <a:rPr lang="es-CO" altLang="es-CO" sz="1800">
                <a:latin typeface="Arial" panose="020B0604020202020204" pitchFamily="34" charset="0"/>
                <a:cs typeface="Arial" panose="020B0604020202020204" pitchFamily="34" charset="0"/>
              </a:rPr>
              <a:t>¿Cuáles son las características  predominantes de las personas afectadas?  (adultos, mujeres, infantes, etnia  particular….)</a:t>
            </a:r>
          </a:p>
          <a:p>
            <a:pPr>
              <a:spcBef>
                <a:spcPts val="600"/>
              </a:spcBef>
              <a:buFontTx/>
              <a:buNone/>
            </a:pPr>
            <a:r>
              <a:rPr lang="es-CO" altLang="es-CO" sz="1800">
                <a:latin typeface="Arial" panose="020B0604020202020204" pitchFamily="34" charset="0"/>
                <a:cs typeface="Arial" panose="020B0604020202020204" pitchFamily="34" charset="0"/>
              </a:rPr>
              <a:t>¿Cuál es la </a:t>
            </a:r>
            <a:r>
              <a:rPr lang="es-CO" altLang="es-CO" sz="1800" u="sng">
                <a:latin typeface="Arial" panose="020B0604020202020204" pitchFamily="34" charset="0"/>
                <a:cs typeface="Arial" panose="020B0604020202020204" pitchFamily="34" charset="0"/>
              </a:rPr>
              <a:t>sintomatología </a:t>
            </a:r>
            <a:r>
              <a:rPr lang="es-CO" altLang="es-CO" sz="1800">
                <a:latin typeface="Arial" panose="020B0604020202020204" pitchFamily="34" charset="0"/>
                <a:cs typeface="Arial" panose="020B0604020202020204" pitchFamily="34" charset="0"/>
              </a:rPr>
              <a:t>y las  complicaciones más frecuentes? ¿Hubo  fallecidos?</a:t>
            </a:r>
          </a:p>
          <a:p>
            <a:pPr>
              <a:spcBef>
                <a:spcPts val="600"/>
              </a:spcBef>
              <a:buFontTx/>
              <a:buNone/>
            </a:pPr>
            <a:r>
              <a:rPr lang="es-CO" altLang="es-CO" sz="1800">
                <a:latin typeface="Arial" panose="020B0604020202020204" pitchFamily="34" charset="0"/>
                <a:cs typeface="Arial" panose="020B0604020202020204" pitchFamily="34" charset="0"/>
              </a:rPr>
              <a:t>¿Extrajeron muestras de laboratorio?</a:t>
            </a:r>
          </a:p>
          <a:p>
            <a:pPr>
              <a:spcBef>
                <a:spcPct val="0"/>
              </a:spcBef>
              <a:buFontTx/>
              <a:buNone/>
            </a:pPr>
            <a:r>
              <a:rPr lang="es-CO" altLang="es-CO" sz="1800">
                <a:latin typeface="Arial" panose="020B0604020202020204" pitchFamily="34" charset="0"/>
                <a:cs typeface="Arial" panose="020B0604020202020204" pitchFamily="34" charset="0"/>
              </a:rPr>
              <a:t>¿Dónde las enviaron?</a:t>
            </a:r>
          </a:p>
        </p:txBody>
      </p:sp>
      <p:sp>
        <p:nvSpPr>
          <p:cNvPr id="11" name="object 27"/>
          <p:cNvSpPr>
            <a:spLocks noChangeArrowheads="1"/>
          </p:cNvSpPr>
          <p:nvPr/>
        </p:nvSpPr>
        <p:spPr bwMode="auto">
          <a:xfrm>
            <a:off x="8064696" y="2059100"/>
            <a:ext cx="2811462" cy="178435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2" name="object 28"/>
          <p:cNvSpPr txBox="1">
            <a:spLocks/>
          </p:cNvSpPr>
          <p:nvPr/>
        </p:nvSpPr>
        <p:spPr>
          <a:xfrm>
            <a:off x="7355507" y="405406"/>
            <a:ext cx="3971925" cy="1140697"/>
          </a:xfrm>
          <a:prstGeom prst="rect">
            <a:avLst/>
          </a:prstGeom>
        </p:spPr>
        <p:txBody>
          <a:bodyPr lIns="0" tIns="276225"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065" algn="ctr">
              <a:defRPr/>
            </a:pPr>
            <a:r>
              <a:rPr lang="es-ES" sz="2800" b="1" dirty="0" smtClean="0">
                <a:latin typeface="AR CENA" panose="02000000000000000000" pitchFamily="2" charset="0"/>
              </a:rPr>
              <a:t>Verificación </a:t>
            </a:r>
            <a:r>
              <a:rPr lang="es-ES" sz="2800" b="1" spc="-5" dirty="0" smtClean="0">
                <a:latin typeface="AR CENA" panose="02000000000000000000" pitchFamily="2" charset="0"/>
              </a:rPr>
              <a:t>de </a:t>
            </a:r>
            <a:r>
              <a:rPr lang="es-ES" sz="2800" b="1" dirty="0" smtClean="0">
                <a:latin typeface="AR CENA" panose="02000000000000000000" pitchFamily="2" charset="0"/>
              </a:rPr>
              <a:t>una enfermedad </a:t>
            </a:r>
            <a:r>
              <a:rPr lang="es-ES" sz="2800" b="1" spc="-5" dirty="0" smtClean="0">
                <a:latin typeface="AR CENA" panose="02000000000000000000" pitchFamily="2" charset="0"/>
              </a:rPr>
              <a:t>en </a:t>
            </a:r>
            <a:r>
              <a:rPr lang="es-ES" sz="2800" b="1" dirty="0" smtClean="0">
                <a:latin typeface="AR CENA" panose="02000000000000000000" pitchFamily="2" charset="0"/>
              </a:rPr>
              <a:t>el sector</a:t>
            </a:r>
            <a:r>
              <a:rPr lang="es-ES" sz="2800" b="1" spc="5" dirty="0" smtClean="0">
                <a:latin typeface="AR CENA" panose="02000000000000000000" pitchFamily="2" charset="0"/>
              </a:rPr>
              <a:t> </a:t>
            </a:r>
            <a:r>
              <a:rPr lang="es-ES" sz="2800" b="1" dirty="0" smtClean="0">
                <a:latin typeface="AR CENA" panose="02000000000000000000" pitchFamily="2" charset="0"/>
              </a:rPr>
              <a:t>salud</a:t>
            </a:r>
            <a:endParaRPr lang="es-ES" sz="2800" b="1" dirty="0">
              <a:latin typeface="AR CENA" panose="02000000000000000000" pitchFamily="2" charset="0"/>
            </a:endParaRPr>
          </a:p>
        </p:txBody>
      </p:sp>
      <p:sp>
        <p:nvSpPr>
          <p:cNvPr id="14" name="Llamada ovalada 13"/>
          <p:cNvSpPr/>
          <p:nvPr/>
        </p:nvSpPr>
        <p:spPr>
          <a:xfrm>
            <a:off x="1536504" y="141513"/>
            <a:ext cx="4844082" cy="2133600"/>
          </a:xfrm>
          <a:prstGeom prst="wedgeEllipse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defRPr/>
            </a:pPr>
            <a:r>
              <a:rPr lang="en-US" sz="3200" b="1" spc="-10" dirty="0">
                <a:solidFill>
                  <a:schemeClr val="tx1"/>
                </a:solidFill>
                <a:effectLst>
                  <a:outerShdw blurRad="38100" dist="38100" dir="2700000" algn="tl">
                    <a:srgbClr val="000000">
                      <a:alpha val="43137"/>
                    </a:srgbClr>
                  </a:outerShdw>
                </a:effectLst>
                <a:cs typeface="Arial"/>
              </a:rPr>
              <a:t>¿</a:t>
            </a:r>
            <a:r>
              <a:rPr lang="en-US" sz="3200" b="1" spc="-10" dirty="0" err="1">
                <a:solidFill>
                  <a:schemeClr val="tx1"/>
                </a:solidFill>
                <a:effectLst>
                  <a:outerShdw blurRad="38100" dist="38100" dir="2700000" algn="tl">
                    <a:srgbClr val="000000">
                      <a:alpha val="43137"/>
                    </a:srgbClr>
                  </a:outerShdw>
                </a:effectLst>
                <a:cs typeface="Arial"/>
              </a:rPr>
              <a:t>Qué</a:t>
            </a:r>
            <a:r>
              <a:rPr lang="en-US" sz="3200" b="1" spc="-10" dirty="0">
                <a:solidFill>
                  <a:schemeClr val="tx1"/>
                </a:solidFill>
                <a:effectLst>
                  <a:outerShdw blurRad="38100" dist="38100" dir="2700000" algn="tl">
                    <a:srgbClr val="000000">
                      <a:alpha val="43137"/>
                    </a:srgbClr>
                  </a:outerShdw>
                </a:effectLst>
                <a:cs typeface="Arial"/>
              </a:rPr>
              <a:t> </a:t>
            </a:r>
            <a:r>
              <a:rPr lang="en-US" sz="3200" b="1" spc="-5" dirty="0">
                <a:solidFill>
                  <a:schemeClr val="tx1"/>
                </a:solidFill>
                <a:effectLst>
                  <a:outerShdw blurRad="38100" dist="38100" dir="2700000" algn="tl">
                    <a:srgbClr val="000000">
                      <a:alpha val="43137"/>
                    </a:srgbClr>
                  </a:outerShdw>
                </a:effectLst>
                <a:cs typeface="Arial"/>
              </a:rPr>
              <a:t>le</a:t>
            </a:r>
            <a:r>
              <a:rPr lang="en-US" sz="3200" b="1" spc="-30" dirty="0">
                <a:solidFill>
                  <a:schemeClr val="tx1"/>
                </a:solidFill>
                <a:effectLst>
                  <a:outerShdw blurRad="38100" dist="38100" dir="2700000" algn="tl">
                    <a:srgbClr val="000000">
                      <a:alpha val="43137"/>
                    </a:srgbClr>
                  </a:outerShdw>
                </a:effectLst>
                <a:cs typeface="Arial"/>
              </a:rPr>
              <a:t> </a:t>
            </a:r>
            <a:r>
              <a:rPr lang="en-US" sz="3200" b="1" spc="-5" dirty="0" err="1">
                <a:solidFill>
                  <a:schemeClr val="tx1"/>
                </a:solidFill>
                <a:effectLst>
                  <a:outerShdw blurRad="38100" dist="38100" dir="2700000" algn="tl">
                    <a:srgbClr val="000000">
                      <a:alpha val="43137"/>
                    </a:srgbClr>
                  </a:outerShdw>
                </a:effectLst>
                <a:cs typeface="Arial"/>
              </a:rPr>
              <a:t>pregunto</a:t>
            </a:r>
            <a:r>
              <a:rPr lang="en-US" sz="3200" b="1" spc="-5" dirty="0">
                <a:solidFill>
                  <a:schemeClr val="tx1"/>
                </a:solidFill>
                <a:effectLst>
                  <a:outerShdw blurRad="38100" dist="38100" dir="2700000" algn="tl">
                    <a:srgbClr val="000000">
                      <a:alpha val="43137"/>
                    </a:srgbClr>
                  </a:outerShdw>
                </a:effectLst>
                <a:cs typeface="Arial"/>
              </a:rPr>
              <a:t>?...</a:t>
            </a:r>
            <a:endParaRPr lang="en-US" sz="3200" dirty="0">
              <a:solidFill>
                <a:schemeClr val="tx1"/>
              </a:solidFill>
              <a:effectLst>
                <a:outerShdw blurRad="38100" dist="38100" dir="2700000" algn="tl">
                  <a:srgbClr val="000000">
                    <a:alpha val="43137"/>
                  </a:srgbClr>
                </a:outerShdw>
              </a:effectLst>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6"/>
        <p:cNvGrpSpPr/>
        <p:nvPr/>
      </p:nvGrpSpPr>
      <p:grpSpPr>
        <a:xfrm>
          <a:off x="0" y="0"/>
          <a:ext cx="0" cy="0"/>
          <a:chOff x="0" y="0"/>
          <a:chExt cx="0" cy="0"/>
        </a:xfrm>
      </p:grpSpPr>
      <p:sp>
        <p:nvSpPr>
          <p:cNvPr id="387" name="Google Shape;387;p26"/>
          <p:cNvSpPr txBox="1"/>
          <p:nvPr/>
        </p:nvSpPr>
        <p:spPr>
          <a:xfrm>
            <a:off x="593328" y="1493534"/>
            <a:ext cx="7211077" cy="7847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500" dirty="0" smtClean="0">
                <a:solidFill>
                  <a:schemeClr val="lt1"/>
                </a:solidFill>
                <a:latin typeface="Montserrat Black"/>
                <a:ea typeface="Montserrat Black"/>
                <a:cs typeface="Montserrat Black"/>
                <a:sym typeface="Montserrat Black"/>
              </a:rPr>
              <a:t>INFORMES </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7"/>
        <p:cNvGrpSpPr/>
        <p:nvPr/>
      </p:nvGrpSpPr>
      <p:grpSpPr>
        <a:xfrm>
          <a:off x="0" y="0"/>
          <a:ext cx="0" cy="0"/>
          <a:chOff x="0" y="0"/>
          <a:chExt cx="0" cy="0"/>
        </a:xfrm>
      </p:grpSpPr>
      <p:pic>
        <p:nvPicPr>
          <p:cNvPr id="371" name="Google Shape;371;p24"/>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8" name="3 Rectángulo redondeado"/>
          <p:cNvSpPr/>
          <p:nvPr/>
        </p:nvSpPr>
        <p:spPr>
          <a:xfrm>
            <a:off x="3275013" y="505199"/>
            <a:ext cx="6858080" cy="1050628"/>
          </a:xfrm>
          <a:prstGeom prst="roundRect">
            <a:avLst/>
          </a:prstGeom>
          <a:ln w="57150">
            <a:solidFill>
              <a:srgbClr val="FF0000"/>
            </a:solidFill>
          </a:ln>
          <a:scene3d>
            <a:camera prst="orthographicFront"/>
            <a:lightRig rig="threePt" dir="t"/>
          </a:scene3d>
          <a:sp3d>
            <a:bevelT w="114300" prst="hardEdge"/>
          </a:sp3d>
        </p:spPr>
        <p:style>
          <a:lnRef idx="2">
            <a:schemeClr val="accent6"/>
          </a:lnRef>
          <a:fillRef idx="1">
            <a:schemeClr val="lt1"/>
          </a:fillRef>
          <a:effectRef idx="0">
            <a:schemeClr val="accent6"/>
          </a:effectRef>
          <a:fontRef idx="minor">
            <a:schemeClr val="dk1"/>
          </a:fontRef>
        </p:style>
        <p:txBody>
          <a:bodyPr anchor="ctr"/>
          <a:lstStyle/>
          <a:p>
            <a:pPr algn="ctr">
              <a:defRPr/>
            </a:pPr>
            <a:r>
              <a:rPr lang="es-ES" sz="3200" b="1" dirty="0"/>
              <a:t>INFORME PRELIMINAR</a:t>
            </a:r>
          </a:p>
          <a:p>
            <a:pPr algn="ctr">
              <a:defRPr/>
            </a:pPr>
            <a:r>
              <a:rPr lang="es-ES" sz="3200" b="1" dirty="0"/>
              <a:t>INFORME 24 HORAS</a:t>
            </a:r>
            <a:endParaRPr lang="es-CO" sz="3200" b="1" dirty="0"/>
          </a:p>
        </p:txBody>
      </p:sp>
      <p:sp>
        <p:nvSpPr>
          <p:cNvPr id="9" name="Rectángulo 1"/>
          <p:cNvSpPr>
            <a:spLocks noChangeArrowheads="1"/>
          </p:cNvSpPr>
          <p:nvPr/>
        </p:nvSpPr>
        <p:spPr bwMode="auto">
          <a:xfrm>
            <a:off x="857250" y="2224088"/>
            <a:ext cx="220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ES" altLang="es-CO" sz="2400" b="1" dirty="0">
                <a:latin typeface="Arial" panose="020B0604020202020204" pitchFamily="34" charset="0"/>
                <a:cs typeface="Times New Roman" panose="02020603050405020304" pitchFamily="18" charset="0"/>
              </a:rPr>
              <a:t>Antecedentes</a:t>
            </a:r>
            <a:endParaRPr lang="es-ES" altLang="es-CO" sz="2400" dirty="0">
              <a:latin typeface="Arial" panose="020B0604020202020204" pitchFamily="34" charset="0"/>
              <a:cs typeface="Times New Roman" panose="02020603050405020304" pitchFamily="18" charset="0"/>
            </a:endParaRPr>
          </a:p>
        </p:txBody>
      </p:sp>
      <p:sp>
        <p:nvSpPr>
          <p:cNvPr id="10" name="Rectángulo 2"/>
          <p:cNvSpPr>
            <a:spLocks noChangeArrowheads="1"/>
          </p:cNvSpPr>
          <p:nvPr/>
        </p:nvSpPr>
        <p:spPr bwMode="auto">
          <a:xfrm>
            <a:off x="849313" y="2836863"/>
            <a:ext cx="4202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ES" altLang="es-CO" sz="2400" b="1" dirty="0">
                <a:latin typeface="Arial" panose="020B0604020202020204" pitchFamily="34" charset="0"/>
                <a:cs typeface="Times New Roman" panose="02020603050405020304" pitchFamily="18" charset="0"/>
              </a:rPr>
              <a:t>Métodos usados en terreno</a:t>
            </a:r>
            <a:endParaRPr lang="es-ES" altLang="es-CO" sz="2400" dirty="0">
              <a:latin typeface="Arial" panose="020B0604020202020204" pitchFamily="34" charset="0"/>
              <a:cs typeface="Times New Roman" panose="02020603050405020304" pitchFamily="18" charset="0"/>
            </a:endParaRPr>
          </a:p>
        </p:txBody>
      </p:sp>
      <p:sp>
        <p:nvSpPr>
          <p:cNvPr id="11" name="Rectángulo 8"/>
          <p:cNvSpPr>
            <a:spLocks noChangeArrowheads="1"/>
          </p:cNvSpPr>
          <p:nvPr/>
        </p:nvSpPr>
        <p:spPr bwMode="auto">
          <a:xfrm>
            <a:off x="862013" y="3471863"/>
            <a:ext cx="6707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ES" altLang="es-CO" sz="2400" b="1" dirty="0">
                <a:latin typeface="Arial" panose="020B0604020202020204" pitchFamily="34" charset="0"/>
                <a:cs typeface="Times New Roman" panose="02020603050405020304" pitchFamily="18" charset="0"/>
              </a:rPr>
              <a:t>Resultados obtenidos en terreno</a:t>
            </a:r>
            <a:endParaRPr lang="es-ES" altLang="es-CO" sz="2400" dirty="0">
              <a:latin typeface="Arial" panose="020B0604020202020204" pitchFamily="34" charset="0"/>
              <a:cs typeface="Times New Roman" panose="02020603050405020304" pitchFamily="18" charset="0"/>
            </a:endParaRPr>
          </a:p>
        </p:txBody>
      </p:sp>
      <p:sp>
        <p:nvSpPr>
          <p:cNvPr id="12" name="Rectángulo 9"/>
          <p:cNvSpPr>
            <a:spLocks noChangeArrowheads="1"/>
          </p:cNvSpPr>
          <p:nvPr/>
        </p:nvSpPr>
        <p:spPr bwMode="auto">
          <a:xfrm>
            <a:off x="849313" y="4083050"/>
            <a:ext cx="7539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ES" altLang="es-CO" sz="2400" b="1" dirty="0">
                <a:latin typeface="Arial" panose="020B0604020202020204" pitchFamily="34" charset="0"/>
                <a:cs typeface="Times New Roman" panose="02020603050405020304" pitchFamily="18" charset="0"/>
              </a:rPr>
              <a:t>Discusión breve de los hallazgos en su contexto</a:t>
            </a:r>
            <a:endParaRPr lang="es-ES" altLang="es-CO" sz="2400" dirty="0">
              <a:latin typeface="Arial" panose="020B0604020202020204" pitchFamily="34" charset="0"/>
              <a:cs typeface="Times New Roman" panose="02020603050405020304" pitchFamily="18" charset="0"/>
            </a:endParaRPr>
          </a:p>
        </p:txBody>
      </p:sp>
      <p:sp>
        <p:nvSpPr>
          <p:cNvPr id="13" name="Rectángulo 12"/>
          <p:cNvSpPr/>
          <p:nvPr/>
        </p:nvSpPr>
        <p:spPr>
          <a:xfrm>
            <a:off x="868363" y="4633913"/>
            <a:ext cx="4572000" cy="677108"/>
          </a:xfrm>
          <a:prstGeom prst="rect">
            <a:avLst/>
          </a:prstGeom>
        </p:spPr>
        <p:txBody>
          <a:bodyPr>
            <a:spAutoFit/>
          </a:bodyPr>
          <a:lstStyle/>
          <a:p>
            <a:pPr algn="just">
              <a:spcAft>
                <a:spcPts val="0"/>
              </a:spcAft>
              <a:tabLst>
                <a:tab pos="2806065" algn="ctr"/>
                <a:tab pos="5612130" algn="r"/>
              </a:tabLst>
              <a:defRPr/>
            </a:pPr>
            <a:r>
              <a:rPr lang="es-ES" sz="2400" b="1" dirty="0">
                <a:ea typeface="Times New Roman" panose="02020603050405020304" pitchFamily="18" charset="0"/>
              </a:rPr>
              <a:t>Conclusiones iníciales. </a:t>
            </a:r>
            <a:endParaRPr lang="es-ES" sz="4400" dirty="0">
              <a:latin typeface="Times New Roman" panose="02020603050405020304" pitchFamily="18" charset="0"/>
              <a:ea typeface="Times New Roman" panose="02020603050405020304" pitchFamily="18" charset="0"/>
            </a:endParaRPr>
          </a:p>
          <a:p>
            <a:pPr marL="683895" algn="just">
              <a:spcAft>
                <a:spcPts val="0"/>
              </a:spcAft>
              <a:tabLst>
                <a:tab pos="2806065" algn="ctr"/>
                <a:tab pos="5612130" algn="r"/>
                <a:tab pos="449580" algn="l"/>
              </a:tabLst>
              <a:defRPr/>
            </a:pPr>
            <a:r>
              <a:rPr lang="es-ES" dirty="0">
                <a:ea typeface="Times New Roman" panose="02020603050405020304" pitchFamily="18" charset="0"/>
              </a:rPr>
              <a:t> </a:t>
            </a:r>
            <a:endParaRPr lang="es-ES" sz="2800" dirty="0">
              <a:latin typeface="Times New Roman" panose="02020603050405020304" pitchFamily="18" charset="0"/>
              <a:ea typeface="Times New Roman" panose="02020603050405020304" pitchFamily="18" charset="0"/>
            </a:endParaRPr>
          </a:p>
        </p:txBody>
      </p:sp>
      <p:sp>
        <p:nvSpPr>
          <p:cNvPr id="14" name="Rectángulo 11"/>
          <p:cNvSpPr>
            <a:spLocks noChangeArrowheads="1"/>
          </p:cNvSpPr>
          <p:nvPr/>
        </p:nvSpPr>
        <p:spPr bwMode="auto">
          <a:xfrm>
            <a:off x="849313" y="5133975"/>
            <a:ext cx="10359014"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ES" altLang="es-CO" sz="2400" b="1" dirty="0">
                <a:latin typeface="Arial" panose="020B0604020202020204" pitchFamily="34" charset="0"/>
                <a:cs typeface="Times New Roman" panose="02020603050405020304" pitchFamily="18" charset="0"/>
              </a:rPr>
              <a:t>Acciones de prevención y control realizadas en terreno y recomendaciones hechas inicialmente.</a:t>
            </a:r>
            <a:endParaRPr lang="es-ES" altLang="es-CO" sz="2400" dirty="0">
              <a:latin typeface="Arial" panose="020B0604020202020204" pitchFamily="34" charset="0"/>
              <a:cs typeface="Times New Roman" panose="02020603050405020304" pitchFamily="18" charset="0"/>
            </a:endParaRPr>
          </a:p>
        </p:txBody>
      </p:sp>
      <p:sp>
        <p:nvSpPr>
          <p:cNvPr id="15" name="Rectángulo 12"/>
          <p:cNvSpPr>
            <a:spLocks noChangeArrowheads="1"/>
          </p:cNvSpPr>
          <p:nvPr/>
        </p:nvSpPr>
        <p:spPr bwMode="auto">
          <a:xfrm>
            <a:off x="868363" y="6053138"/>
            <a:ext cx="2406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5611813" algn="r"/>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2805113" algn="ctr"/>
                <a:tab pos="5611813" algn="r"/>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2805113" algn="ctr"/>
                <a:tab pos="5611813" algn="r"/>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2805113" algn="ctr"/>
                <a:tab pos="5611813" algn="r"/>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2805113" algn="ctr"/>
                <a:tab pos="5611813" algn="r"/>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2805113" algn="ctr"/>
                <a:tab pos="5611813" algn="r"/>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2805113" algn="ctr"/>
                <a:tab pos="5611813" algn="r"/>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2805113" algn="ctr"/>
                <a:tab pos="5611813" algn="r"/>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2805113" algn="ctr"/>
                <a:tab pos="5611813" algn="r"/>
              </a:tabLst>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es-ES" altLang="es-CO" sz="2400" b="1" dirty="0">
                <a:latin typeface="Arial" panose="020B0604020202020204" pitchFamily="34" charset="0"/>
                <a:cs typeface="Times New Roman" panose="02020603050405020304" pitchFamily="18" charset="0"/>
              </a:rPr>
              <a:t>Planes futuros </a:t>
            </a:r>
            <a:endParaRPr lang="es-ES" altLang="es-CO"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pic>
        <p:nvPicPr>
          <p:cNvPr id="380" name="Google Shape;380;p25"/>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8" name="4 Rectángulo"/>
          <p:cNvSpPr/>
          <p:nvPr/>
        </p:nvSpPr>
        <p:spPr>
          <a:xfrm>
            <a:off x="1033895" y="1741093"/>
            <a:ext cx="7583488" cy="914400"/>
          </a:xfrm>
          <a:prstGeom prst="rect">
            <a:avLst/>
          </a:prstGeom>
          <a:ln w="57150"/>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anchor="ctr"/>
          <a:lstStyle/>
          <a:p>
            <a:pPr marL="342900" indent="-342900">
              <a:buFont typeface="Wingdings" panose="05000000000000000000" pitchFamily="2" charset="2"/>
              <a:buChar char="§"/>
              <a:defRPr/>
            </a:pPr>
            <a:r>
              <a:rPr lang="es-CO" sz="2000" dirty="0">
                <a:latin typeface="Cambria" panose="02040503050406030204" pitchFamily="18" charset="0"/>
              </a:rPr>
              <a:t>Confirmar si se cumple la “DEFINICIÓN DE CASO” del INS basándose en el protocolo.</a:t>
            </a:r>
          </a:p>
        </p:txBody>
      </p:sp>
      <p:sp>
        <p:nvSpPr>
          <p:cNvPr id="9" name="5 Rectángulo"/>
          <p:cNvSpPr/>
          <p:nvPr/>
        </p:nvSpPr>
        <p:spPr>
          <a:xfrm>
            <a:off x="2030557" y="2873889"/>
            <a:ext cx="7583488" cy="914400"/>
          </a:xfrm>
          <a:prstGeom prst="rect">
            <a:avLst/>
          </a:prstGeom>
          <a:ln w="57150"/>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anchor="ctr"/>
          <a:lstStyle/>
          <a:p>
            <a:pPr marL="342900" indent="-342900" algn="just">
              <a:buFont typeface="Wingdings" panose="05000000000000000000" pitchFamily="2" charset="2"/>
              <a:buChar char="§"/>
              <a:defRPr/>
            </a:pPr>
            <a:r>
              <a:rPr lang="es-CO" sz="2000" dirty="0">
                <a:latin typeface="Cambria" panose="02040503050406030204" pitchFamily="18" charset="0"/>
              </a:rPr>
              <a:t>Confirmación por laboratorio. (Gestión toma de muestras biológicas)</a:t>
            </a:r>
          </a:p>
        </p:txBody>
      </p:sp>
      <p:sp>
        <p:nvSpPr>
          <p:cNvPr id="10" name="6 Rectángulo"/>
          <p:cNvSpPr/>
          <p:nvPr/>
        </p:nvSpPr>
        <p:spPr>
          <a:xfrm>
            <a:off x="3204104" y="4024869"/>
            <a:ext cx="7583488" cy="914400"/>
          </a:xfrm>
          <a:prstGeom prst="rect">
            <a:avLst/>
          </a:prstGeom>
          <a:ln w="57150"/>
          <a:scene3d>
            <a:camera prst="orthographicFront"/>
            <a:lightRig rig="threePt" dir="t"/>
          </a:scene3d>
          <a:sp3d>
            <a:bevelT prst="convex"/>
          </a:sp3d>
        </p:spPr>
        <p:style>
          <a:lnRef idx="2">
            <a:schemeClr val="accent2"/>
          </a:lnRef>
          <a:fillRef idx="1">
            <a:schemeClr val="lt1"/>
          </a:fillRef>
          <a:effectRef idx="0">
            <a:schemeClr val="accent2"/>
          </a:effectRef>
          <a:fontRef idx="minor">
            <a:schemeClr val="dk1"/>
          </a:fontRef>
        </p:style>
        <p:txBody>
          <a:bodyPr anchor="ctr"/>
          <a:lstStyle/>
          <a:p>
            <a:pPr marL="342900" indent="-342900" algn="just">
              <a:buFont typeface="Wingdings" panose="05000000000000000000" pitchFamily="2" charset="2"/>
              <a:buChar char="§"/>
              <a:defRPr/>
            </a:pPr>
            <a:r>
              <a:rPr lang="es-CO" sz="2000" dirty="0">
                <a:latin typeface="Cambria" panose="02040503050406030204" pitchFamily="18" charset="0"/>
              </a:rPr>
              <a:t>En caso de ETA:  Se requiere visita IVC (muestras de alimentos)</a:t>
            </a:r>
          </a:p>
        </p:txBody>
      </p:sp>
      <p:sp>
        <p:nvSpPr>
          <p:cNvPr id="11" name="Google Shape;334;p20"/>
          <p:cNvSpPr/>
          <p:nvPr/>
        </p:nvSpPr>
        <p:spPr>
          <a:xfrm>
            <a:off x="527985" y="172966"/>
            <a:ext cx="135325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7200" dirty="0">
                <a:solidFill>
                  <a:srgbClr val="E20E18"/>
                </a:solidFill>
                <a:latin typeface="Montserrat Black"/>
                <a:ea typeface="Montserrat Black"/>
                <a:cs typeface="Montserrat Black"/>
                <a:sym typeface="Montserrat Black"/>
              </a:rPr>
              <a:t>3</a:t>
            </a:r>
            <a:r>
              <a:rPr lang="es-CO" sz="7200" dirty="0" smtClean="0">
                <a:solidFill>
                  <a:srgbClr val="E20E18"/>
                </a:solidFill>
                <a:latin typeface="Montserrat Black"/>
                <a:ea typeface="Montserrat Black"/>
                <a:cs typeface="Montserrat Black"/>
                <a:sym typeface="Montserrat Black"/>
              </a:rPr>
              <a:t>.</a:t>
            </a:r>
            <a:endParaRPr sz="7200" dirty="0">
              <a:solidFill>
                <a:schemeClr val="dk1"/>
              </a:solidFill>
              <a:latin typeface="Arial"/>
              <a:ea typeface="Arial"/>
              <a:cs typeface="Arial"/>
              <a:sym typeface="Arial"/>
            </a:endParaRPr>
          </a:p>
        </p:txBody>
      </p:sp>
      <p:sp>
        <p:nvSpPr>
          <p:cNvPr id="12" name="Google Shape;335;p20"/>
          <p:cNvSpPr txBox="1"/>
          <p:nvPr/>
        </p:nvSpPr>
        <p:spPr>
          <a:xfrm>
            <a:off x="1449304" y="480762"/>
            <a:ext cx="5546544" cy="584735"/>
          </a:xfrm>
          <a:prstGeom prst="rect">
            <a:avLst/>
          </a:prstGeom>
          <a:noFill/>
          <a:ln>
            <a:noFill/>
          </a:ln>
        </p:spPr>
        <p:txBody>
          <a:bodyPr spcFirstLastPara="1" wrap="square" lIns="91425" tIns="45700" rIns="91425" bIns="45700" anchor="t" anchorCtr="0">
            <a:spAutoFit/>
          </a:bodyPr>
          <a:lstStyle/>
          <a:p>
            <a:pPr algn="ctr">
              <a:defRPr/>
            </a:pPr>
            <a:r>
              <a:rPr lang="es-ES" sz="3200" b="1" dirty="0" smtClean="0">
                <a:solidFill>
                  <a:srgbClr val="FF0000"/>
                </a:solidFill>
                <a:latin typeface="Cambria" panose="02040503050406030204" pitchFamily="18" charset="0"/>
              </a:rPr>
              <a:t>Verificar el diagnóstico</a:t>
            </a:r>
            <a:endParaRPr lang="es-CO" sz="3200" b="1" dirty="0">
              <a:solidFill>
                <a:srgbClr val="FF0000"/>
              </a:solidFill>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
          <p:cNvSpPr txBox="1"/>
          <p:nvPr/>
        </p:nvSpPr>
        <p:spPr>
          <a:xfrm>
            <a:off x="1856508" y="1066314"/>
            <a:ext cx="8894619" cy="432274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Calibri"/>
              <a:buNone/>
            </a:pPr>
            <a:r>
              <a:rPr lang="es-ES" sz="5400" b="1" dirty="0" smtClean="0">
                <a:solidFill>
                  <a:schemeClr val="dk1"/>
                </a:solidFill>
                <a:latin typeface="Avenir"/>
                <a:ea typeface="Avenir"/>
                <a:cs typeface="Avenir"/>
                <a:sym typeface="Avenir"/>
              </a:rPr>
              <a:t>PRE-TEST</a:t>
            </a:r>
            <a:endParaRPr sz="5400" b="1" dirty="0">
              <a:solidFill>
                <a:schemeClr val="dk1"/>
              </a:solidFill>
              <a:latin typeface="Avenir"/>
              <a:ea typeface="Avenir"/>
              <a:cs typeface="Avenir"/>
              <a:sym typeface="Avenir"/>
            </a:endParaRPr>
          </a:p>
          <a:p>
            <a:pPr marL="0" marR="0" lvl="0" indent="0" algn="ctr" rtl="0">
              <a:lnSpc>
                <a:spcPct val="90000"/>
              </a:lnSpc>
              <a:spcBef>
                <a:spcPts val="0"/>
              </a:spcBef>
              <a:spcAft>
                <a:spcPts val="0"/>
              </a:spcAft>
              <a:buClr>
                <a:schemeClr val="dk1"/>
              </a:buClr>
              <a:buSzPts val="4400"/>
              <a:buFont typeface="Calibri"/>
              <a:buNone/>
            </a:pPr>
            <a:endParaRPr sz="5400" dirty="0">
              <a:solidFill>
                <a:schemeClr val="dk1"/>
              </a:solidFill>
              <a:latin typeface="Avenir"/>
              <a:ea typeface="Avenir"/>
              <a:cs typeface="Avenir"/>
              <a:sym typeface="Avenir"/>
            </a:endParaRPr>
          </a:p>
        </p:txBody>
      </p:sp>
    </p:spTree>
    <p:extLst>
      <p:ext uri="{BB962C8B-B14F-4D97-AF65-F5344CB8AC3E}">
        <p14:creationId xmlns:p14="http://schemas.microsoft.com/office/powerpoint/2010/main" val="1503604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3"/>
        <p:cNvGrpSpPr/>
        <p:nvPr/>
      </p:nvGrpSpPr>
      <p:grpSpPr>
        <a:xfrm>
          <a:off x="0" y="0"/>
          <a:ext cx="0" cy="0"/>
          <a:chOff x="0" y="0"/>
          <a:chExt cx="0" cy="0"/>
        </a:xfrm>
      </p:grpSpPr>
      <p:pic>
        <p:nvPicPr>
          <p:cNvPr id="397" name="Google Shape;397;p27"/>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10" name="4 Rectángulo"/>
          <p:cNvSpPr/>
          <p:nvPr/>
        </p:nvSpPr>
        <p:spPr>
          <a:xfrm>
            <a:off x="1204613" y="1574059"/>
            <a:ext cx="7050232" cy="898525"/>
          </a:xfrm>
          <a:prstGeom prst="rect">
            <a:avLst/>
          </a:prstGeom>
          <a:ln w="38100"/>
          <a:scene3d>
            <a:camera prst="orthographicFront"/>
            <a:lightRig rig="threePt" dir="t"/>
          </a:scene3d>
          <a:sp3d>
            <a:bevelT prst="angle"/>
          </a:sp3d>
        </p:spPr>
        <p:style>
          <a:lnRef idx="2">
            <a:schemeClr val="accent5"/>
          </a:lnRef>
          <a:fillRef idx="1">
            <a:schemeClr val="lt1"/>
          </a:fillRef>
          <a:effectRef idx="0">
            <a:schemeClr val="accent5"/>
          </a:effectRef>
          <a:fontRef idx="minor">
            <a:schemeClr val="dk1"/>
          </a:fontRef>
        </p:style>
        <p:txBody>
          <a:bodyPr anchor="ctr"/>
          <a:lstStyle/>
          <a:p>
            <a:pPr marL="641350" lvl="2" algn="ctr" eaLnBrk="1" fontAlgn="auto" hangingPunct="1">
              <a:spcAft>
                <a:spcPts val="0"/>
              </a:spcAft>
              <a:defRPr/>
            </a:pPr>
            <a:r>
              <a:rPr lang="en-US" sz="2400" dirty="0" err="1">
                <a:latin typeface="Arial" panose="020B0604020202020204" pitchFamily="34" charset="0"/>
                <a:cs typeface="Arial" panose="020B0604020202020204" pitchFamily="34" charset="0"/>
              </a:rPr>
              <a:t>Establecer</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definición</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caso</a:t>
            </a:r>
            <a:r>
              <a:rPr lang="en-US" sz="2400" dirty="0">
                <a:latin typeface="Arial" panose="020B0604020202020204" pitchFamily="34" charset="0"/>
                <a:cs typeface="Arial" panose="020B0604020202020204" pitchFamily="34" charset="0"/>
              </a:rPr>
              <a:t> </a:t>
            </a:r>
          </a:p>
          <a:p>
            <a:pPr marL="641350" lvl="2" algn="ctr" eaLnBrk="1" fontAlgn="auto" hangingPunct="1">
              <a:spcAft>
                <a:spcPts val="0"/>
              </a:spcAft>
              <a:defRPr/>
            </a:pPr>
            <a:r>
              <a:rPr lang="en-US" sz="2400" dirty="0">
                <a:latin typeface="Arial" panose="020B0604020202020204" pitchFamily="34" charset="0"/>
                <a:cs typeface="Arial" panose="020B0604020202020204" pitchFamily="34" charset="0"/>
              </a:rPr>
              <a:t>(</a:t>
            </a:r>
            <a:r>
              <a:rPr lang="en-US" sz="2400" b="1" dirty="0" err="1">
                <a:latin typeface="Arial" panose="020B0604020202020204" pitchFamily="34" charset="0"/>
                <a:cs typeface="Arial" panose="020B0604020202020204" pitchFamily="34" charset="0"/>
              </a:rPr>
              <a:t>Protocolo</a:t>
            </a:r>
            <a:r>
              <a:rPr lang="en-US" sz="2400" b="1" dirty="0">
                <a:latin typeface="Arial" panose="020B0604020202020204" pitchFamily="34" charset="0"/>
                <a:cs typeface="Arial" panose="020B0604020202020204" pitchFamily="34" charset="0"/>
              </a:rPr>
              <a:t> de </a:t>
            </a:r>
            <a:r>
              <a:rPr lang="en-US" sz="2400" b="1" dirty="0" err="1">
                <a:latin typeface="Arial" panose="020B0604020202020204" pitchFamily="34" charset="0"/>
                <a:cs typeface="Arial" panose="020B0604020202020204" pitchFamily="34" charset="0"/>
              </a:rPr>
              <a:t>vigilancia</a:t>
            </a:r>
            <a:r>
              <a:rPr lang="en-US" sz="2400" b="1" dirty="0">
                <a:latin typeface="Arial" panose="020B0604020202020204" pitchFamily="34" charset="0"/>
                <a:cs typeface="Arial" panose="020B0604020202020204" pitchFamily="34" charset="0"/>
              </a:rPr>
              <a:t> INS</a:t>
            </a:r>
            <a:r>
              <a:rPr lang="en-US" sz="2400" dirty="0">
                <a:latin typeface="Arial" panose="020B0604020202020204" pitchFamily="34" charset="0"/>
                <a:cs typeface="Arial" panose="020B0604020202020204" pitchFamily="34" charset="0"/>
              </a:rPr>
              <a:t>).</a:t>
            </a:r>
          </a:p>
        </p:txBody>
      </p:sp>
      <p:sp>
        <p:nvSpPr>
          <p:cNvPr id="11" name="5 Rectángulo"/>
          <p:cNvSpPr/>
          <p:nvPr/>
        </p:nvSpPr>
        <p:spPr>
          <a:xfrm>
            <a:off x="3049732" y="2660688"/>
            <a:ext cx="7188778" cy="1258888"/>
          </a:xfrm>
          <a:prstGeom prst="rect">
            <a:avLst/>
          </a:prstGeom>
          <a:ln w="38100"/>
          <a:scene3d>
            <a:camera prst="orthographicFront"/>
            <a:lightRig rig="threePt" dir="t"/>
          </a:scene3d>
          <a:sp3d>
            <a:bevelT prst="angle"/>
          </a:sp3d>
        </p:spPr>
        <p:style>
          <a:lnRef idx="2">
            <a:schemeClr val="accent5"/>
          </a:lnRef>
          <a:fillRef idx="1">
            <a:schemeClr val="lt1"/>
          </a:fillRef>
          <a:effectRef idx="0">
            <a:schemeClr val="accent5"/>
          </a:effectRef>
          <a:fontRef idx="minor">
            <a:schemeClr val="dk1"/>
          </a:fontRef>
        </p:style>
        <p:txBody>
          <a:bodyPr anchor="ctr"/>
          <a:lstStyle/>
          <a:p>
            <a:pPr marL="641350" lvl="2" algn="ctr" eaLnBrk="1" fontAlgn="auto" hangingPunct="1">
              <a:spcAft>
                <a:spcPts val="0"/>
              </a:spcAft>
              <a:defRPr/>
            </a:pPr>
            <a:r>
              <a:rPr lang="es-ES" sz="2400" dirty="0">
                <a:latin typeface="Arial" panose="020B0604020202020204" pitchFamily="34" charset="0"/>
                <a:cs typeface="Arial" panose="020B0604020202020204" pitchFamily="34" charset="0"/>
              </a:rPr>
              <a:t>Identificar y contar el número de casos</a:t>
            </a:r>
          </a:p>
          <a:p>
            <a:pPr marL="641350" lvl="2" algn="ctr" eaLnBrk="1" fontAlgn="auto" hangingPunct="1">
              <a:spcAft>
                <a:spcPts val="0"/>
              </a:spcAft>
              <a:defRPr/>
            </a:pPr>
            <a:r>
              <a:rPr lang="es-ES" sz="2400" b="1" dirty="0">
                <a:latin typeface="Arial" panose="020B0604020202020204" pitchFamily="34" charset="0"/>
                <a:cs typeface="Arial" panose="020B0604020202020204" pitchFamily="34" charset="0"/>
              </a:rPr>
              <a:t>(Diligenciamiento de fichas)</a:t>
            </a:r>
          </a:p>
          <a:p>
            <a:pPr marL="641350" lvl="2" algn="ctr" eaLnBrk="1" fontAlgn="auto" hangingPunct="1">
              <a:spcAft>
                <a:spcPts val="0"/>
              </a:spcAft>
              <a:defRPr/>
            </a:pPr>
            <a:r>
              <a:rPr lang="es-ES" sz="2400" b="1" dirty="0">
                <a:latin typeface="Arial" panose="020B0604020202020204" pitchFamily="34" charset="0"/>
                <a:cs typeface="Arial" panose="020B0604020202020204" pitchFamily="34" charset="0"/>
              </a:rPr>
              <a:t>BAC (sospechosos y/o contactos)</a:t>
            </a:r>
          </a:p>
        </p:txBody>
      </p:sp>
      <p:sp>
        <p:nvSpPr>
          <p:cNvPr id="12" name="6 Rectángulo"/>
          <p:cNvSpPr/>
          <p:nvPr/>
        </p:nvSpPr>
        <p:spPr>
          <a:xfrm>
            <a:off x="3999634" y="4107680"/>
            <a:ext cx="7051910" cy="1042988"/>
          </a:xfrm>
          <a:prstGeom prst="rect">
            <a:avLst/>
          </a:prstGeom>
          <a:ln w="38100"/>
          <a:scene3d>
            <a:camera prst="orthographicFront"/>
            <a:lightRig rig="threePt" dir="t"/>
          </a:scene3d>
          <a:sp3d>
            <a:bevelT prst="angle"/>
          </a:sp3d>
        </p:spPr>
        <p:style>
          <a:lnRef idx="2">
            <a:schemeClr val="accent5"/>
          </a:lnRef>
          <a:fillRef idx="1">
            <a:schemeClr val="lt1"/>
          </a:fillRef>
          <a:effectRef idx="0">
            <a:schemeClr val="accent5"/>
          </a:effectRef>
          <a:fontRef idx="minor">
            <a:schemeClr val="dk1"/>
          </a:fontRef>
        </p:style>
        <p:txBody>
          <a:bodyPr anchor="ctr"/>
          <a:lstStyle/>
          <a:p>
            <a:pPr marL="641350" lvl="2" algn="ctr" eaLnBrk="1" fontAlgn="auto" hangingPunct="1">
              <a:spcAft>
                <a:spcPts val="0"/>
              </a:spcAft>
              <a:defRPr/>
            </a:pPr>
            <a:r>
              <a:rPr lang="es-ES" sz="2400" dirty="0">
                <a:latin typeface="Arial" panose="020B0604020202020204" pitchFamily="34" charset="0"/>
                <a:cs typeface="Arial" panose="020B0604020202020204" pitchFamily="34" charset="0"/>
              </a:rPr>
              <a:t>Direccionamiento a IPS según EPS para confirmación por laboratorio.</a:t>
            </a:r>
            <a:endParaRPr lang="en-US" sz="2400" dirty="0">
              <a:latin typeface="Arial" panose="020B0604020202020204" pitchFamily="34" charset="0"/>
              <a:cs typeface="Arial" panose="020B0604020202020204" pitchFamily="34" charset="0"/>
            </a:endParaRPr>
          </a:p>
        </p:txBody>
      </p:sp>
      <p:sp>
        <p:nvSpPr>
          <p:cNvPr id="13" name="Google Shape;334;p20"/>
          <p:cNvSpPr/>
          <p:nvPr/>
        </p:nvSpPr>
        <p:spPr>
          <a:xfrm>
            <a:off x="527985" y="172966"/>
            <a:ext cx="135325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7200" dirty="0" smtClean="0">
                <a:solidFill>
                  <a:srgbClr val="E20E18"/>
                </a:solidFill>
                <a:latin typeface="Montserrat Black"/>
                <a:ea typeface="Montserrat Black"/>
                <a:cs typeface="Montserrat Black"/>
                <a:sym typeface="Montserrat Black"/>
              </a:rPr>
              <a:t>4.</a:t>
            </a:r>
            <a:endParaRPr sz="7200" dirty="0">
              <a:solidFill>
                <a:schemeClr val="dk1"/>
              </a:solidFill>
              <a:latin typeface="Arial"/>
              <a:ea typeface="Arial"/>
              <a:cs typeface="Arial"/>
              <a:sym typeface="Arial"/>
            </a:endParaRPr>
          </a:p>
        </p:txBody>
      </p:sp>
      <p:sp>
        <p:nvSpPr>
          <p:cNvPr id="14" name="Google Shape;335;p20"/>
          <p:cNvSpPr txBox="1"/>
          <p:nvPr/>
        </p:nvSpPr>
        <p:spPr>
          <a:xfrm>
            <a:off x="1355299" y="588565"/>
            <a:ext cx="6650121" cy="584735"/>
          </a:xfrm>
          <a:prstGeom prst="rect">
            <a:avLst/>
          </a:prstGeom>
          <a:noFill/>
          <a:ln>
            <a:noFill/>
          </a:ln>
        </p:spPr>
        <p:txBody>
          <a:bodyPr spcFirstLastPara="1" wrap="square" lIns="91425" tIns="45700" rIns="91425" bIns="45700" anchor="t" anchorCtr="0">
            <a:spAutoFit/>
          </a:bodyPr>
          <a:lstStyle/>
          <a:p>
            <a:pPr algn="ctr">
              <a:defRPr/>
            </a:pPr>
            <a:r>
              <a:rPr lang="es-ES" sz="3200" b="1" dirty="0" smtClean="0">
                <a:solidFill>
                  <a:srgbClr val="FF0000"/>
                </a:solidFill>
                <a:latin typeface="Cambria" panose="02040503050406030204" pitchFamily="18" charset="0"/>
              </a:rPr>
              <a:t>Definir e identificar los casos</a:t>
            </a:r>
            <a:endParaRPr lang="es-CO" sz="3200" b="1" dirty="0">
              <a:solidFill>
                <a:srgbClr val="FF0000"/>
              </a:solidFill>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4"/>
        <p:cNvGrpSpPr/>
        <p:nvPr/>
      </p:nvGrpSpPr>
      <p:grpSpPr>
        <a:xfrm>
          <a:off x="0" y="0"/>
          <a:ext cx="0" cy="0"/>
          <a:chOff x="0" y="0"/>
          <a:chExt cx="0" cy="0"/>
        </a:xfrm>
      </p:grpSpPr>
      <p:pic>
        <p:nvPicPr>
          <p:cNvPr id="405" name="Google Shape;405;p28"/>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9" name="Google Shape;335;p20"/>
          <p:cNvSpPr txBox="1"/>
          <p:nvPr/>
        </p:nvSpPr>
        <p:spPr>
          <a:xfrm>
            <a:off x="-858981" y="196486"/>
            <a:ext cx="8312726" cy="523180"/>
          </a:xfrm>
          <a:prstGeom prst="rect">
            <a:avLst/>
          </a:prstGeom>
          <a:noFill/>
          <a:ln>
            <a:noFill/>
          </a:ln>
        </p:spPr>
        <p:txBody>
          <a:bodyPr spcFirstLastPara="1" wrap="square" lIns="91425" tIns="45700" rIns="91425" bIns="45700" anchor="t" anchorCtr="0">
            <a:spAutoFit/>
          </a:bodyPr>
          <a:lstStyle/>
          <a:p>
            <a:pPr algn="ctr">
              <a:defRPr/>
            </a:pPr>
            <a:r>
              <a:rPr lang="es-ES" sz="2800" b="1" dirty="0" smtClean="0">
                <a:solidFill>
                  <a:srgbClr val="FF0000"/>
                </a:solidFill>
                <a:latin typeface="Cambria" panose="02040503050406030204" pitchFamily="18" charset="0"/>
              </a:rPr>
              <a:t>ESTABLECER </a:t>
            </a:r>
            <a:r>
              <a:rPr lang="es-ES" sz="2000" b="1" dirty="0" smtClean="0">
                <a:solidFill>
                  <a:srgbClr val="FF0000"/>
                </a:solidFill>
                <a:latin typeface="Cambria" panose="02040503050406030204" pitchFamily="18" charset="0"/>
              </a:rPr>
              <a:t>UNA</a:t>
            </a:r>
            <a:r>
              <a:rPr lang="es-ES" sz="2800" b="1" dirty="0" smtClean="0">
                <a:solidFill>
                  <a:srgbClr val="FF0000"/>
                </a:solidFill>
                <a:latin typeface="Cambria" panose="02040503050406030204" pitchFamily="18" charset="0"/>
              </a:rPr>
              <a:t> DEFINICION DE CASO</a:t>
            </a:r>
            <a:endParaRPr lang="es-CO" sz="2800" b="1" dirty="0">
              <a:solidFill>
                <a:srgbClr val="FF0000"/>
              </a:solidFill>
              <a:latin typeface="Cambria" panose="02040503050406030204" pitchFamily="18" charset="0"/>
            </a:endParaRPr>
          </a:p>
        </p:txBody>
      </p:sp>
      <p:graphicFrame>
        <p:nvGraphicFramePr>
          <p:cNvPr id="2" name="Diagrama 1"/>
          <p:cNvGraphicFramePr/>
          <p:nvPr>
            <p:extLst>
              <p:ext uri="{D42A27DB-BD31-4B8C-83A1-F6EECF244321}">
                <p14:modId xmlns:p14="http://schemas.microsoft.com/office/powerpoint/2010/main" val="2838700559"/>
              </p:ext>
            </p:extLst>
          </p:nvPr>
        </p:nvGraphicFramePr>
        <p:xfrm>
          <a:off x="827315" y="719666"/>
          <a:ext cx="10339449"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4"/>
        <p:cNvGrpSpPr/>
        <p:nvPr/>
      </p:nvGrpSpPr>
      <p:grpSpPr>
        <a:xfrm>
          <a:off x="0" y="0"/>
          <a:ext cx="0" cy="0"/>
          <a:chOff x="0" y="0"/>
          <a:chExt cx="0" cy="0"/>
        </a:xfrm>
      </p:grpSpPr>
      <p:pic>
        <p:nvPicPr>
          <p:cNvPr id="405" name="Google Shape;405;p28"/>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7" name="object 2"/>
          <p:cNvSpPr txBox="1">
            <a:spLocks/>
          </p:cNvSpPr>
          <p:nvPr/>
        </p:nvSpPr>
        <p:spPr>
          <a:xfrm>
            <a:off x="1898071" y="340333"/>
            <a:ext cx="8229600" cy="1018984"/>
          </a:xfrm>
          <a:prstGeom prst="rect">
            <a:avLst/>
          </a:prstGeom>
        </p:spPr>
        <p:txBody>
          <a:bodyPr lIns="0" tIns="399529"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53695" algn="ctr">
              <a:defRPr/>
            </a:pPr>
            <a:r>
              <a:rPr lang="en-US" sz="4000" b="1" dirty="0" err="1" smtClean="0"/>
              <a:t>Definición</a:t>
            </a:r>
            <a:r>
              <a:rPr lang="en-US" sz="4000" b="1" dirty="0" smtClean="0"/>
              <a:t> de</a:t>
            </a:r>
            <a:r>
              <a:rPr lang="en-US" sz="4000" b="1" spc="-65" dirty="0" smtClean="0"/>
              <a:t> </a:t>
            </a:r>
            <a:r>
              <a:rPr lang="en-US" sz="4000" b="1" dirty="0" err="1" smtClean="0"/>
              <a:t>contactos</a:t>
            </a:r>
            <a:endParaRPr lang="en-US" sz="4000" b="1" dirty="0"/>
          </a:p>
        </p:txBody>
      </p:sp>
      <p:sp>
        <p:nvSpPr>
          <p:cNvPr id="8" name="object 3"/>
          <p:cNvSpPr txBox="1">
            <a:spLocks noChangeArrowheads="1"/>
          </p:cNvSpPr>
          <p:nvPr/>
        </p:nvSpPr>
        <p:spPr bwMode="auto">
          <a:xfrm>
            <a:off x="1149927" y="1901825"/>
            <a:ext cx="10113817"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buFont typeface="Arial" panose="020B0604020202020204" pitchFamily="34" charset="0"/>
              <a:buChar char="•"/>
              <a:tabLst>
                <a:tab pos="354013" algn="l"/>
                <a:tab pos="355600"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54013" algn="l"/>
                <a:tab pos="3556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54013" algn="l"/>
                <a:tab pos="35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pPr>
            <a:r>
              <a:rPr lang="es-CO" altLang="es-CO" sz="2400" b="1" dirty="0">
                <a:solidFill>
                  <a:srgbClr val="C00000"/>
                </a:solidFill>
                <a:latin typeface="Arial" panose="020B0604020202020204" pitchFamily="34" charset="0"/>
                <a:cs typeface="Arial" panose="020B0604020202020204" pitchFamily="34" charset="0"/>
              </a:rPr>
              <a:t>Contacto cercano</a:t>
            </a:r>
            <a:r>
              <a:rPr lang="es-CO" altLang="es-CO" sz="2400" dirty="0">
                <a:latin typeface="Arial" panose="020B0604020202020204" pitchFamily="34" charset="0"/>
                <a:cs typeface="Arial" panose="020B0604020202020204" pitchFamily="34" charset="0"/>
              </a:rPr>
              <a:t>: toda persona que habita bajo el mismo  techo o que comparte habitual u ocasionalmente espacios  comunes (aula, salón, comedor, albergues, otros) con un  caso sospechoso o confirmado. Incluye al personal de salud  en contacto clínico directo con el caso.</a:t>
            </a:r>
          </a:p>
          <a:p>
            <a:pPr algn="just">
              <a:spcBef>
                <a:spcPts val="13"/>
              </a:spcBef>
              <a:buClr>
                <a:srgbClr val="C00000"/>
              </a:buClr>
            </a:pPr>
            <a:endParaRPr lang="es-CO" altLang="es-CO" sz="3600" dirty="0">
              <a:latin typeface="Times New Roman" panose="02020603050405020304" pitchFamily="18" charset="0"/>
              <a:cs typeface="Times New Roman" panose="02020603050405020304" pitchFamily="18" charset="0"/>
            </a:endParaRPr>
          </a:p>
          <a:p>
            <a:pPr algn="just">
              <a:spcBef>
                <a:spcPct val="0"/>
              </a:spcBef>
            </a:pPr>
            <a:r>
              <a:rPr lang="es-CO" altLang="es-CO" sz="2400" b="1" dirty="0">
                <a:solidFill>
                  <a:srgbClr val="C00000"/>
                </a:solidFill>
                <a:latin typeface="Arial" panose="020B0604020202020204" pitchFamily="34" charset="0"/>
                <a:cs typeface="Arial" panose="020B0604020202020204" pitchFamily="34" charset="0"/>
              </a:rPr>
              <a:t>Expuesto al mismo riesgo</a:t>
            </a:r>
            <a:r>
              <a:rPr lang="es-CO" altLang="es-CO" sz="2400" dirty="0">
                <a:latin typeface="Arial" panose="020B0604020202020204" pitchFamily="34" charset="0"/>
                <a:cs typeface="Arial" panose="020B0604020202020204" pitchFamily="34" charset="0"/>
              </a:rPr>
              <a:t>: toda persona que haya realizado  la misma actividad o que haya asistido al mismo lugar que el  caso durante un periodo de tiempo determinado (días antes,  durante o después del momento de exposición del caso).</a:t>
            </a:r>
          </a:p>
        </p:txBody>
      </p:sp>
    </p:spTree>
    <p:extLst>
      <p:ext uri="{BB962C8B-B14F-4D97-AF65-F5344CB8AC3E}">
        <p14:creationId xmlns:p14="http://schemas.microsoft.com/office/powerpoint/2010/main" val="403868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3"/>
        <p:cNvGrpSpPr/>
        <p:nvPr/>
      </p:nvGrpSpPr>
      <p:grpSpPr>
        <a:xfrm>
          <a:off x="0" y="0"/>
          <a:ext cx="0" cy="0"/>
          <a:chOff x="0" y="0"/>
          <a:chExt cx="0" cy="0"/>
        </a:xfrm>
      </p:grpSpPr>
      <p:pic>
        <p:nvPicPr>
          <p:cNvPr id="414" name="Google Shape;414;p29"/>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7" name="object 2"/>
          <p:cNvSpPr txBox="1">
            <a:spLocks/>
          </p:cNvSpPr>
          <p:nvPr/>
        </p:nvSpPr>
        <p:spPr>
          <a:xfrm>
            <a:off x="2401114" y="434326"/>
            <a:ext cx="7205662" cy="615553"/>
          </a:xfrm>
          <a:prstGeom prst="rect">
            <a:avLst/>
          </a:prstGeom>
        </p:spPr>
        <p:txBody>
          <a:bodyPr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defRPr/>
            </a:pPr>
            <a:r>
              <a:rPr lang="en-US" sz="4000" b="1" dirty="0" err="1" smtClean="0"/>
              <a:t>Caso</a:t>
            </a:r>
            <a:r>
              <a:rPr lang="en-US" sz="4000" b="1" dirty="0" smtClean="0"/>
              <a:t> </a:t>
            </a:r>
            <a:r>
              <a:rPr lang="en-US" sz="4000" b="1" dirty="0" err="1" smtClean="0"/>
              <a:t>índice</a:t>
            </a:r>
            <a:r>
              <a:rPr lang="en-US" sz="4000" b="1" dirty="0" smtClean="0"/>
              <a:t> vs </a:t>
            </a:r>
            <a:r>
              <a:rPr lang="en-US" sz="4000" b="1" dirty="0" err="1" smtClean="0"/>
              <a:t>caso</a:t>
            </a:r>
            <a:r>
              <a:rPr lang="en-US" sz="4000" b="1" spc="-85" dirty="0" smtClean="0"/>
              <a:t> </a:t>
            </a:r>
            <a:r>
              <a:rPr lang="en-US" sz="4000" b="1" dirty="0" err="1" smtClean="0"/>
              <a:t>primario</a:t>
            </a:r>
            <a:endParaRPr lang="en-US" sz="4000" b="1" dirty="0"/>
          </a:p>
        </p:txBody>
      </p:sp>
      <p:sp>
        <p:nvSpPr>
          <p:cNvPr id="8" name="object 3"/>
          <p:cNvSpPr>
            <a:spLocks noChangeArrowheads="1"/>
          </p:cNvSpPr>
          <p:nvPr/>
        </p:nvSpPr>
        <p:spPr bwMode="auto">
          <a:xfrm>
            <a:off x="3698246" y="4745182"/>
            <a:ext cx="6083300" cy="16573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9" name="object 4"/>
          <p:cNvSpPr>
            <a:spLocks noChangeArrowheads="1"/>
          </p:cNvSpPr>
          <p:nvPr/>
        </p:nvSpPr>
        <p:spPr bwMode="auto">
          <a:xfrm>
            <a:off x="5368296" y="4608657"/>
            <a:ext cx="315912" cy="1065213"/>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0" name="object 7"/>
          <p:cNvSpPr txBox="1"/>
          <p:nvPr/>
        </p:nvSpPr>
        <p:spPr>
          <a:xfrm>
            <a:off x="2552071" y="5643707"/>
            <a:ext cx="973137" cy="193675"/>
          </a:xfrm>
          <a:prstGeom prst="rect">
            <a:avLst/>
          </a:prstGeom>
        </p:spPr>
        <p:txBody>
          <a:bodyPr lIns="0" tIns="0" rIns="0" bIns="0">
            <a:spAutoFit/>
          </a:bodyPr>
          <a:lstStyle/>
          <a:p>
            <a:pPr marL="12700">
              <a:defRPr/>
            </a:pPr>
            <a:r>
              <a:rPr sz="1200" spc="-5" dirty="0">
                <a:latin typeface="Arial"/>
                <a:cs typeface="Arial"/>
              </a:rPr>
              <a:t>Caso</a:t>
            </a:r>
            <a:r>
              <a:rPr sz="1200" spc="-85" dirty="0">
                <a:latin typeface="Arial"/>
                <a:cs typeface="Arial"/>
              </a:rPr>
              <a:t> </a:t>
            </a:r>
            <a:r>
              <a:rPr sz="1200" spc="-5" dirty="0">
                <a:latin typeface="Arial"/>
                <a:cs typeface="Arial"/>
              </a:rPr>
              <a:t>primario</a:t>
            </a:r>
            <a:endParaRPr sz="1200" dirty="0">
              <a:latin typeface="Arial"/>
              <a:cs typeface="Arial"/>
            </a:endParaRPr>
          </a:p>
        </p:txBody>
      </p:sp>
      <p:sp>
        <p:nvSpPr>
          <p:cNvPr id="11" name="object 16"/>
          <p:cNvSpPr txBox="1">
            <a:spLocks noChangeArrowheads="1"/>
          </p:cNvSpPr>
          <p:nvPr/>
        </p:nvSpPr>
        <p:spPr bwMode="auto">
          <a:xfrm>
            <a:off x="1662546" y="1525732"/>
            <a:ext cx="9246126" cy="227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buFont typeface="Arial" panose="020B0604020202020204" pitchFamily="34" charset="0"/>
              <a:buChar char="•"/>
              <a:tabLst>
                <a:tab pos="354013" algn="l"/>
                <a:tab pos="355600"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54013" algn="l"/>
                <a:tab pos="3556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54013" algn="l"/>
                <a:tab pos="35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s-CO" altLang="es-CO" sz="2200" b="1" dirty="0">
                <a:solidFill>
                  <a:srgbClr val="C00000"/>
                </a:solidFill>
                <a:latin typeface="Arial" panose="020B0604020202020204" pitchFamily="34" charset="0"/>
                <a:cs typeface="Arial" panose="020B0604020202020204" pitchFamily="34" charset="0"/>
              </a:rPr>
              <a:t>Caso índice</a:t>
            </a:r>
            <a:r>
              <a:rPr lang="es-CO" altLang="es-CO" sz="2200" dirty="0">
                <a:latin typeface="Arial" panose="020B0604020202020204" pitchFamily="34" charset="0"/>
                <a:cs typeface="Arial" panose="020B0604020202020204" pitchFamily="34" charset="0"/>
              </a:rPr>
              <a:t>: primer caso detectado.</a:t>
            </a:r>
          </a:p>
          <a:p>
            <a:pPr>
              <a:spcBef>
                <a:spcPts val="525"/>
              </a:spcBef>
            </a:pPr>
            <a:r>
              <a:rPr lang="es-CO" altLang="es-CO" sz="2200" b="1" dirty="0">
                <a:solidFill>
                  <a:srgbClr val="C00000"/>
                </a:solidFill>
                <a:latin typeface="Arial" panose="020B0604020202020204" pitchFamily="34" charset="0"/>
                <a:cs typeface="Arial" panose="020B0604020202020204" pitchFamily="34" charset="0"/>
              </a:rPr>
              <a:t>Caso primario</a:t>
            </a:r>
            <a:r>
              <a:rPr lang="es-CO" altLang="es-CO" sz="2200" dirty="0">
                <a:latin typeface="Arial" panose="020B0604020202020204" pitchFamily="34" charset="0"/>
                <a:cs typeface="Arial" panose="020B0604020202020204" pitchFamily="34" charset="0"/>
              </a:rPr>
              <a:t>: primer caso del brote. Caso a partir del cual  se produce el brote.</a:t>
            </a:r>
          </a:p>
          <a:p>
            <a:pPr>
              <a:spcBef>
                <a:spcPts val="525"/>
              </a:spcBef>
            </a:pPr>
            <a:r>
              <a:rPr lang="es-CO" altLang="es-CO" sz="2200" b="1" dirty="0">
                <a:solidFill>
                  <a:srgbClr val="C00000"/>
                </a:solidFill>
                <a:latin typeface="Arial" panose="020B0604020202020204" pitchFamily="34" charset="0"/>
                <a:cs typeface="Arial" panose="020B0604020202020204" pitchFamily="34" charset="0"/>
              </a:rPr>
              <a:t>Caso secundarios</a:t>
            </a:r>
            <a:r>
              <a:rPr lang="es-CO" altLang="es-CO" sz="2200" dirty="0">
                <a:latin typeface="Arial" panose="020B0604020202020204" pitchFamily="34" charset="0"/>
                <a:cs typeface="Arial" panose="020B0604020202020204" pitchFamily="34" charset="0"/>
              </a:rPr>
              <a:t>: casos que se producen a partir del caso  primario.</a:t>
            </a:r>
          </a:p>
          <a:p>
            <a:pPr>
              <a:spcBef>
                <a:spcPct val="0"/>
              </a:spcBef>
              <a:buFontTx/>
              <a:buNone/>
            </a:pPr>
            <a:r>
              <a:rPr lang="es-CO" altLang="es-CO" sz="2200" dirty="0">
                <a:latin typeface="Arial" panose="020B0604020202020204" pitchFamily="34" charset="0"/>
                <a:cs typeface="Arial" panose="020B0604020202020204" pitchFamily="34" charset="0"/>
              </a:rPr>
              <a:t>Esta terminología es utilizada para los brotes que se  transmiten persona a persona en forma directa o indirecta.</a:t>
            </a:r>
          </a:p>
          <a:p>
            <a:pPr>
              <a:lnSpc>
                <a:spcPts val="875"/>
              </a:lnSpc>
              <a:spcBef>
                <a:spcPct val="0"/>
              </a:spcBef>
              <a:buFontTx/>
              <a:buNone/>
            </a:pPr>
            <a:endParaRPr lang="es-CO" altLang="es-CO" sz="1200" dirty="0">
              <a:latin typeface="Arial" panose="020B0604020202020204" pitchFamily="34" charset="0"/>
              <a:cs typeface="Arial" panose="020B0604020202020204" pitchFamily="34" charset="0"/>
            </a:endParaRPr>
          </a:p>
        </p:txBody>
      </p:sp>
      <p:sp>
        <p:nvSpPr>
          <p:cNvPr id="12" name="20 CuadroTexto"/>
          <p:cNvSpPr txBox="1">
            <a:spLocks noChangeArrowheads="1"/>
          </p:cNvSpPr>
          <p:nvPr/>
        </p:nvSpPr>
        <p:spPr bwMode="auto">
          <a:xfrm>
            <a:off x="5165096" y="4383232"/>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O" altLang="es-CO" sz="1400" dirty="0">
                <a:latin typeface="Arial" panose="020B0604020202020204" pitchFamily="34" charset="0"/>
                <a:cs typeface="Arial" panose="020B0604020202020204" pitchFamily="34" charset="0"/>
              </a:rPr>
              <a:t>Caso índice</a:t>
            </a:r>
          </a:p>
        </p:txBody>
      </p:sp>
      <p:sp>
        <p:nvSpPr>
          <p:cNvPr id="13" name="21 CuadroTexto"/>
          <p:cNvSpPr txBox="1">
            <a:spLocks noChangeArrowheads="1"/>
          </p:cNvSpPr>
          <p:nvPr/>
        </p:nvSpPr>
        <p:spPr bwMode="auto">
          <a:xfrm>
            <a:off x="7236783" y="4240357"/>
            <a:ext cx="17145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O" altLang="es-CO" sz="1100" dirty="0">
                <a:latin typeface="Arial" panose="020B0604020202020204" pitchFamily="34" charset="0"/>
                <a:cs typeface="Arial" panose="020B0604020202020204" pitchFamily="34" charset="0"/>
              </a:rPr>
              <a:t>Casos secundario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8"/>
        <p:cNvGrpSpPr/>
        <p:nvPr/>
      </p:nvGrpSpPr>
      <p:grpSpPr>
        <a:xfrm>
          <a:off x="0" y="0"/>
          <a:ext cx="0" cy="0"/>
          <a:chOff x="0" y="0"/>
          <a:chExt cx="0" cy="0"/>
        </a:xfrm>
      </p:grpSpPr>
      <p:sp>
        <p:nvSpPr>
          <p:cNvPr id="519" name="Google Shape;519;p39"/>
          <p:cNvSpPr txBox="1"/>
          <p:nvPr/>
        </p:nvSpPr>
        <p:spPr>
          <a:xfrm>
            <a:off x="620340" y="1391105"/>
            <a:ext cx="6902679" cy="1569620"/>
          </a:xfrm>
          <a:prstGeom prst="rect">
            <a:avLst/>
          </a:prstGeom>
          <a:noFill/>
          <a:ln>
            <a:noFill/>
          </a:ln>
        </p:spPr>
        <p:txBody>
          <a:bodyPr spcFirstLastPara="1" wrap="square" lIns="91425" tIns="45700" rIns="91425" bIns="45700" anchor="t" anchorCtr="0">
            <a:spAutoFit/>
          </a:bodyPr>
          <a:lstStyle/>
          <a:p>
            <a:pPr algn="ctr">
              <a:spcBef>
                <a:spcPct val="0"/>
              </a:spcBef>
              <a:buFontTx/>
              <a:buNone/>
            </a:pPr>
            <a:r>
              <a:rPr lang="es-CO" altLang="es-CO" sz="3200" b="1" dirty="0">
                <a:solidFill>
                  <a:schemeClr val="bg1"/>
                </a:solidFill>
                <a:latin typeface="Arial" panose="020B0604020202020204" pitchFamily="34" charset="0"/>
                <a:cs typeface="Arial" panose="020B0604020202020204" pitchFamily="34" charset="0"/>
              </a:rPr>
              <a:t>TÉCNICAS PARA  BÚSQUEDA E  IDENTIFICACIÓN DE  CASOS EN EL CAMPO</a:t>
            </a:r>
            <a:endParaRPr lang="es-CO" altLang="es-CO" sz="3200" b="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2"/>
        <p:cNvGrpSpPr/>
        <p:nvPr/>
      </p:nvGrpSpPr>
      <p:grpSpPr>
        <a:xfrm>
          <a:off x="0" y="0"/>
          <a:ext cx="0" cy="0"/>
          <a:chOff x="0" y="0"/>
          <a:chExt cx="0" cy="0"/>
        </a:xfrm>
      </p:grpSpPr>
      <p:pic>
        <p:nvPicPr>
          <p:cNvPr id="423" name="Google Shape;423;p30"/>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8" name="object 2"/>
          <p:cNvSpPr txBox="1">
            <a:spLocks/>
          </p:cNvSpPr>
          <p:nvPr/>
        </p:nvSpPr>
        <p:spPr>
          <a:xfrm>
            <a:off x="2134900" y="508383"/>
            <a:ext cx="8229600" cy="1044260"/>
          </a:xfrm>
          <a:prstGeom prst="rect">
            <a:avLst/>
          </a:prstGeom>
        </p:spPr>
        <p:txBody>
          <a:bodyPr lIns="0" tIns="485521"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95300" algn="ctr">
              <a:defRPr/>
            </a:pPr>
            <a:r>
              <a:rPr lang="en-US" sz="3600" b="1" dirty="0" err="1" smtClean="0"/>
              <a:t>Discusión</a:t>
            </a:r>
            <a:r>
              <a:rPr lang="en-US" sz="3600" b="1" dirty="0" smtClean="0"/>
              <a:t>: para</a:t>
            </a:r>
            <a:r>
              <a:rPr lang="en-US" sz="3600" b="1" spc="-95" dirty="0" smtClean="0"/>
              <a:t> </a:t>
            </a:r>
            <a:r>
              <a:rPr lang="en-US" sz="3600" b="1" dirty="0" err="1" smtClean="0"/>
              <a:t>qué</a:t>
            </a:r>
            <a:r>
              <a:rPr lang="en-US" sz="3600" b="1" dirty="0" smtClean="0"/>
              <a:t>…</a:t>
            </a:r>
            <a:endParaRPr lang="en-US" sz="3600" b="1" dirty="0"/>
          </a:p>
        </p:txBody>
      </p:sp>
      <p:sp>
        <p:nvSpPr>
          <p:cNvPr id="9" name="object 3"/>
          <p:cNvSpPr txBox="1">
            <a:spLocks noChangeArrowheads="1"/>
          </p:cNvSpPr>
          <p:nvPr/>
        </p:nvSpPr>
        <p:spPr bwMode="auto">
          <a:xfrm>
            <a:off x="1745673" y="2265460"/>
            <a:ext cx="8936181"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O" altLang="es-CO" sz="2800" dirty="0">
                <a:latin typeface="Arial" panose="020B0604020202020204" pitchFamily="34" charset="0"/>
                <a:cs typeface="Arial" panose="020B0604020202020204" pitchFamily="34" charset="0"/>
              </a:rPr>
              <a:t>Buscamos casos para:</a:t>
            </a:r>
          </a:p>
          <a:p>
            <a:pPr>
              <a:spcBef>
                <a:spcPct val="0"/>
              </a:spcBef>
              <a:buFontTx/>
              <a:buNone/>
            </a:pPr>
            <a:endParaRPr lang="es-CO" altLang="es-CO" sz="3600" dirty="0">
              <a:latin typeface="Times New Roman" panose="02020603050405020304" pitchFamily="18" charset="0"/>
              <a:cs typeface="Times New Roman" panose="02020603050405020304" pitchFamily="18" charset="0"/>
            </a:endParaRPr>
          </a:p>
          <a:p>
            <a:pPr>
              <a:spcBef>
                <a:spcPct val="0"/>
              </a:spcBef>
              <a:buFontTx/>
              <a:buChar char="•"/>
            </a:pPr>
            <a:r>
              <a:rPr lang="es-CO" altLang="es-CO" sz="2800" dirty="0">
                <a:latin typeface="Arial" panose="020B0604020202020204" pitchFamily="34" charset="0"/>
                <a:cs typeface="Arial" panose="020B0604020202020204" pitchFamily="34" charset="0"/>
              </a:rPr>
              <a:t>Conocer la real magnitud del evento….</a:t>
            </a:r>
          </a:p>
          <a:p>
            <a:pPr>
              <a:spcBef>
                <a:spcPts val="575"/>
              </a:spcBef>
              <a:buFontTx/>
              <a:buChar char="•"/>
            </a:pPr>
            <a:r>
              <a:rPr lang="es-CO" altLang="es-CO" sz="2800" dirty="0">
                <a:latin typeface="Arial" panose="020B0604020202020204" pitchFamily="34" charset="0"/>
                <a:cs typeface="Arial" panose="020B0604020202020204" pitchFamily="34" charset="0"/>
              </a:rPr>
              <a:t>Conocer sus características según tiempo, lugar y  persona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pic>
        <p:nvPicPr>
          <p:cNvPr id="433" name="Google Shape;433;p31"/>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437" name="Google Shape;437;p31"/>
          <p:cNvSpPr txBox="1"/>
          <p:nvPr/>
        </p:nvSpPr>
        <p:spPr>
          <a:xfrm>
            <a:off x="388286" y="278834"/>
            <a:ext cx="255764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400" dirty="0" smtClean="0">
                <a:solidFill>
                  <a:srgbClr val="E20E18"/>
                </a:solidFill>
                <a:latin typeface="Montserrat Black"/>
                <a:ea typeface="Montserrat Black"/>
                <a:cs typeface="Montserrat Black"/>
                <a:sym typeface="Montserrat Black"/>
              </a:rPr>
              <a:t>TECNICAS DE RECOLECCIÒN</a:t>
            </a:r>
            <a:endParaRPr sz="2400" b="0" i="0" u="none" strike="noStrike" cap="none" dirty="0">
              <a:solidFill>
                <a:srgbClr val="E20E18"/>
              </a:solidFill>
              <a:latin typeface="Montserrat Black"/>
              <a:ea typeface="Montserrat Black"/>
              <a:cs typeface="Montserrat Black"/>
              <a:sym typeface="Montserrat Black"/>
            </a:endParaRPr>
          </a:p>
        </p:txBody>
      </p:sp>
      <p:sp>
        <p:nvSpPr>
          <p:cNvPr id="8" name="object 4"/>
          <p:cNvSpPr>
            <a:spLocks noChangeArrowheads="1"/>
          </p:cNvSpPr>
          <p:nvPr/>
        </p:nvSpPr>
        <p:spPr bwMode="auto">
          <a:xfrm>
            <a:off x="2080216" y="1573808"/>
            <a:ext cx="2427287" cy="1214438"/>
          </a:xfrm>
          <a:custGeom>
            <a:avLst/>
            <a:gdLst>
              <a:gd name="T0" fmla="*/ 0 w 2426335"/>
              <a:gd name="T1" fmla="*/ 121398 h 1214755"/>
              <a:gd name="T2" fmla="*/ 9553 w 2426335"/>
              <a:gd name="T3" fmla="*/ 74146 h 1214755"/>
              <a:gd name="T4" fmla="*/ 35603 w 2426335"/>
              <a:gd name="T5" fmla="*/ 35557 h 1214755"/>
              <a:gd name="T6" fmla="*/ 74242 w 2426335"/>
              <a:gd name="T7" fmla="*/ 9541 h 1214755"/>
              <a:gd name="T8" fmla="*/ 121558 w 2426335"/>
              <a:gd name="T9" fmla="*/ 0 h 1214755"/>
              <a:gd name="T10" fmla="*/ 2306554 w 2426335"/>
              <a:gd name="T11" fmla="*/ 0 h 1214755"/>
              <a:gd name="T12" fmla="*/ 2353869 w 2426335"/>
              <a:gd name="T13" fmla="*/ 9541 h 1214755"/>
              <a:gd name="T14" fmla="*/ 2392508 w 2426335"/>
              <a:gd name="T15" fmla="*/ 35557 h 1214755"/>
              <a:gd name="T16" fmla="*/ 2418559 w 2426335"/>
              <a:gd name="T17" fmla="*/ 74146 h 1214755"/>
              <a:gd name="T18" fmla="*/ 2428112 w 2426335"/>
              <a:gd name="T19" fmla="*/ 121398 h 1214755"/>
              <a:gd name="T20" fmla="*/ 2428112 w 2426335"/>
              <a:gd name="T21" fmla="*/ 1092595 h 1214755"/>
              <a:gd name="T22" fmla="*/ 2418559 w 2426335"/>
              <a:gd name="T23" fmla="*/ 1139847 h 1214755"/>
              <a:gd name="T24" fmla="*/ 2392508 w 2426335"/>
              <a:gd name="T25" fmla="*/ 1178436 h 1214755"/>
              <a:gd name="T26" fmla="*/ 2353869 w 2426335"/>
              <a:gd name="T27" fmla="*/ 1204454 h 1214755"/>
              <a:gd name="T28" fmla="*/ 2306554 w 2426335"/>
              <a:gd name="T29" fmla="*/ 1213994 h 1214755"/>
              <a:gd name="T30" fmla="*/ 121558 w 2426335"/>
              <a:gd name="T31" fmla="*/ 1213994 h 1214755"/>
              <a:gd name="T32" fmla="*/ 74242 w 2426335"/>
              <a:gd name="T33" fmla="*/ 1204454 h 1214755"/>
              <a:gd name="T34" fmla="*/ 35603 w 2426335"/>
              <a:gd name="T35" fmla="*/ 1178436 h 1214755"/>
              <a:gd name="T36" fmla="*/ 9553 w 2426335"/>
              <a:gd name="T37" fmla="*/ 1139847 h 1214755"/>
              <a:gd name="T38" fmla="*/ 0 w 2426335"/>
              <a:gd name="T39" fmla="*/ 1092595 h 1214755"/>
              <a:gd name="T40" fmla="*/ 0 w 2426335"/>
              <a:gd name="T41" fmla="*/ 121398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5"/>
              <a:gd name="T64" fmla="*/ 0 h 1214755"/>
              <a:gd name="T65" fmla="*/ 2426335 w 2426335"/>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5" h="1214755">
                <a:moveTo>
                  <a:pt x="0" y="121462"/>
                </a:moveTo>
                <a:lnTo>
                  <a:pt x="9545" y="74184"/>
                </a:lnTo>
                <a:lnTo>
                  <a:pt x="35575" y="35575"/>
                </a:lnTo>
                <a:lnTo>
                  <a:pt x="74184" y="9545"/>
                </a:lnTo>
                <a:lnTo>
                  <a:pt x="121462" y="0"/>
                </a:lnTo>
                <a:lnTo>
                  <a:pt x="2304745" y="0"/>
                </a:lnTo>
                <a:lnTo>
                  <a:pt x="2352023" y="9545"/>
                </a:lnTo>
                <a:lnTo>
                  <a:pt x="2390632" y="35575"/>
                </a:lnTo>
                <a:lnTo>
                  <a:pt x="2416662" y="74184"/>
                </a:lnTo>
                <a:lnTo>
                  <a:pt x="2426208" y="121462"/>
                </a:lnTo>
                <a:lnTo>
                  <a:pt x="2426208" y="1093165"/>
                </a:lnTo>
                <a:lnTo>
                  <a:pt x="2416662" y="1140443"/>
                </a:lnTo>
                <a:lnTo>
                  <a:pt x="2390632" y="1179052"/>
                </a:lnTo>
                <a:lnTo>
                  <a:pt x="2352023" y="1205082"/>
                </a:lnTo>
                <a:lnTo>
                  <a:pt x="2304745" y="1214628"/>
                </a:lnTo>
                <a:lnTo>
                  <a:pt x="121462" y="1214628"/>
                </a:lnTo>
                <a:lnTo>
                  <a:pt x="74184" y="1205082"/>
                </a:lnTo>
                <a:lnTo>
                  <a:pt x="35575" y="1179052"/>
                </a:lnTo>
                <a:lnTo>
                  <a:pt x="9545" y="1140443"/>
                </a:lnTo>
                <a:lnTo>
                  <a:pt x="0" y="1093165"/>
                </a:lnTo>
                <a:lnTo>
                  <a:pt x="0" y="121462"/>
                </a:lnTo>
                <a:close/>
              </a:path>
            </a:pathLst>
          </a:custGeom>
          <a:noFill/>
          <a:ln w="2590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6"/>
          <p:cNvSpPr>
            <a:spLocks noChangeArrowheads="1"/>
          </p:cNvSpPr>
          <p:nvPr/>
        </p:nvSpPr>
        <p:spPr bwMode="auto">
          <a:xfrm>
            <a:off x="4904406" y="984255"/>
            <a:ext cx="2425700" cy="1214438"/>
          </a:xfrm>
          <a:custGeom>
            <a:avLst/>
            <a:gdLst>
              <a:gd name="T0" fmla="*/ 2303539 w 2426335"/>
              <a:gd name="T1" fmla="*/ 0 h 1214755"/>
              <a:gd name="T2" fmla="*/ 121398 w 2426335"/>
              <a:gd name="T3" fmla="*/ 0 h 1214755"/>
              <a:gd name="T4" fmla="*/ 74146 w 2426335"/>
              <a:gd name="T5" fmla="*/ 9541 h 1214755"/>
              <a:gd name="T6" fmla="*/ 35557 w 2426335"/>
              <a:gd name="T7" fmla="*/ 35557 h 1214755"/>
              <a:gd name="T8" fmla="*/ 9541 w 2426335"/>
              <a:gd name="T9" fmla="*/ 74146 h 1214755"/>
              <a:gd name="T10" fmla="*/ 0 w 2426335"/>
              <a:gd name="T11" fmla="*/ 121398 h 1214755"/>
              <a:gd name="T12" fmla="*/ 0 w 2426335"/>
              <a:gd name="T13" fmla="*/ 1092595 h 1214755"/>
              <a:gd name="T14" fmla="*/ 9541 w 2426335"/>
              <a:gd name="T15" fmla="*/ 1139847 h 1214755"/>
              <a:gd name="T16" fmla="*/ 35557 w 2426335"/>
              <a:gd name="T17" fmla="*/ 1178436 h 1214755"/>
              <a:gd name="T18" fmla="*/ 74146 w 2426335"/>
              <a:gd name="T19" fmla="*/ 1204454 h 1214755"/>
              <a:gd name="T20" fmla="*/ 121398 w 2426335"/>
              <a:gd name="T21" fmla="*/ 1213994 h 1214755"/>
              <a:gd name="T22" fmla="*/ 2303539 w 2426335"/>
              <a:gd name="T23" fmla="*/ 1213994 h 1214755"/>
              <a:gd name="T24" fmla="*/ 2350792 w 2426335"/>
              <a:gd name="T25" fmla="*/ 1204454 h 1214755"/>
              <a:gd name="T26" fmla="*/ 2389381 w 2426335"/>
              <a:gd name="T27" fmla="*/ 1178436 h 1214755"/>
              <a:gd name="T28" fmla="*/ 2415398 w 2426335"/>
              <a:gd name="T29" fmla="*/ 1139847 h 1214755"/>
              <a:gd name="T30" fmla="*/ 2424938 w 2426335"/>
              <a:gd name="T31" fmla="*/ 1092595 h 1214755"/>
              <a:gd name="T32" fmla="*/ 2424938 w 2426335"/>
              <a:gd name="T33" fmla="*/ 121398 h 1214755"/>
              <a:gd name="T34" fmla="*/ 2415398 w 2426335"/>
              <a:gd name="T35" fmla="*/ 74146 h 1214755"/>
              <a:gd name="T36" fmla="*/ 2389381 w 2426335"/>
              <a:gd name="T37" fmla="*/ 35557 h 1214755"/>
              <a:gd name="T38" fmla="*/ 2350792 w 2426335"/>
              <a:gd name="T39" fmla="*/ 9541 h 1214755"/>
              <a:gd name="T40" fmla="*/ 2303539 w 2426335"/>
              <a:gd name="T41" fmla="*/ 0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5"/>
              <a:gd name="T64" fmla="*/ 0 h 1214755"/>
              <a:gd name="T65" fmla="*/ 2426335 w 2426335"/>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5" h="1214755">
                <a:moveTo>
                  <a:pt x="2304745"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8"/>
                </a:lnTo>
                <a:lnTo>
                  <a:pt x="2304745" y="1214628"/>
                </a:lnTo>
                <a:lnTo>
                  <a:pt x="2352023" y="1205082"/>
                </a:lnTo>
                <a:lnTo>
                  <a:pt x="2390632" y="1179052"/>
                </a:lnTo>
                <a:lnTo>
                  <a:pt x="2416662" y="1140443"/>
                </a:lnTo>
                <a:lnTo>
                  <a:pt x="2426208" y="1093165"/>
                </a:lnTo>
                <a:lnTo>
                  <a:pt x="2426208" y="121462"/>
                </a:lnTo>
                <a:lnTo>
                  <a:pt x="2416662" y="74184"/>
                </a:lnTo>
                <a:lnTo>
                  <a:pt x="2390632" y="35575"/>
                </a:lnTo>
                <a:lnTo>
                  <a:pt x="2352023" y="9545"/>
                </a:lnTo>
                <a:lnTo>
                  <a:pt x="2304745" y="0"/>
                </a:lnTo>
                <a:close/>
              </a:path>
            </a:pathLst>
          </a:custGeom>
          <a:solidFill>
            <a:srgbClr val="BBE0E3"/>
          </a:solidFill>
          <a:ln>
            <a:noFill/>
          </a:ln>
          <a:scene3d>
            <a:camera prst="orthographicFront"/>
            <a:lightRig rig="threePt" dir="t"/>
          </a:scene3d>
          <a:sp3d>
            <a:bevelT prst="angle"/>
          </a:sp3d>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0" name="object 8"/>
          <p:cNvSpPr txBox="1">
            <a:spLocks noChangeArrowheads="1"/>
          </p:cNvSpPr>
          <p:nvPr/>
        </p:nvSpPr>
        <p:spPr bwMode="auto">
          <a:xfrm>
            <a:off x="5296491" y="1266231"/>
            <a:ext cx="18367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86000"/>
              </a:lnSpc>
              <a:spcBef>
                <a:spcPct val="0"/>
              </a:spcBef>
              <a:buFontTx/>
              <a:buNone/>
            </a:pPr>
            <a:r>
              <a:rPr lang="es-CO" altLang="es-CO" sz="1800" b="1" dirty="0">
                <a:solidFill>
                  <a:srgbClr val="333399"/>
                </a:solidFill>
                <a:latin typeface="Arial" panose="020B0604020202020204" pitchFamily="34" charset="0"/>
                <a:cs typeface="Arial" panose="020B0604020202020204" pitchFamily="34" charset="0"/>
              </a:rPr>
              <a:t>Búsqueda activa  poblacional  (retrospectiva)</a:t>
            </a:r>
            <a:endParaRPr lang="es-CO" altLang="es-CO" sz="1800" dirty="0">
              <a:latin typeface="Arial" panose="020B0604020202020204" pitchFamily="34" charset="0"/>
              <a:cs typeface="Arial" panose="020B0604020202020204" pitchFamily="34" charset="0"/>
            </a:endParaRPr>
          </a:p>
        </p:txBody>
      </p:sp>
      <p:sp>
        <p:nvSpPr>
          <p:cNvPr id="12" name="object 13"/>
          <p:cNvSpPr>
            <a:spLocks noChangeArrowheads="1"/>
          </p:cNvSpPr>
          <p:nvPr/>
        </p:nvSpPr>
        <p:spPr bwMode="auto">
          <a:xfrm>
            <a:off x="5510179" y="2302952"/>
            <a:ext cx="244475" cy="2427287"/>
          </a:xfrm>
          <a:custGeom>
            <a:avLst/>
            <a:gdLst>
              <a:gd name="T0" fmla="*/ 0 w 243204"/>
              <a:gd name="T1" fmla="*/ 0 h 2427604"/>
              <a:gd name="T2" fmla="*/ 0 w 243204"/>
              <a:gd name="T3" fmla="*/ 2426742 h 2427604"/>
              <a:gd name="T4" fmla="*/ 245279 w 243204"/>
              <a:gd name="T5" fmla="*/ 2426742 h 2427604"/>
              <a:gd name="T6" fmla="*/ 0 60000 65536"/>
              <a:gd name="T7" fmla="*/ 0 60000 65536"/>
              <a:gd name="T8" fmla="*/ 0 60000 65536"/>
              <a:gd name="T9" fmla="*/ 0 w 243204"/>
              <a:gd name="T10" fmla="*/ 0 h 2427604"/>
              <a:gd name="T11" fmla="*/ 243204 w 243204"/>
              <a:gd name="T12" fmla="*/ 2427604 h 2427604"/>
            </a:gdLst>
            <a:ahLst/>
            <a:cxnLst>
              <a:cxn ang="T6">
                <a:pos x="T0" y="T1"/>
              </a:cxn>
              <a:cxn ang="T7">
                <a:pos x="T2" y="T3"/>
              </a:cxn>
              <a:cxn ang="T8">
                <a:pos x="T4" y="T5"/>
              </a:cxn>
            </a:cxnLst>
            <a:rect l="T9" t="T10" r="T11" b="T12"/>
            <a:pathLst>
              <a:path w="243204" h="2427604">
                <a:moveTo>
                  <a:pt x="0" y="0"/>
                </a:moveTo>
                <a:lnTo>
                  <a:pt x="0" y="2427376"/>
                </a:lnTo>
                <a:lnTo>
                  <a:pt x="242735" y="2427376"/>
                </a:lnTo>
              </a:path>
            </a:pathLst>
          </a:custGeom>
          <a:noFill/>
          <a:ln w="38100">
            <a:solidFill>
              <a:srgbClr val="94B2B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14"/>
          <p:cNvSpPr>
            <a:spLocks noChangeArrowheads="1"/>
          </p:cNvSpPr>
          <p:nvPr/>
        </p:nvSpPr>
        <p:spPr bwMode="auto">
          <a:xfrm>
            <a:off x="5785165" y="4275199"/>
            <a:ext cx="1941513" cy="1214437"/>
          </a:xfrm>
          <a:custGeom>
            <a:avLst/>
            <a:gdLst>
              <a:gd name="T0" fmla="*/ 1819521 w 1941829"/>
              <a:gd name="T1" fmla="*/ 0 h 1214754"/>
              <a:gd name="T2" fmla="*/ 121422 w 1941829"/>
              <a:gd name="T3" fmla="*/ 0 h 1214754"/>
              <a:gd name="T4" fmla="*/ 74160 w 1941829"/>
              <a:gd name="T5" fmla="*/ 9541 h 1214754"/>
              <a:gd name="T6" fmla="*/ 35563 w 1941829"/>
              <a:gd name="T7" fmla="*/ 35557 h 1214754"/>
              <a:gd name="T8" fmla="*/ 9541 w 1941829"/>
              <a:gd name="T9" fmla="*/ 74146 h 1214754"/>
              <a:gd name="T10" fmla="*/ 0 w 1941829"/>
              <a:gd name="T11" fmla="*/ 121398 h 1214754"/>
              <a:gd name="T12" fmla="*/ 0 w 1941829"/>
              <a:gd name="T13" fmla="*/ 1092595 h 1214754"/>
              <a:gd name="T14" fmla="*/ 9541 w 1941829"/>
              <a:gd name="T15" fmla="*/ 1139847 h 1214754"/>
              <a:gd name="T16" fmla="*/ 35563 w 1941829"/>
              <a:gd name="T17" fmla="*/ 1178436 h 1214754"/>
              <a:gd name="T18" fmla="*/ 74160 w 1941829"/>
              <a:gd name="T19" fmla="*/ 1204454 h 1214754"/>
              <a:gd name="T20" fmla="*/ 121422 w 1941829"/>
              <a:gd name="T21" fmla="*/ 1213993 h 1214754"/>
              <a:gd name="T22" fmla="*/ 1819521 w 1941829"/>
              <a:gd name="T23" fmla="*/ 1213993 h 1214754"/>
              <a:gd name="T24" fmla="*/ 1866783 w 1941829"/>
              <a:gd name="T25" fmla="*/ 1204454 h 1214754"/>
              <a:gd name="T26" fmla="*/ 1905380 w 1941829"/>
              <a:gd name="T27" fmla="*/ 1178436 h 1214754"/>
              <a:gd name="T28" fmla="*/ 1931402 w 1941829"/>
              <a:gd name="T29" fmla="*/ 1139847 h 1214754"/>
              <a:gd name="T30" fmla="*/ 1940944 w 1941829"/>
              <a:gd name="T31" fmla="*/ 1092595 h 1214754"/>
              <a:gd name="T32" fmla="*/ 1940944 w 1941829"/>
              <a:gd name="T33" fmla="*/ 121398 h 1214754"/>
              <a:gd name="T34" fmla="*/ 1931402 w 1941829"/>
              <a:gd name="T35" fmla="*/ 74146 h 1214754"/>
              <a:gd name="T36" fmla="*/ 1905380 w 1941829"/>
              <a:gd name="T37" fmla="*/ 35557 h 1214754"/>
              <a:gd name="T38" fmla="*/ 1866783 w 1941829"/>
              <a:gd name="T39" fmla="*/ 9541 h 1214754"/>
              <a:gd name="T40" fmla="*/ 1819521 w 1941829"/>
              <a:gd name="T41" fmla="*/ 0 h 12147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1829"/>
              <a:gd name="T64" fmla="*/ 0 h 1214754"/>
              <a:gd name="T65" fmla="*/ 1941829 w 1941829"/>
              <a:gd name="T66" fmla="*/ 1214754 h 12147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1829" h="1214754">
                <a:moveTo>
                  <a:pt x="1820113"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7"/>
                </a:lnTo>
                <a:lnTo>
                  <a:pt x="1820113" y="1214627"/>
                </a:lnTo>
                <a:lnTo>
                  <a:pt x="1867391" y="1205082"/>
                </a:lnTo>
                <a:lnTo>
                  <a:pt x="1906000" y="1179052"/>
                </a:lnTo>
                <a:lnTo>
                  <a:pt x="1932030" y="1140443"/>
                </a:lnTo>
                <a:lnTo>
                  <a:pt x="1941576" y="1093165"/>
                </a:lnTo>
                <a:lnTo>
                  <a:pt x="1941576" y="121462"/>
                </a:lnTo>
                <a:lnTo>
                  <a:pt x="1932030" y="74184"/>
                </a:lnTo>
                <a:lnTo>
                  <a:pt x="1906000" y="35575"/>
                </a:lnTo>
                <a:lnTo>
                  <a:pt x="1867391" y="9545"/>
                </a:lnTo>
                <a:lnTo>
                  <a:pt x="1820113" y="0"/>
                </a:lnTo>
                <a:close/>
              </a:path>
            </a:pathLst>
          </a:custGeom>
          <a:solidFill>
            <a:srgbClr val="FFFFFF">
              <a:alpha val="90195"/>
            </a:srgbClr>
          </a:solidFill>
          <a:ln w="9525">
            <a:solidFill>
              <a:srgbClr val="000000"/>
            </a:solidFill>
            <a:miter lim="800000"/>
            <a:headEnd/>
            <a:tailEnd/>
          </a:ln>
        </p:spPr>
        <p:txBody>
          <a:bodyPr lIns="0" tIns="0" rIns="0" bIns="0"/>
          <a:lstStyle/>
          <a:p>
            <a:pPr algn="ctr">
              <a:lnSpc>
                <a:spcPts val="2075"/>
              </a:lnSpc>
              <a:spcBef>
                <a:spcPct val="0"/>
              </a:spcBef>
              <a:buFontTx/>
              <a:buNone/>
            </a:pPr>
            <a:endParaRPr lang="es-CO" altLang="es-CO" dirty="0">
              <a:latin typeface="Arial" panose="020B0604020202020204" pitchFamily="34" charset="0"/>
              <a:cs typeface="Arial" panose="020B0604020202020204" pitchFamily="34" charset="0"/>
            </a:endParaRPr>
          </a:p>
          <a:p>
            <a:pPr algn="ctr">
              <a:lnSpc>
                <a:spcPts val="2075"/>
              </a:lnSpc>
              <a:spcBef>
                <a:spcPct val="0"/>
              </a:spcBef>
              <a:buFontTx/>
              <a:buNone/>
            </a:pPr>
            <a:r>
              <a:rPr lang="es-CO" altLang="es-CO" sz="2000" b="1" dirty="0" smtClean="0">
                <a:latin typeface="Arial" panose="020B0604020202020204" pitchFamily="34" charset="0"/>
                <a:cs typeface="Arial" panose="020B0604020202020204" pitchFamily="34" charset="0"/>
              </a:rPr>
              <a:t>Por </a:t>
            </a:r>
            <a:r>
              <a:rPr lang="es-CO" altLang="es-CO" sz="2000" b="1" dirty="0">
                <a:latin typeface="Arial" panose="020B0604020202020204" pitchFamily="34" charset="0"/>
                <a:cs typeface="Arial" panose="020B0604020202020204" pitchFamily="34" charset="0"/>
              </a:rPr>
              <a:t>informantes </a:t>
            </a:r>
            <a:endParaRPr lang="es-CO" altLang="es-CO" sz="2000" b="1" dirty="0" smtClean="0">
              <a:latin typeface="Arial" panose="020B0604020202020204" pitchFamily="34" charset="0"/>
              <a:cs typeface="Arial" panose="020B0604020202020204" pitchFamily="34" charset="0"/>
            </a:endParaRPr>
          </a:p>
          <a:p>
            <a:pPr algn="ctr">
              <a:lnSpc>
                <a:spcPts val="2075"/>
              </a:lnSpc>
              <a:spcBef>
                <a:spcPct val="0"/>
              </a:spcBef>
              <a:buFontTx/>
              <a:buNone/>
            </a:pPr>
            <a:r>
              <a:rPr lang="es-CO" altLang="es-CO" sz="2000" b="1" dirty="0" smtClean="0">
                <a:latin typeface="Arial" panose="020B0604020202020204" pitchFamily="34" charset="0"/>
                <a:cs typeface="Arial" panose="020B0604020202020204" pitchFamily="34" charset="0"/>
              </a:rPr>
              <a:t> </a:t>
            </a:r>
            <a:r>
              <a:rPr lang="es-CO" altLang="es-CO" sz="2000" b="1" dirty="0">
                <a:latin typeface="Arial" panose="020B0604020202020204" pitchFamily="34" charset="0"/>
                <a:cs typeface="Arial" panose="020B0604020202020204" pitchFamily="34" charset="0"/>
              </a:rPr>
              <a:t>claves</a:t>
            </a:r>
            <a:endParaRPr lang="es-CO" altLang="es-CO" sz="2000" b="1" dirty="0">
              <a:latin typeface="Arial" panose="020B0604020202020204" pitchFamily="34" charset="0"/>
              <a:cs typeface="Arial" panose="020B0604020202020204" pitchFamily="34" charset="0"/>
            </a:endParaRPr>
          </a:p>
        </p:txBody>
      </p:sp>
      <p:sp>
        <p:nvSpPr>
          <p:cNvPr id="14" name="object 17"/>
          <p:cNvSpPr>
            <a:spLocks noChangeArrowheads="1"/>
          </p:cNvSpPr>
          <p:nvPr/>
        </p:nvSpPr>
        <p:spPr bwMode="auto">
          <a:xfrm>
            <a:off x="8216168" y="1060252"/>
            <a:ext cx="2427288" cy="1214438"/>
          </a:xfrm>
          <a:custGeom>
            <a:avLst/>
            <a:gdLst>
              <a:gd name="T0" fmla="*/ 2306558 w 2426334"/>
              <a:gd name="T1" fmla="*/ 0 h 1214755"/>
              <a:gd name="T2" fmla="*/ 121558 w 2426334"/>
              <a:gd name="T3" fmla="*/ 0 h 1214755"/>
              <a:gd name="T4" fmla="*/ 74242 w 2426334"/>
              <a:gd name="T5" fmla="*/ 9541 h 1214755"/>
              <a:gd name="T6" fmla="*/ 35603 w 2426334"/>
              <a:gd name="T7" fmla="*/ 35557 h 1214755"/>
              <a:gd name="T8" fmla="*/ 9553 w 2426334"/>
              <a:gd name="T9" fmla="*/ 74146 h 1214755"/>
              <a:gd name="T10" fmla="*/ 0 w 2426334"/>
              <a:gd name="T11" fmla="*/ 121398 h 1214755"/>
              <a:gd name="T12" fmla="*/ 0 w 2426334"/>
              <a:gd name="T13" fmla="*/ 1092595 h 1214755"/>
              <a:gd name="T14" fmla="*/ 9553 w 2426334"/>
              <a:gd name="T15" fmla="*/ 1139847 h 1214755"/>
              <a:gd name="T16" fmla="*/ 35603 w 2426334"/>
              <a:gd name="T17" fmla="*/ 1178436 h 1214755"/>
              <a:gd name="T18" fmla="*/ 74242 w 2426334"/>
              <a:gd name="T19" fmla="*/ 1204454 h 1214755"/>
              <a:gd name="T20" fmla="*/ 121558 w 2426334"/>
              <a:gd name="T21" fmla="*/ 1213994 h 1214755"/>
              <a:gd name="T22" fmla="*/ 2306558 w 2426334"/>
              <a:gd name="T23" fmla="*/ 1213994 h 1214755"/>
              <a:gd name="T24" fmla="*/ 2353873 w 2426334"/>
              <a:gd name="T25" fmla="*/ 1204454 h 1214755"/>
              <a:gd name="T26" fmla="*/ 2392512 w 2426334"/>
              <a:gd name="T27" fmla="*/ 1178436 h 1214755"/>
              <a:gd name="T28" fmla="*/ 2418563 w 2426334"/>
              <a:gd name="T29" fmla="*/ 1139847 h 1214755"/>
              <a:gd name="T30" fmla="*/ 2428116 w 2426334"/>
              <a:gd name="T31" fmla="*/ 1092595 h 1214755"/>
              <a:gd name="T32" fmla="*/ 2428116 w 2426334"/>
              <a:gd name="T33" fmla="*/ 121398 h 1214755"/>
              <a:gd name="T34" fmla="*/ 2418563 w 2426334"/>
              <a:gd name="T35" fmla="*/ 74146 h 1214755"/>
              <a:gd name="T36" fmla="*/ 2392512 w 2426334"/>
              <a:gd name="T37" fmla="*/ 35557 h 1214755"/>
              <a:gd name="T38" fmla="*/ 2353873 w 2426334"/>
              <a:gd name="T39" fmla="*/ 9541 h 1214755"/>
              <a:gd name="T40" fmla="*/ 2306558 w 2426334"/>
              <a:gd name="T41" fmla="*/ 0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4"/>
              <a:gd name="T64" fmla="*/ 0 h 1214755"/>
              <a:gd name="T65" fmla="*/ 2426334 w 2426334"/>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4" h="1214755">
                <a:moveTo>
                  <a:pt x="2304745"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8"/>
                </a:lnTo>
                <a:lnTo>
                  <a:pt x="2304745" y="1214628"/>
                </a:lnTo>
                <a:lnTo>
                  <a:pt x="2352023" y="1205082"/>
                </a:lnTo>
                <a:lnTo>
                  <a:pt x="2390632" y="1179052"/>
                </a:lnTo>
                <a:lnTo>
                  <a:pt x="2416662" y="1140443"/>
                </a:lnTo>
                <a:lnTo>
                  <a:pt x="2426208" y="1093165"/>
                </a:lnTo>
                <a:lnTo>
                  <a:pt x="2426208" y="121462"/>
                </a:lnTo>
                <a:lnTo>
                  <a:pt x="2416662" y="74184"/>
                </a:lnTo>
                <a:lnTo>
                  <a:pt x="2390632" y="35575"/>
                </a:lnTo>
                <a:lnTo>
                  <a:pt x="2352023" y="9545"/>
                </a:lnTo>
                <a:lnTo>
                  <a:pt x="2304745" y="0"/>
                </a:lnTo>
                <a:close/>
              </a:path>
            </a:pathLst>
          </a:custGeom>
          <a:solidFill>
            <a:srgbClr val="BBE0E3"/>
          </a:solidFill>
          <a:ln>
            <a:noFill/>
          </a:ln>
          <a:scene3d>
            <a:camera prst="orthographicFront"/>
            <a:lightRig rig="threePt" dir="t"/>
          </a:scene3d>
          <a:sp3d>
            <a:bevelT prst="angle"/>
          </a:sp3d>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5" name="object 23"/>
          <p:cNvSpPr>
            <a:spLocks noChangeArrowheads="1"/>
          </p:cNvSpPr>
          <p:nvPr/>
        </p:nvSpPr>
        <p:spPr bwMode="auto">
          <a:xfrm>
            <a:off x="1327741" y="3136702"/>
            <a:ext cx="2476500" cy="11223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6" name="object 24"/>
          <p:cNvSpPr>
            <a:spLocks noChangeArrowheads="1"/>
          </p:cNvSpPr>
          <p:nvPr/>
        </p:nvSpPr>
        <p:spPr bwMode="auto">
          <a:xfrm>
            <a:off x="8508232" y="3999744"/>
            <a:ext cx="811213" cy="9080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7" name="object 25"/>
          <p:cNvSpPr>
            <a:spLocks noChangeArrowheads="1"/>
          </p:cNvSpPr>
          <p:nvPr/>
        </p:nvSpPr>
        <p:spPr bwMode="auto">
          <a:xfrm>
            <a:off x="9899905" y="4021753"/>
            <a:ext cx="773112" cy="92075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8" name="object 26"/>
          <p:cNvSpPr>
            <a:spLocks noChangeArrowheads="1"/>
          </p:cNvSpPr>
          <p:nvPr/>
        </p:nvSpPr>
        <p:spPr bwMode="auto">
          <a:xfrm>
            <a:off x="9223966" y="2711649"/>
            <a:ext cx="723900" cy="105092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9" name="object 27"/>
          <p:cNvSpPr>
            <a:spLocks noChangeArrowheads="1"/>
          </p:cNvSpPr>
          <p:nvPr/>
        </p:nvSpPr>
        <p:spPr bwMode="auto">
          <a:xfrm>
            <a:off x="1899241" y="6148984"/>
            <a:ext cx="8631237" cy="577850"/>
          </a:xfrm>
          <a:custGeom>
            <a:avLst/>
            <a:gdLst>
              <a:gd name="T0" fmla="*/ 8573434 w 8630920"/>
              <a:gd name="T1" fmla="*/ 0 h 576579"/>
              <a:gd name="T2" fmla="*/ 57611 w 8630920"/>
              <a:gd name="T3" fmla="*/ 0 h 576579"/>
              <a:gd name="T4" fmla="*/ 35186 w 8630920"/>
              <a:gd name="T5" fmla="*/ 4547 h 576579"/>
              <a:gd name="T6" fmla="*/ 16875 w 8630920"/>
              <a:gd name="T7" fmla="*/ 16947 h 576579"/>
              <a:gd name="T8" fmla="*/ 4527 w 8630920"/>
              <a:gd name="T9" fmla="*/ 35340 h 576579"/>
              <a:gd name="T10" fmla="*/ 0 w 8630920"/>
              <a:gd name="T11" fmla="*/ 57861 h 576579"/>
              <a:gd name="T12" fmla="*/ 2 w 8630920"/>
              <a:gd name="T13" fmla="*/ 520752 h 576579"/>
              <a:gd name="T14" fmla="*/ 4530 w 8630920"/>
              <a:gd name="T15" fmla="*/ 543274 h 576579"/>
              <a:gd name="T16" fmla="*/ 16877 w 8630920"/>
              <a:gd name="T17" fmla="*/ 561666 h 576579"/>
              <a:gd name="T18" fmla="*/ 35187 w 8630920"/>
              <a:gd name="T19" fmla="*/ 574067 h 576579"/>
              <a:gd name="T20" fmla="*/ 57611 w 8630920"/>
              <a:gd name="T21" fmla="*/ 578614 h 576579"/>
              <a:gd name="T22" fmla="*/ 8573434 w 8630920"/>
              <a:gd name="T23" fmla="*/ 578614 h 576579"/>
              <a:gd name="T24" fmla="*/ 8614171 w 8630920"/>
              <a:gd name="T25" fmla="*/ 561664 h 576579"/>
              <a:gd name="T26" fmla="*/ 8631046 w 8630920"/>
              <a:gd name="T27" fmla="*/ 520752 h 576579"/>
              <a:gd name="T28" fmla="*/ 8631058 w 8630920"/>
              <a:gd name="T29" fmla="*/ 57861 h 576579"/>
              <a:gd name="T30" fmla="*/ 8626531 w 8630920"/>
              <a:gd name="T31" fmla="*/ 35340 h 576579"/>
              <a:gd name="T32" fmla="*/ 8614181 w 8630920"/>
              <a:gd name="T33" fmla="*/ 16947 h 576579"/>
              <a:gd name="T34" fmla="*/ 8595866 w 8630920"/>
              <a:gd name="T35" fmla="*/ 4547 h 576579"/>
              <a:gd name="T36" fmla="*/ 8573434 w 8630920"/>
              <a:gd name="T37" fmla="*/ 0 h 5765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30920"/>
              <a:gd name="T58" fmla="*/ 0 h 576579"/>
              <a:gd name="T59" fmla="*/ 8630920 w 8630920"/>
              <a:gd name="T60" fmla="*/ 576579 h 5765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30920" h="576579">
                <a:moveTo>
                  <a:pt x="8572804" y="0"/>
                </a:moveTo>
                <a:lnTo>
                  <a:pt x="57607" y="0"/>
                </a:lnTo>
                <a:lnTo>
                  <a:pt x="35184" y="4527"/>
                </a:lnTo>
                <a:lnTo>
                  <a:pt x="16873" y="16873"/>
                </a:lnTo>
                <a:lnTo>
                  <a:pt x="4527" y="35184"/>
                </a:lnTo>
                <a:lnTo>
                  <a:pt x="0" y="57607"/>
                </a:lnTo>
                <a:lnTo>
                  <a:pt x="2" y="518464"/>
                </a:lnTo>
                <a:lnTo>
                  <a:pt x="4530" y="540887"/>
                </a:lnTo>
                <a:lnTo>
                  <a:pt x="16875" y="559198"/>
                </a:lnTo>
                <a:lnTo>
                  <a:pt x="35185" y="571544"/>
                </a:lnTo>
                <a:lnTo>
                  <a:pt x="57607" y="576071"/>
                </a:lnTo>
                <a:lnTo>
                  <a:pt x="8572804" y="576071"/>
                </a:lnTo>
                <a:lnTo>
                  <a:pt x="8613539" y="559196"/>
                </a:lnTo>
                <a:lnTo>
                  <a:pt x="8630412" y="518464"/>
                </a:lnTo>
                <a:lnTo>
                  <a:pt x="8630424" y="57607"/>
                </a:lnTo>
                <a:lnTo>
                  <a:pt x="8625897" y="35184"/>
                </a:lnTo>
                <a:lnTo>
                  <a:pt x="8613549" y="16873"/>
                </a:lnTo>
                <a:lnTo>
                  <a:pt x="8595234" y="4527"/>
                </a:lnTo>
                <a:lnTo>
                  <a:pt x="8572804" y="0"/>
                </a:lnTo>
                <a:close/>
              </a:path>
            </a:pathLst>
          </a:cu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20" name="object 29"/>
          <p:cNvSpPr txBox="1"/>
          <p:nvPr/>
        </p:nvSpPr>
        <p:spPr>
          <a:xfrm>
            <a:off x="5296491" y="6253243"/>
            <a:ext cx="2725291" cy="369332"/>
          </a:xfrm>
          <a:prstGeom prst="rect">
            <a:avLst/>
          </a:prstGeom>
        </p:spPr>
        <p:txBody>
          <a:bodyPr wrap="square" lIns="0" tIns="0" rIns="0" bIns="0">
            <a:spAutoFit/>
          </a:bodyPr>
          <a:lstStyle/>
          <a:p>
            <a:pPr marL="12700">
              <a:defRPr/>
            </a:pPr>
            <a:r>
              <a:rPr sz="2400" b="1" spc="-10" dirty="0">
                <a:latin typeface="Arial"/>
                <a:cs typeface="Arial"/>
              </a:rPr>
              <a:t>Visita</a:t>
            </a:r>
            <a:r>
              <a:rPr sz="2400" b="1" spc="-70" dirty="0">
                <a:latin typeface="Arial"/>
                <a:cs typeface="Arial"/>
              </a:rPr>
              <a:t> </a:t>
            </a:r>
            <a:r>
              <a:rPr sz="2400" b="1" spc="-5" dirty="0">
                <a:latin typeface="Arial"/>
                <a:cs typeface="Arial"/>
              </a:rPr>
              <a:t>domiciliaria</a:t>
            </a:r>
            <a:endParaRPr sz="2400" b="1" dirty="0">
              <a:latin typeface="Arial"/>
              <a:cs typeface="Arial"/>
            </a:endParaRPr>
          </a:p>
        </p:txBody>
      </p:sp>
      <p:sp>
        <p:nvSpPr>
          <p:cNvPr id="21" name="object 3"/>
          <p:cNvSpPr>
            <a:spLocks noChangeArrowheads="1"/>
          </p:cNvSpPr>
          <p:nvPr/>
        </p:nvSpPr>
        <p:spPr bwMode="auto">
          <a:xfrm>
            <a:off x="1482801" y="1023325"/>
            <a:ext cx="2427287" cy="1214438"/>
          </a:xfrm>
          <a:custGeom>
            <a:avLst/>
            <a:gdLst>
              <a:gd name="T0" fmla="*/ 2306554 w 2426335"/>
              <a:gd name="T1" fmla="*/ 0 h 1214755"/>
              <a:gd name="T2" fmla="*/ 121558 w 2426335"/>
              <a:gd name="T3" fmla="*/ 0 h 1214755"/>
              <a:gd name="T4" fmla="*/ 74242 w 2426335"/>
              <a:gd name="T5" fmla="*/ 9541 h 1214755"/>
              <a:gd name="T6" fmla="*/ 35603 w 2426335"/>
              <a:gd name="T7" fmla="*/ 35557 h 1214755"/>
              <a:gd name="T8" fmla="*/ 9553 w 2426335"/>
              <a:gd name="T9" fmla="*/ 74146 h 1214755"/>
              <a:gd name="T10" fmla="*/ 0 w 2426335"/>
              <a:gd name="T11" fmla="*/ 121398 h 1214755"/>
              <a:gd name="T12" fmla="*/ 0 w 2426335"/>
              <a:gd name="T13" fmla="*/ 1092595 h 1214755"/>
              <a:gd name="T14" fmla="*/ 9553 w 2426335"/>
              <a:gd name="T15" fmla="*/ 1139847 h 1214755"/>
              <a:gd name="T16" fmla="*/ 35603 w 2426335"/>
              <a:gd name="T17" fmla="*/ 1178436 h 1214755"/>
              <a:gd name="T18" fmla="*/ 74242 w 2426335"/>
              <a:gd name="T19" fmla="*/ 1204454 h 1214755"/>
              <a:gd name="T20" fmla="*/ 121558 w 2426335"/>
              <a:gd name="T21" fmla="*/ 1213994 h 1214755"/>
              <a:gd name="T22" fmla="*/ 2306554 w 2426335"/>
              <a:gd name="T23" fmla="*/ 1213994 h 1214755"/>
              <a:gd name="T24" fmla="*/ 2353869 w 2426335"/>
              <a:gd name="T25" fmla="*/ 1204454 h 1214755"/>
              <a:gd name="T26" fmla="*/ 2392508 w 2426335"/>
              <a:gd name="T27" fmla="*/ 1178436 h 1214755"/>
              <a:gd name="T28" fmla="*/ 2418559 w 2426335"/>
              <a:gd name="T29" fmla="*/ 1139847 h 1214755"/>
              <a:gd name="T30" fmla="*/ 2428112 w 2426335"/>
              <a:gd name="T31" fmla="*/ 1092595 h 1214755"/>
              <a:gd name="T32" fmla="*/ 2428112 w 2426335"/>
              <a:gd name="T33" fmla="*/ 121398 h 1214755"/>
              <a:gd name="T34" fmla="*/ 2418559 w 2426335"/>
              <a:gd name="T35" fmla="*/ 74146 h 1214755"/>
              <a:gd name="T36" fmla="*/ 2392508 w 2426335"/>
              <a:gd name="T37" fmla="*/ 35557 h 1214755"/>
              <a:gd name="T38" fmla="*/ 2353869 w 2426335"/>
              <a:gd name="T39" fmla="*/ 9541 h 1214755"/>
              <a:gd name="T40" fmla="*/ 2306554 w 2426335"/>
              <a:gd name="T41" fmla="*/ 0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5"/>
              <a:gd name="T64" fmla="*/ 0 h 1214755"/>
              <a:gd name="T65" fmla="*/ 2426335 w 2426335"/>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5" h="1214755">
                <a:moveTo>
                  <a:pt x="2304745"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8"/>
                </a:lnTo>
                <a:lnTo>
                  <a:pt x="2304745" y="1214628"/>
                </a:lnTo>
                <a:lnTo>
                  <a:pt x="2352023" y="1205082"/>
                </a:lnTo>
                <a:lnTo>
                  <a:pt x="2390632" y="1179052"/>
                </a:lnTo>
                <a:lnTo>
                  <a:pt x="2416662" y="1140443"/>
                </a:lnTo>
                <a:lnTo>
                  <a:pt x="2426208" y="1093165"/>
                </a:lnTo>
                <a:lnTo>
                  <a:pt x="2426208" y="121462"/>
                </a:lnTo>
                <a:lnTo>
                  <a:pt x="2416662" y="74184"/>
                </a:lnTo>
                <a:lnTo>
                  <a:pt x="2390632" y="35575"/>
                </a:lnTo>
                <a:lnTo>
                  <a:pt x="2352023" y="9545"/>
                </a:lnTo>
                <a:lnTo>
                  <a:pt x="2304745" y="0"/>
                </a:lnTo>
                <a:close/>
              </a:path>
            </a:pathLst>
          </a:custGeom>
          <a:solidFill>
            <a:srgbClr val="BBE0E3"/>
          </a:solidFill>
          <a:ln>
            <a:noFill/>
          </a:ln>
          <a:scene3d>
            <a:camera prst="orthographicFront"/>
            <a:lightRig rig="threePt" dir="t"/>
          </a:scene3d>
          <a:sp3d>
            <a:bevelT prst="angle"/>
          </a:sp3d>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22" name="object 5"/>
          <p:cNvSpPr txBox="1">
            <a:spLocks noChangeArrowheads="1"/>
          </p:cNvSpPr>
          <p:nvPr/>
        </p:nvSpPr>
        <p:spPr bwMode="auto">
          <a:xfrm>
            <a:off x="1723749" y="1300704"/>
            <a:ext cx="1836738"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ts val="1875"/>
              </a:lnSpc>
              <a:spcBef>
                <a:spcPct val="0"/>
              </a:spcBef>
              <a:buFontTx/>
              <a:buNone/>
            </a:pPr>
            <a:r>
              <a:rPr lang="es-CO" altLang="es-CO" sz="1800" b="1" dirty="0">
                <a:solidFill>
                  <a:srgbClr val="002060"/>
                </a:solidFill>
                <a:latin typeface="Arial" panose="020B0604020202020204" pitchFamily="34" charset="0"/>
                <a:cs typeface="Arial" panose="020B0604020202020204" pitchFamily="34" charset="0"/>
              </a:rPr>
              <a:t>Búsqueda activa  INSTITUCIONAL</a:t>
            </a:r>
            <a:endParaRPr lang="es-CO" altLang="es-CO" sz="1800" dirty="0">
              <a:solidFill>
                <a:srgbClr val="002060"/>
              </a:solidFill>
              <a:latin typeface="Arial" panose="020B0604020202020204" pitchFamily="34" charset="0"/>
              <a:cs typeface="Arial" panose="020B0604020202020204" pitchFamily="34" charset="0"/>
            </a:endParaRPr>
          </a:p>
          <a:p>
            <a:pPr algn="ctr">
              <a:lnSpc>
                <a:spcPts val="1850"/>
              </a:lnSpc>
              <a:spcBef>
                <a:spcPct val="0"/>
              </a:spcBef>
              <a:buFontTx/>
              <a:buNone/>
            </a:pPr>
            <a:r>
              <a:rPr lang="es-CO" altLang="es-CO" sz="1800" b="1" dirty="0">
                <a:solidFill>
                  <a:srgbClr val="002060"/>
                </a:solidFill>
                <a:latin typeface="Arial" panose="020B0604020202020204" pitchFamily="34" charset="0"/>
                <a:cs typeface="Arial" panose="020B0604020202020204" pitchFamily="34" charset="0"/>
              </a:rPr>
              <a:t>(retrospectiva)</a:t>
            </a:r>
            <a:endParaRPr lang="es-CO" altLang="es-CO" sz="1800" dirty="0">
              <a:solidFill>
                <a:srgbClr val="002060"/>
              </a:solidFill>
              <a:latin typeface="Arial" panose="020B0604020202020204" pitchFamily="34" charset="0"/>
              <a:cs typeface="Arial" panose="020B0604020202020204" pitchFamily="34" charset="0"/>
            </a:endParaRPr>
          </a:p>
        </p:txBody>
      </p:sp>
      <p:sp>
        <p:nvSpPr>
          <p:cNvPr id="23" name="object 30"/>
          <p:cNvSpPr>
            <a:spLocks noChangeArrowheads="1"/>
          </p:cNvSpPr>
          <p:nvPr/>
        </p:nvSpPr>
        <p:spPr bwMode="auto">
          <a:xfrm>
            <a:off x="1317191" y="1058664"/>
            <a:ext cx="2728912" cy="1150938"/>
          </a:xfrm>
          <a:custGeom>
            <a:avLst/>
            <a:gdLst>
              <a:gd name="T0" fmla="*/ 0 w 2729865"/>
              <a:gd name="T1" fmla="*/ 0 h 1150620"/>
              <a:gd name="T2" fmla="*/ 2729865 w 2729865"/>
              <a:gd name="T3" fmla="*/ 1150620 h 1150620"/>
            </a:gdLst>
            <a:ahLst/>
            <a:cxnLst/>
            <a:rect l="T0" t="T1" r="T2" b="T3"/>
            <a:pathLst>
              <a:path w="2729865" h="1150620">
                <a:moveTo>
                  <a:pt x="0" y="575310"/>
                </a:moveTo>
                <a:lnTo>
                  <a:pt x="6247" y="519904"/>
                </a:lnTo>
                <a:lnTo>
                  <a:pt x="24608" y="465989"/>
                </a:lnTo>
                <a:lnTo>
                  <a:pt x="54510" y="413805"/>
                </a:lnTo>
                <a:lnTo>
                  <a:pt x="95382" y="363592"/>
                </a:lnTo>
                <a:lnTo>
                  <a:pt x="146652" y="315593"/>
                </a:lnTo>
                <a:lnTo>
                  <a:pt x="207747" y="270048"/>
                </a:lnTo>
                <a:lnTo>
                  <a:pt x="241801" y="248272"/>
                </a:lnTo>
                <a:lnTo>
                  <a:pt x="278097" y="227199"/>
                </a:lnTo>
                <a:lnTo>
                  <a:pt x="316563" y="206860"/>
                </a:lnTo>
                <a:lnTo>
                  <a:pt x="357128" y="187286"/>
                </a:lnTo>
                <a:lnTo>
                  <a:pt x="399721" y="168506"/>
                </a:lnTo>
                <a:lnTo>
                  <a:pt x="444270" y="150551"/>
                </a:lnTo>
                <a:lnTo>
                  <a:pt x="490703" y="133450"/>
                </a:lnTo>
                <a:lnTo>
                  <a:pt x="538950" y="117235"/>
                </a:lnTo>
                <a:lnTo>
                  <a:pt x="588938" y="101934"/>
                </a:lnTo>
                <a:lnTo>
                  <a:pt x="640596" y="87578"/>
                </a:lnTo>
                <a:lnTo>
                  <a:pt x="693853" y="74198"/>
                </a:lnTo>
                <a:lnTo>
                  <a:pt x="748637" y="61823"/>
                </a:lnTo>
                <a:lnTo>
                  <a:pt x="804876" y="50483"/>
                </a:lnTo>
                <a:lnTo>
                  <a:pt x="862500" y="40209"/>
                </a:lnTo>
                <a:lnTo>
                  <a:pt x="921437" y="31031"/>
                </a:lnTo>
                <a:lnTo>
                  <a:pt x="981614" y="22979"/>
                </a:lnTo>
                <a:lnTo>
                  <a:pt x="1042962" y="16083"/>
                </a:lnTo>
                <a:lnTo>
                  <a:pt x="1105407" y="10373"/>
                </a:lnTo>
                <a:lnTo>
                  <a:pt x="1168879" y="5880"/>
                </a:lnTo>
                <a:lnTo>
                  <a:pt x="1233307" y="2633"/>
                </a:lnTo>
                <a:lnTo>
                  <a:pt x="1298618" y="663"/>
                </a:lnTo>
                <a:lnTo>
                  <a:pt x="1364742" y="0"/>
                </a:lnTo>
                <a:lnTo>
                  <a:pt x="1430865" y="663"/>
                </a:lnTo>
                <a:lnTo>
                  <a:pt x="1496176" y="2633"/>
                </a:lnTo>
                <a:lnTo>
                  <a:pt x="1560604" y="5880"/>
                </a:lnTo>
                <a:lnTo>
                  <a:pt x="1624076" y="10373"/>
                </a:lnTo>
                <a:lnTo>
                  <a:pt x="1686521" y="16083"/>
                </a:lnTo>
                <a:lnTo>
                  <a:pt x="1747869" y="22979"/>
                </a:lnTo>
                <a:lnTo>
                  <a:pt x="1808046" y="31031"/>
                </a:lnTo>
                <a:lnTo>
                  <a:pt x="1866983" y="40209"/>
                </a:lnTo>
                <a:lnTo>
                  <a:pt x="1924607" y="50483"/>
                </a:lnTo>
                <a:lnTo>
                  <a:pt x="1980846" y="61823"/>
                </a:lnTo>
                <a:lnTo>
                  <a:pt x="2035630" y="74198"/>
                </a:lnTo>
                <a:lnTo>
                  <a:pt x="2088887" y="87578"/>
                </a:lnTo>
                <a:lnTo>
                  <a:pt x="2140545" y="101934"/>
                </a:lnTo>
                <a:lnTo>
                  <a:pt x="2190533" y="117235"/>
                </a:lnTo>
                <a:lnTo>
                  <a:pt x="2238780" y="133450"/>
                </a:lnTo>
                <a:lnTo>
                  <a:pt x="2285213" y="150551"/>
                </a:lnTo>
                <a:lnTo>
                  <a:pt x="2329762" y="168506"/>
                </a:lnTo>
                <a:lnTo>
                  <a:pt x="2372355" y="187286"/>
                </a:lnTo>
                <a:lnTo>
                  <a:pt x="2412920" y="206860"/>
                </a:lnTo>
                <a:lnTo>
                  <a:pt x="2451386" y="227199"/>
                </a:lnTo>
                <a:lnTo>
                  <a:pt x="2487682" y="248272"/>
                </a:lnTo>
                <a:lnTo>
                  <a:pt x="2521736" y="270048"/>
                </a:lnTo>
                <a:lnTo>
                  <a:pt x="2553476" y="292499"/>
                </a:lnTo>
                <a:lnTo>
                  <a:pt x="2609730" y="339301"/>
                </a:lnTo>
                <a:lnTo>
                  <a:pt x="2655873" y="388437"/>
                </a:lnTo>
                <a:lnTo>
                  <a:pt x="2691331" y="439665"/>
                </a:lnTo>
                <a:lnTo>
                  <a:pt x="2715534" y="492745"/>
                </a:lnTo>
                <a:lnTo>
                  <a:pt x="2727910" y="547436"/>
                </a:lnTo>
                <a:lnTo>
                  <a:pt x="2729484" y="575310"/>
                </a:lnTo>
                <a:lnTo>
                  <a:pt x="2727910" y="603184"/>
                </a:lnTo>
                <a:lnTo>
                  <a:pt x="2715534" y="657876"/>
                </a:lnTo>
                <a:lnTo>
                  <a:pt x="2691331" y="710958"/>
                </a:lnTo>
                <a:lnTo>
                  <a:pt x="2655873" y="762187"/>
                </a:lnTo>
                <a:lnTo>
                  <a:pt x="2609730" y="811323"/>
                </a:lnTo>
                <a:lnTo>
                  <a:pt x="2553476" y="858126"/>
                </a:lnTo>
                <a:lnTo>
                  <a:pt x="2521736" y="880576"/>
                </a:lnTo>
                <a:lnTo>
                  <a:pt x="2487682" y="902353"/>
                </a:lnTo>
                <a:lnTo>
                  <a:pt x="2451386" y="923425"/>
                </a:lnTo>
                <a:lnTo>
                  <a:pt x="2412920" y="943764"/>
                </a:lnTo>
                <a:lnTo>
                  <a:pt x="2372355" y="963338"/>
                </a:lnTo>
                <a:lnTo>
                  <a:pt x="2329762" y="982117"/>
                </a:lnTo>
                <a:lnTo>
                  <a:pt x="2285213" y="1000072"/>
                </a:lnTo>
                <a:lnTo>
                  <a:pt x="2238780" y="1017173"/>
                </a:lnTo>
                <a:lnTo>
                  <a:pt x="2190533" y="1033388"/>
                </a:lnTo>
                <a:lnTo>
                  <a:pt x="2140545" y="1048689"/>
                </a:lnTo>
                <a:lnTo>
                  <a:pt x="2088887" y="1063044"/>
                </a:lnTo>
                <a:lnTo>
                  <a:pt x="2035630" y="1076424"/>
                </a:lnTo>
                <a:lnTo>
                  <a:pt x="1980846" y="1088799"/>
                </a:lnTo>
                <a:lnTo>
                  <a:pt x="1924607" y="1100138"/>
                </a:lnTo>
                <a:lnTo>
                  <a:pt x="1866983" y="1110411"/>
                </a:lnTo>
                <a:lnTo>
                  <a:pt x="1808046" y="1119589"/>
                </a:lnTo>
                <a:lnTo>
                  <a:pt x="1747869" y="1127641"/>
                </a:lnTo>
                <a:lnTo>
                  <a:pt x="1686521" y="1134537"/>
                </a:lnTo>
                <a:lnTo>
                  <a:pt x="1624076" y="1140246"/>
                </a:lnTo>
                <a:lnTo>
                  <a:pt x="1560604" y="1144739"/>
                </a:lnTo>
                <a:lnTo>
                  <a:pt x="1496176" y="1147986"/>
                </a:lnTo>
                <a:lnTo>
                  <a:pt x="1430865" y="1149956"/>
                </a:lnTo>
                <a:lnTo>
                  <a:pt x="1364742" y="1150620"/>
                </a:lnTo>
                <a:lnTo>
                  <a:pt x="1298618" y="1149956"/>
                </a:lnTo>
                <a:lnTo>
                  <a:pt x="1233307" y="1147986"/>
                </a:lnTo>
                <a:lnTo>
                  <a:pt x="1168879" y="1144739"/>
                </a:lnTo>
                <a:lnTo>
                  <a:pt x="1105407" y="1140246"/>
                </a:lnTo>
                <a:lnTo>
                  <a:pt x="1042962" y="1134537"/>
                </a:lnTo>
                <a:lnTo>
                  <a:pt x="981614" y="1127641"/>
                </a:lnTo>
                <a:lnTo>
                  <a:pt x="921437" y="1119589"/>
                </a:lnTo>
                <a:lnTo>
                  <a:pt x="862500" y="1110411"/>
                </a:lnTo>
                <a:lnTo>
                  <a:pt x="804876" y="1100138"/>
                </a:lnTo>
                <a:lnTo>
                  <a:pt x="748637" y="1088799"/>
                </a:lnTo>
                <a:lnTo>
                  <a:pt x="693853" y="1076424"/>
                </a:lnTo>
                <a:lnTo>
                  <a:pt x="640596" y="1063044"/>
                </a:lnTo>
                <a:lnTo>
                  <a:pt x="588938" y="1048689"/>
                </a:lnTo>
                <a:lnTo>
                  <a:pt x="538950" y="1033388"/>
                </a:lnTo>
                <a:lnTo>
                  <a:pt x="490703" y="1017173"/>
                </a:lnTo>
                <a:lnTo>
                  <a:pt x="444270" y="1000072"/>
                </a:lnTo>
                <a:lnTo>
                  <a:pt x="399721" y="982117"/>
                </a:lnTo>
                <a:lnTo>
                  <a:pt x="357128" y="963338"/>
                </a:lnTo>
                <a:lnTo>
                  <a:pt x="316563" y="943764"/>
                </a:lnTo>
                <a:lnTo>
                  <a:pt x="278097" y="923425"/>
                </a:lnTo>
                <a:lnTo>
                  <a:pt x="241801" y="902353"/>
                </a:lnTo>
                <a:lnTo>
                  <a:pt x="207747" y="880576"/>
                </a:lnTo>
                <a:lnTo>
                  <a:pt x="176007" y="858126"/>
                </a:lnTo>
                <a:lnTo>
                  <a:pt x="119753" y="811323"/>
                </a:lnTo>
                <a:lnTo>
                  <a:pt x="73610" y="762187"/>
                </a:lnTo>
                <a:lnTo>
                  <a:pt x="38152" y="710958"/>
                </a:lnTo>
                <a:lnTo>
                  <a:pt x="13949" y="657876"/>
                </a:lnTo>
                <a:lnTo>
                  <a:pt x="1573" y="603184"/>
                </a:lnTo>
                <a:lnTo>
                  <a:pt x="0" y="575310"/>
                </a:lnTo>
                <a:close/>
              </a:path>
            </a:pathLst>
          </a:custGeom>
          <a:noFill/>
          <a:ln w="38100">
            <a:solidFill>
              <a:srgbClr val="9D63AF"/>
            </a:solidFill>
            <a:miter lim="800000"/>
            <a:headEnd/>
            <a:tailEnd/>
          </a:ln>
          <a:effectLst>
            <a:glow rad="63500">
              <a:schemeClr val="accent4">
                <a:satMod val="175000"/>
                <a:alpha val="40000"/>
              </a:schemeClr>
            </a:glow>
          </a:effectLst>
        </p:spPr>
        <p:txBody>
          <a:bodyPr lIns="0" tIns="0" rIns="0" bIns="0"/>
          <a:lstStyle/>
          <a:p>
            <a:pPr>
              <a:defRPr/>
            </a:pPr>
            <a:endParaRPr lang="es-CO">
              <a:latin typeface="Arial" charset="0"/>
            </a:endParaRPr>
          </a:p>
        </p:txBody>
      </p:sp>
      <p:sp>
        <p:nvSpPr>
          <p:cNvPr id="24" name="object 19"/>
          <p:cNvSpPr txBox="1">
            <a:spLocks noChangeArrowheads="1"/>
          </p:cNvSpPr>
          <p:nvPr/>
        </p:nvSpPr>
        <p:spPr bwMode="auto">
          <a:xfrm>
            <a:off x="8702737" y="1300704"/>
            <a:ext cx="14541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86000"/>
              </a:lnSpc>
              <a:spcBef>
                <a:spcPct val="0"/>
              </a:spcBef>
              <a:buFontTx/>
              <a:buNone/>
            </a:pPr>
            <a:r>
              <a:rPr lang="es-CO" altLang="es-CO" sz="1800" b="1" dirty="0">
                <a:solidFill>
                  <a:srgbClr val="333399"/>
                </a:solidFill>
                <a:latin typeface="Arial" panose="020B0604020202020204" pitchFamily="34" charset="0"/>
                <a:cs typeface="Arial" panose="020B0604020202020204" pitchFamily="34" charset="0"/>
              </a:rPr>
              <a:t>Vigilancia  intensificada  (prospectiva)</a:t>
            </a:r>
            <a:endParaRPr lang="es-CO" altLang="es-CO" sz="1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9"/>
          <a:stretch>
            <a:fillRect/>
          </a:stretch>
        </p:blipFill>
        <p:spPr>
          <a:xfrm>
            <a:off x="5787982" y="2735578"/>
            <a:ext cx="1938696" cy="1213209"/>
          </a:xfrm>
          <a:prstGeom prst="rect">
            <a:avLst/>
          </a:prstGeom>
          <a:ln>
            <a:solidFill>
              <a:schemeClr val="bg2">
                <a:lumMod val="60000"/>
                <a:lumOff val="40000"/>
              </a:schemeClr>
            </a:solidFill>
          </a:ln>
        </p:spPr>
      </p:pic>
      <p:sp>
        <p:nvSpPr>
          <p:cNvPr id="3" name="Rectángulo 2"/>
          <p:cNvSpPr/>
          <p:nvPr/>
        </p:nvSpPr>
        <p:spPr>
          <a:xfrm>
            <a:off x="6354384" y="3147021"/>
            <a:ext cx="1040349" cy="400110"/>
          </a:xfrm>
          <a:prstGeom prst="rect">
            <a:avLst/>
          </a:prstGeom>
        </p:spPr>
        <p:txBody>
          <a:bodyPr wrap="none">
            <a:spAutoFit/>
          </a:bodyPr>
          <a:lstStyle/>
          <a:p>
            <a:pPr marL="12700">
              <a:defRPr/>
            </a:pPr>
            <a:r>
              <a:rPr lang="en-US" sz="2000" b="1" spc="5" dirty="0" err="1"/>
              <a:t>C</a:t>
            </a:r>
            <a:r>
              <a:rPr lang="en-US" sz="2000" b="1" dirty="0" err="1"/>
              <a:t>en</a:t>
            </a:r>
            <a:r>
              <a:rPr lang="en-US" sz="2000" b="1" spc="5" dirty="0" err="1"/>
              <a:t>s</a:t>
            </a:r>
            <a:r>
              <a:rPr lang="en-US" sz="2000" b="1" dirty="0" err="1"/>
              <a:t>al</a:t>
            </a:r>
            <a:endParaRPr lang="en-US" sz="2000" b="1" dirty="0"/>
          </a:p>
        </p:txBody>
      </p:sp>
      <p:cxnSp>
        <p:nvCxnSpPr>
          <p:cNvPr id="5" name="Conector recto 4"/>
          <p:cNvCxnSpPr>
            <a:endCxn id="2" idx="1"/>
          </p:cNvCxnSpPr>
          <p:nvPr/>
        </p:nvCxnSpPr>
        <p:spPr>
          <a:xfrm>
            <a:off x="5510179" y="3338921"/>
            <a:ext cx="277803" cy="3262"/>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1"/>
        <p:cNvGrpSpPr/>
        <p:nvPr/>
      </p:nvGrpSpPr>
      <p:grpSpPr>
        <a:xfrm>
          <a:off x="0" y="0"/>
          <a:ext cx="0" cy="0"/>
          <a:chOff x="0" y="0"/>
          <a:chExt cx="0" cy="0"/>
        </a:xfrm>
      </p:grpSpPr>
      <p:pic>
        <p:nvPicPr>
          <p:cNvPr id="442" name="Google Shape;442;p32"/>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446" name="Google Shape;446;p32"/>
          <p:cNvSpPr txBox="1"/>
          <p:nvPr/>
        </p:nvSpPr>
        <p:spPr>
          <a:xfrm>
            <a:off x="179016" y="248679"/>
            <a:ext cx="255764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400" dirty="0" smtClean="0">
                <a:solidFill>
                  <a:srgbClr val="E20E18"/>
                </a:solidFill>
                <a:latin typeface="Montserrat Black"/>
                <a:ea typeface="Montserrat Black"/>
                <a:cs typeface="Montserrat Black"/>
                <a:sym typeface="Montserrat Black"/>
              </a:rPr>
              <a:t>BAI</a:t>
            </a:r>
            <a:endParaRPr sz="2400" b="0" i="0" u="none" strike="noStrike" cap="none" dirty="0">
              <a:solidFill>
                <a:srgbClr val="E20E18"/>
              </a:solidFill>
              <a:latin typeface="Montserrat Black"/>
              <a:ea typeface="Montserrat Black"/>
              <a:cs typeface="Montserrat Black"/>
              <a:sym typeface="Montserrat Black"/>
            </a:endParaRPr>
          </a:p>
        </p:txBody>
      </p:sp>
      <p:sp>
        <p:nvSpPr>
          <p:cNvPr id="7" name="object 2"/>
          <p:cNvSpPr txBox="1">
            <a:spLocks/>
          </p:cNvSpPr>
          <p:nvPr/>
        </p:nvSpPr>
        <p:spPr>
          <a:xfrm>
            <a:off x="3390043" y="237080"/>
            <a:ext cx="7072312" cy="1230313"/>
          </a:xfrm>
          <a:prstGeom prst="rect">
            <a:avLst/>
          </a:prstGeom>
        </p:spPr>
        <p:txBody>
          <a:bodyPr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defRPr/>
            </a:pPr>
            <a:r>
              <a:rPr lang="en-US" sz="4000" b="1" spc="-5" dirty="0" smtClean="0"/>
              <a:t>BUSQUEDA ACTIVA  INSTITUCIONAL</a:t>
            </a:r>
            <a:r>
              <a:rPr lang="en-US" sz="4000" b="1" spc="-55" dirty="0" smtClean="0"/>
              <a:t> </a:t>
            </a:r>
            <a:endParaRPr lang="en-US" sz="4000" b="1" spc="-5" dirty="0"/>
          </a:p>
        </p:txBody>
      </p:sp>
      <p:sp>
        <p:nvSpPr>
          <p:cNvPr id="8" name="object 3"/>
          <p:cNvSpPr txBox="1">
            <a:spLocks noChangeArrowheads="1"/>
          </p:cNvSpPr>
          <p:nvPr/>
        </p:nvSpPr>
        <p:spPr bwMode="auto">
          <a:xfrm>
            <a:off x="1911927" y="1689210"/>
            <a:ext cx="8942973"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buFont typeface="Arial" panose="020B0604020202020204" pitchFamily="34" charset="0"/>
              <a:buChar char="•"/>
              <a:tabLst>
                <a:tab pos="354013" algn="l"/>
                <a:tab pos="355600"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54013" algn="l"/>
                <a:tab pos="3556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54013" algn="l"/>
                <a:tab pos="35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Char char="•"/>
            </a:pPr>
            <a:r>
              <a:rPr lang="es-CO" altLang="es-CO" sz="2200" dirty="0">
                <a:latin typeface="Arial" panose="020B0604020202020204" pitchFamily="34" charset="0"/>
                <a:cs typeface="Arial" panose="020B0604020202020204" pitchFamily="34" charset="0"/>
              </a:rPr>
              <a:t>Es una búsqueda </a:t>
            </a:r>
            <a:r>
              <a:rPr lang="es-CO" altLang="es-CO" sz="2200" b="1" u="sng" dirty="0">
                <a:solidFill>
                  <a:srgbClr val="008080"/>
                </a:solidFill>
                <a:latin typeface="Arial" panose="020B0604020202020204" pitchFamily="34" charset="0"/>
                <a:cs typeface="Arial" panose="020B0604020202020204" pitchFamily="34" charset="0"/>
              </a:rPr>
              <a:t>activa </a:t>
            </a:r>
            <a:r>
              <a:rPr lang="es-CO" altLang="es-CO" sz="2200" dirty="0">
                <a:latin typeface="Arial" panose="020B0604020202020204" pitchFamily="34" charset="0"/>
                <a:cs typeface="Arial" panose="020B0604020202020204" pitchFamily="34" charset="0"/>
              </a:rPr>
              <a:t>y </a:t>
            </a:r>
            <a:r>
              <a:rPr lang="es-CO" altLang="es-CO" sz="2200" b="1" u="sng" dirty="0">
                <a:solidFill>
                  <a:srgbClr val="008080"/>
                </a:solidFill>
                <a:latin typeface="Arial" panose="020B0604020202020204" pitchFamily="34" charset="0"/>
                <a:cs typeface="Arial" panose="020B0604020202020204" pitchFamily="34" charset="0"/>
              </a:rPr>
              <a:t>retrospectiva</a:t>
            </a:r>
            <a:r>
              <a:rPr lang="es-CO" altLang="es-CO" sz="2200" dirty="0">
                <a:latin typeface="Arial" panose="020B0604020202020204" pitchFamily="34" charset="0"/>
                <a:cs typeface="Arial" panose="020B0604020202020204" pitchFamily="34" charset="0"/>
              </a:rPr>
              <a:t>.</a:t>
            </a:r>
          </a:p>
          <a:p>
            <a:pPr>
              <a:spcBef>
                <a:spcPct val="0"/>
              </a:spcBef>
              <a:buFontTx/>
              <a:buChar char="•"/>
            </a:pPr>
            <a:r>
              <a:rPr lang="es-CO" altLang="es-CO" sz="2200" dirty="0">
                <a:latin typeface="Arial" panose="020B0604020202020204" pitchFamily="34" charset="0"/>
                <a:cs typeface="Arial" panose="020B0604020202020204" pitchFamily="34" charset="0"/>
              </a:rPr>
              <a:t>Se realiza en los registros de los centros donde acude la gente  del lugar.</a:t>
            </a:r>
          </a:p>
          <a:p>
            <a:pPr>
              <a:spcBef>
                <a:spcPct val="0"/>
              </a:spcBef>
              <a:buFontTx/>
              <a:buChar char="•"/>
            </a:pPr>
            <a:r>
              <a:rPr lang="es-CO" altLang="es-CO" sz="2200" dirty="0">
                <a:latin typeface="Arial" panose="020B0604020202020204" pitchFamily="34" charset="0"/>
                <a:cs typeface="Arial" panose="020B0604020202020204" pitchFamily="34" charset="0"/>
              </a:rPr>
              <a:t>Se establece un </a:t>
            </a:r>
            <a:r>
              <a:rPr lang="es-CO" altLang="es-CO" sz="2200" b="1" u="sng" dirty="0">
                <a:solidFill>
                  <a:srgbClr val="008080"/>
                </a:solidFill>
                <a:latin typeface="Arial" panose="020B0604020202020204" pitchFamily="34" charset="0"/>
                <a:cs typeface="Arial" panose="020B0604020202020204" pitchFamily="34" charset="0"/>
              </a:rPr>
              <a:t>criterio de inclusión</a:t>
            </a:r>
            <a:r>
              <a:rPr lang="es-CO" altLang="es-CO" sz="2200" dirty="0">
                <a:latin typeface="Arial" panose="020B0604020202020204" pitchFamily="34" charset="0"/>
                <a:cs typeface="Arial" panose="020B0604020202020204" pitchFamily="34" charset="0"/>
              </a:rPr>
              <a:t>.</a:t>
            </a:r>
          </a:p>
          <a:p>
            <a:pPr>
              <a:spcBef>
                <a:spcPct val="0"/>
              </a:spcBef>
              <a:buFontTx/>
              <a:buChar char="•"/>
            </a:pPr>
            <a:r>
              <a:rPr lang="es-CO" altLang="es-CO" sz="2200" dirty="0">
                <a:latin typeface="Arial" panose="020B0604020202020204" pitchFamily="34" charset="0"/>
                <a:cs typeface="Arial" panose="020B0604020202020204" pitchFamily="34" charset="0"/>
              </a:rPr>
              <a:t>Se seleccionan las áreas o salas dentro del centro de salud  para realizar la búsqueda.</a:t>
            </a:r>
          </a:p>
          <a:p>
            <a:pPr>
              <a:spcBef>
                <a:spcPct val="0"/>
              </a:spcBef>
              <a:buFontTx/>
              <a:buChar char="•"/>
            </a:pPr>
            <a:r>
              <a:rPr lang="es-CO" altLang="es-CO" sz="2200" dirty="0">
                <a:latin typeface="Arial" panose="020B0604020202020204" pitchFamily="34" charset="0"/>
                <a:cs typeface="Arial" panose="020B0604020202020204" pitchFamily="34" charset="0"/>
              </a:rPr>
              <a:t>Se establece el </a:t>
            </a:r>
            <a:r>
              <a:rPr lang="es-CO" altLang="es-CO" sz="2200" b="1" u="sng" dirty="0">
                <a:solidFill>
                  <a:srgbClr val="008080"/>
                </a:solidFill>
                <a:latin typeface="Arial" panose="020B0604020202020204" pitchFamily="34" charset="0"/>
                <a:cs typeface="Arial" panose="020B0604020202020204" pitchFamily="34" charset="0"/>
              </a:rPr>
              <a:t>periodo de tiempo </a:t>
            </a:r>
            <a:r>
              <a:rPr lang="es-CO" altLang="es-CO" sz="2200" dirty="0">
                <a:latin typeface="Arial" panose="020B0604020202020204" pitchFamily="34" charset="0"/>
                <a:cs typeface="Arial" panose="020B0604020202020204" pitchFamily="34" charset="0"/>
              </a:rPr>
              <a:t>para la búsqueda.</a:t>
            </a:r>
          </a:p>
          <a:p>
            <a:pPr>
              <a:spcBef>
                <a:spcPct val="0"/>
              </a:spcBef>
              <a:buFontTx/>
              <a:buChar char="•"/>
            </a:pPr>
            <a:r>
              <a:rPr lang="es-CO" altLang="es-CO" sz="2200" dirty="0">
                <a:latin typeface="Arial" panose="020B0604020202020204" pitchFamily="34" charset="0"/>
                <a:cs typeface="Arial" panose="020B0604020202020204" pitchFamily="34" charset="0"/>
              </a:rPr>
              <a:t>Se debe contar con un formulario o planilla prediseñada para  digitar los datos.</a:t>
            </a:r>
          </a:p>
          <a:p>
            <a:pPr>
              <a:spcBef>
                <a:spcPct val="0"/>
              </a:spcBef>
              <a:buFontTx/>
              <a:buChar char="•"/>
            </a:pPr>
            <a:r>
              <a:rPr lang="es-CO" altLang="es-CO" sz="2200" dirty="0">
                <a:latin typeface="Arial" panose="020B0604020202020204" pitchFamily="34" charset="0"/>
                <a:cs typeface="Arial" panose="020B0604020202020204" pitchFamily="34" charset="0"/>
              </a:rPr>
              <a:t>Luego se realiza la revisión de las fichas clínicas o entrevistas  de pacientes o familiares para corroborar el cumplimiento de la  </a:t>
            </a:r>
            <a:r>
              <a:rPr lang="es-CO" altLang="es-CO" sz="2200" b="1" u="sng" dirty="0">
                <a:solidFill>
                  <a:srgbClr val="008080"/>
                </a:solidFill>
                <a:latin typeface="Arial" panose="020B0604020202020204" pitchFamily="34" charset="0"/>
                <a:cs typeface="Arial" panose="020B0604020202020204" pitchFamily="34" charset="0"/>
              </a:rPr>
              <a:t>definición de caso </a:t>
            </a:r>
            <a:r>
              <a:rPr lang="es-CO" altLang="es-CO" sz="2200" dirty="0">
                <a:latin typeface="Arial" panose="020B0604020202020204" pitchFamily="34" charset="0"/>
                <a:cs typeface="Arial" panose="020B0604020202020204" pitchFamily="34" charset="0"/>
              </a:rPr>
              <a:t>y completar el </a:t>
            </a:r>
            <a:r>
              <a:rPr lang="es-CO" altLang="es-CO" sz="2200" b="1" u="sng" dirty="0">
                <a:solidFill>
                  <a:srgbClr val="008080"/>
                </a:solidFill>
                <a:latin typeface="Arial" panose="020B0604020202020204" pitchFamily="34" charset="0"/>
                <a:cs typeface="Arial" panose="020B0604020202020204" pitchFamily="34" charset="0"/>
              </a:rPr>
              <a:t>formulario de  investigación</a:t>
            </a:r>
            <a:r>
              <a:rPr lang="es-CO" altLang="es-CO" sz="2200" dirty="0">
                <a:latin typeface="Arial" panose="020B0604020202020204" pitchFamily="34" charset="0"/>
                <a:cs typeface="Arial" panose="020B0604020202020204" pitchFamily="34"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pic>
        <p:nvPicPr>
          <p:cNvPr id="433" name="Google Shape;433;p31"/>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437" name="Google Shape;437;p31"/>
          <p:cNvSpPr txBox="1"/>
          <p:nvPr/>
        </p:nvSpPr>
        <p:spPr>
          <a:xfrm>
            <a:off x="388286" y="278834"/>
            <a:ext cx="451612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400" dirty="0" smtClean="0">
                <a:solidFill>
                  <a:srgbClr val="E20E18"/>
                </a:solidFill>
                <a:latin typeface="Montserrat Black"/>
                <a:ea typeface="Montserrat Black"/>
                <a:cs typeface="Montserrat Black"/>
                <a:sym typeface="Montserrat Black"/>
              </a:rPr>
              <a:t>BÚSQUEDA ACTIVA POBLACIONAL</a:t>
            </a:r>
            <a:endParaRPr sz="2400" b="0" i="0" u="none" strike="noStrike" cap="none" dirty="0">
              <a:solidFill>
                <a:srgbClr val="E20E18"/>
              </a:solidFill>
              <a:latin typeface="Montserrat Black"/>
              <a:ea typeface="Montserrat Black"/>
              <a:cs typeface="Montserrat Black"/>
              <a:sym typeface="Montserrat Black"/>
            </a:endParaRPr>
          </a:p>
        </p:txBody>
      </p:sp>
      <p:sp>
        <p:nvSpPr>
          <p:cNvPr id="8" name="object 4"/>
          <p:cNvSpPr>
            <a:spLocks noChangeArrowheads="1"/>
          </p:cNvSpPr>
          <p:nvPr/>
        </p:nvSpPr>
        <p:spPr bwMode="auto">
          <a:xfrm>
            <a:off x="2080216" y="1573808"/>
            <a:ext cx="2427287" cy="1214438"/>
          </a:xfrm>
          <a:custGeom>
            <a:avLst/>
            <a:gdLst>
              <a:gd name="T0" fmla="*/ 0 w 2426335"/>
              <a:gd name="T1" fmla="*/ 121398 h 1214755"/>
              <a:gd name="T2" fmla="*/ 9553 w 2426335"/>
              <a:gd name="T3" fmla="*/ 74146 h 1214755"/>
              <a:gd name="T4" fmla="*/ 35603 w 2426335"/>
              <a:gd name="T5" fmla="*/ 35557 h 1214755"/>
              <a:gd name="T6" fmla="*/ 74242 w 2426335"/>
              <a:gd name="T7" fmla="*/ 9541 h 1214755"/>
              <a:gd name="T8" fmla="*/ 121558 w 2426335"/>
              <a:gd name="T9" fmla="*/ 0 h 1214755"/>
              <a:gd name="T10" fmla="*/ 2306554 w 2426335"/>
              <a:gd name="T11" fmla="*/ 0 h 1214755"/>
              <a:gd name="T12" fmla="*/ 2353869 w 2426335"/>
              <a:gd name="T13" fmla="*/ 9541 h 1214755"/>
              <a:gd name="T14" fmla="*/ 2392508 w 2426335"/>
              <a:gd name="T15" fmla="*/ 35557 h 1214755"/>
              <a:gd name="T16" fmla="*/ 2418559 w 2426335"/>
              <a:gd name="T17" fmla="*/ 74146 h 1214755"/>
              <a:gd name="T18" fmla="*/ 2428112 w 2426335"/>
              <a:gd name="T19" fmla="*/ 121398 h 1214755"/>
              <a:gd name="T20" fmla="*/ 2428112 w 2426335"/>
              <a:gd name="T21" fmla="*/ 1092595 h 1214755"/>
              <a:gd name="T22" fmla="*/ 2418559 w 2426335"/>
              <a:gd name="T23" fmla="*/ 1139847 h 1214755"/>
              <a:gd name="T24" fmla="*/ 2392508 w 2426335"/>
              <a:gd name="T25" fmla="*/ 1178436 h 1214755"/>
              <a:gd name="T26" fmla="*/ 2353869 w 2426335"/>
              <a:gd name="T27" fmla="*/ 1204454 h 1214755"/>
              <a:gd name="T28" fmla="*/ 2306554 w 2426335"/>
              <a:gd name="T29" fmla="*/ 1213994 h 1214755"/>
              <a:gd name="T30" fmla="*/ 121558 w 2426335"/>
              <a:gd name="T31" fmla="*/ 1213994 h 1214755"/>
              <a:gd name="T32" fmla="*/ 74242 w 2426335"/>
              <a:gd name="T33" fmla="*/ 1204454 h 1214755"/>
              <a:gd name="T34" fmla="*/ 35603 w 2426335"/>
              <a:gd name="T35" fmla="*/ 1178436 h 1214755"/>
              <a:gd name="T36" fmla="*/ 9553 w 2426335"/>
              <a:gd name="T37" fmla="*/ 1139847 h 1214755"/>
              <a:gd name="T38" fmla="*/ 0 w 2426335"/>
              <a:gd name="T39" fmla="*/ 1092595 h 1214755"/>
              <a:gd name="T40" fmla="*/ 0 w 2426335"/>
              <a:gd name="T41" fmla="*/ 121398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5"/>
              <a:gd name="T64" fmla="*/ 0 h 1214755"/>
              <a:gd name="T65" fmla="*/ 2426335 w 2426335"/>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5" h="1214755">
                <a:moveTo>
                  <a:pt x="0" y="121462"/>
                </a:moveTo>
                <a:lnTo>
                  <a:pt x="9545" y="74184"/>
                </a:lnTo>
                <a:lnTo>
                  <a:pt x="35575" y="35575"/>
                </a:lnTo>
                <a:lnTo>
                  <a:pt x="74184" y="9545"/>
                </a:lnTo>
                <a:lnTo>
                  <a:pt x="121462" y="0"/>
                </a:lnTo>
                <a:lnTo>
                  <a:pt x="2304745" y="0"/>
                </a:lnTo>
                <a:lnTo>
                  <a:pt x="2352023" y="9545"/>
                </a:lnTo>
                <a:lnTo>
                  <a:pt x="2390632" y="35575"/>
                </a:lnTo>
                <a:lnTo>
                  <a:pt x="2416662" y="74184"/>
                </a:lnTo>
                <a:lnTo>
                  <a:pt x="2426208" y="121462"/>
                </a:lnTo>
                <a:lnTo>
                  <a:pt x="2426208" y="1093165"/>
                </a:lnTo>
                <a:lnTo>
                  <a:pt x="2416662" y="1140443"/>
                </a:lnTo>
                <a:lnTo>
                  <a:pt x="2390632" y="1179052"/>
                </a:lnTo>
                <a:lnTo>
                  <a:pt x="2352023" y="1205082"/>
                </a:lnTo>
                <a:lnTo>
                  <a:pt x="2304745" y="1214628"/>
                </a:lnTo>
                <a:lnTo>
                  <a:pt x="121462" y="1214628"/>
                </a:lnTo>
                <a:lnTo>
                  <a:pt x="74184" y="1205082"/>
                </a:lnTo>
                <a:lnTo>
                  <a:pt x="35575" y="1179052"/>
                </a:lnTo>
                <a:lnTo>
                  <a:pt x="9545" y="1140443"/>
                </a:lnTo>
                <a:lnTo>
                  <a:pt x="0" y="1093165"/>
                </a:lnTo>
                <a:lnTo>
                  <a:pt x="0" y="121462"/>
                </a:lnTo>
                <a:close/>
              </a:path>
            </a:pathLst>
          </a:custGeom>
          <a:noFill/>
          <a:ln w="2590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6"/>
          <p:cNvSpPr>
            <a:spLocks noChangeArrowheads="1"/>
          </p:cNvSpPr>
          <p:nvPr/>
        </p:nvSpPr>
        <p:spPr bwMode="auto">
          <a:xfrm>
            <a:off x="4904406" y="984255"/>
            <a:ext cx="2425700" cy="1214438"/>
          </a:xfrm>
          <a:custGeom>
            <a:avLst/>
            <a:gdLst>
              <a:gd name="T0" fmla="*/ 2303539 w 2426335"/>
              <a:gd name="T1" fmla="*/ 0 h 1214755"/>
              <a:gd name="T2" fmla="*/ 121398 w 2426335"/>
              <a:gd name="T3" fmla="*/ 0 h 1214755"/>
              <a:gd name="T4" fmla="*/ 74146 w 2426335"/>
              <a:gd name="T5" fmla="*/ 9541 h 1214755"/>
              <a:gd name="T6" fmla="*/ 35557 w 2426335"/>
              <a:gd name="T7" fmla="*/ 35557 h 1214755"/>
              <a:gd name="T8" fmla="*/ 9541 w 2426335"/>
              <a:gd name="T9" fmla="*/ 74146 h 1214755"/>
              <a:gd name="T10" fmla="*/ 0 w 2426335"/>
              <a:gd name="T11" fmla="*/ 121398 h 1214755"/>
              <a:gd name="T12" fmla="*/ 0 w 2426335"/>
              <a:gd name="T13" fmla="*/ 1092595 h 1214755"/>
              <a:gd name="T14" fmla="*/ 9541 w 2426335"/>
              <a:gd name="T15" fmla="*/ 1139847 h 1214755"/>
              <a:gd name="T16" fmla="*/ 35557 w 2426335"/>
              <a:gd name="T17" fmla="*/ 1178436 h 1214755"/>
              <a:gd name="T18" fmla="*/ 74146 w 2426335"/>
              <a:gd name="T19" fmla="*/ 1204454 h 1214755"/>
              <a:gd name="T20" fmla="*/ 121398 w 2426335"/>
              <a:gd name="T21" fmla="*/ 1213994 h 1214755"/>
              <a:gd name="T22" fmla="*/ 2303539 w 2426335"/>
              <a:gd name="T23" fmla="*/ 1213994 h 1214755"/>
              <a:gd name="T24" fmla="*/ 2350792 w 2426335"/>
              <a:gd name="T25" fmla="*/ 1204454 h 1214755"/>
              <a:gd name="T26" fmla="*/ 2389381 w 2426335"/>
              <a:gd name="T27" fmla="*/ 1178436 h 1214755"/>
              <a:gd name="T28" fmla="*/ 2415398 w 2426335"/>
              <a:gd name="T29" fmla="*/ 1139847 h 1214755"/>
              <a:gd name="T30" fmla="*/ 2424938 w 2426335"/>
              <a:gd name="T31" fmla="*/ 1092595 h 1214755"/>
              <a:gd name="T32" fmla="*/ 2424938 w 2426335"/>
              <a:gd name="T33" fmla="*/ 121398 h 1214755"/>
              <a:gd name="T34" fmla="*/ 2415398 w 2426335"/>
              <a:gd name="T35" fmla="*/ 74146 h 1214755"/>
              <a:gd name="T36" fmla="*/ 2389381 w 2426335"/>
              <a:gd name="T37" fmla="*/ 35557 h 1214755"/>
              <a:gd name="T38" fmla="*/ 2350792 w 2426335"/>
              <a:gd name="T39" fmla="*/ 9541 h 1214755"/>
              <a:gd name="T40" fmla="*/ 2303539 w 2426335"/>
              <a:gd name="T41" fmla="*/ 0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5"/>
              <a:gd name="T64" fmla="*/ 0 h 1214755"/>
              <a:gd name="T65" fmla="*/ 2426335 w 2426335"/>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5" h="1214755">
                <a:moveTo>
                  <a:pt x="2304745"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8"/>
                </a:lnTo>
                <a:lnTo>
                  <a:pt x="2304745" y="1214628"/>
                </a:lnTo>
                <a:lnTo>
                  <a:pt x="2352023" y="1205082"/>
                </a:lnTo>
                <a:lnTo>
                  <a:pt x="2390632" y="1179052"/>
                </a:lnTo>
                <a:lnTo>
                  <a:pt x="2416662" y="1140443"/>
                </a:lnTo>
                <a:lnTo>
                  <a:pt x="2426208" y="1093165"/>
                </a:lnTo>
                <a:lnTo>
                  <a:pt x="2426208" y="121462"/>
                </a:lnTo>
                <a:lnTo>
                  <a:pt x="2416662" y="74184"/>
                </a:lnTo>
                <a:lnTo>
                  <a:pt x="2390632" y="35575"/>
                </a:lnTo>
                <a:lnTo>
                  <a:pt x="2352023" y="9545"/>
                </a:lnTo>
                <a:lnTo>
                  <a:pt x="2304745" y="0"/>
                </a:lnTo>
                <a:close/>
              </a:path>
            </a:pathLst>
          </a:custGeom>
          <a:solidFill>
            <a:srgbClr val="BBE0E3"/>
          </a:solidFill>
          <a:ln>
            <a:noFill/>
          </a:ln>
          <a:scene3d>
            <a:camera prst="orthographicFront"/>
            <a:lightRig rig="threePt" dir="t"/>
          </a:scene3d>
          <a:sp3d>
            <a:bevelT prst="angle"/>
          </a:sp3d>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0" name="object 8"/>
          <p:cNvSpPr txBox="1">
            <a:spLocks noChangeArrowheads="1"/>
          </p:cNvSpPr>
          <p:nvPr/>
        </p:nvSpPr>
        <p:spPr bwMode="auto">
          <a:xfrm>
            <a:off x="5296491" y="1266231"/>
            <a:ext cx="18367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86000"/>
              </a:lnSpc>
              <a:spcBef>
                <a:spcPct val="0"/>
              </a:spcBef>
              <a:buFontTx/>
              <a:buNone/>
            </a:pPr>
            <a:r>
              <a:rPr lang="es-CO" altLang="es-CO" sz="1800" b="1" dirty="0">
                <a:solidFill>
                  <a:srgbClr val="333399"/>
                </a:solidFill>
                <a:latin typeface="Arial" panose="020B0604020202020204" pitchFamily="34" charset="0"/>
                <a:cs typeface="Arial" panose="020B0604020202020204" pitchFamily="34" charset="0"/>
              </a:rPr>
              <a:t>Búsqueda activa  poblacional  (retrospectiva)</a:t>
            </a:r>
            <a:endParaRPr lang="es-CO" altLang="es-CO" sz="1800" dirty="0">
              <a:latin typeface="Arial" panose="020B0604020202020204" pitchFamily="34" charset="0"/>
              <a:cs typeface="Arial" panose="020B0604020202020204" pitchFamily="34" charset="0"/>
            </a:endParaRPr>
          </a:p>
        </p:txBody>
      </p:sp>
      <p:sp>
        <p:nvSpPr>
          <p:cNvPr id="12" name="object 13"/>
          <p:cNvSpPr>
            <a:spLocks noChangeArrowheads="1"/>
          </p:cNvSpPr>
          <p:nvPr/>
        </p:nvSpPr>
        <p:spPr bwMode="auto">
          <a:xfrm>
            <a:off x="5510179" y="2302952"/>
            <a:ext cx="244475" cy="2427287"/>
          </a:xfrm>
          <a:custGeom>
            <a:avLst/>
            <a:gdLst>
              <a:gd name="T0" fmla="*/ 0 w 243204"/>
              <a:gd name="T1" fmla="*/ 0 h 2427604"/>
              <a:gd name="T2" fmla="*/ 0 w 243204"/>
              <a:gd name="T3" fmla="*/ 2426742 h 2427604"/>
              <a:gd name="T4" fmla="*/ 245279 w 243204"/>
              <a:gd name="T5" fmla="*/ 2426742 h 2427604"/>
              <a:gd name="T6" fmla="*/ 0 60000 65536"/>
              <a:gd name="T7" fmla="*/ 0 60000 65536"/>
              <a:gd name="T8" fmla="*/ 0 60000 65536"/>
              <a:gd name="T9" fmla="*/ 0 w 243204"/>
              <a:gd name="T10" fmla="*/ 0 h 2427604"/>
              <a:gd name="T11" fmla="*/ 243204 w 243204"/>
              <a:gd name="T12" fmla="*/ 2427604 h 2427604"/>
            </a:gdLst>
            <a:ahLst/>
            <a:cxnLst>
              <a:cxn ang="T6">
                <a:pos x="T0" y="T1"/>
              </a:cxn>
              <a:cxn ang="T7">
                <a:pos x="T2" y="T3"/>
              </a:cxn>
              <a:cxn ang="T8">
                <a:pos x="T4" y="T5"/>
              </a:cxn>
            </a:cxnLst>
            <a:rect l="T9" t="T10" r="T11" b="T12"/>
            <a:pathLst>
              <a:path w="243204" h="2427604">
                <a:moveTo>
                  <a:pt x="0" y="0"/>
                </a:moveTo>
                <a:lnTo>
                  <a:pt x="0" y="2427376"/>
                </a:lnTo>
                <a:lnTo>
                  <a:pt x="242735" y="2427376"/>
                </a:lnTo>
              </a:path>
            </a:pathLst>
          </a:custGeom>
          <a:noFill/>
          <a:ln w="38100">
            <a:solidFill>
              <a:srgbClr val="94B2B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14"/>
          <p:cNvSpPr>
            <a:spLocks noChangeArrowheads="1"/>
          </p:cNvSpPr>
          <p:nvPr/>
        </p:nvSpPr>
        <p:spPr bwMode="auto">
          <a:xfrm>
            <a:off x="5785165" y="4275199"/>
            <a:ext cx="1941513" cy="1214437"/>
          </a:xfrm>
          <a:custGeom>
            <a:avLst/>
            <a:gdLst>
              <a:gd name="T0" fmla="*/ 1819521 w 1941829"/>
              <a:gd name="T1" fmla="*/ 0 h 1214754"/>
              <a:gd name="T2" fmla="*/ 121422 w 1941829"/>
              <a:gd name="T3" fmla="*/ 0 h 1214754"/>
              <a:gd name="T4" fmla="*/ 74160 w 1941829"/>
              <a:gd name="T5" fmla="*/ 9541 h 1214754"/>
              <a:gd name="T6" fmla="*/ 35563 w 1941829"/>
              <a:gd name="T7" fmla="*/ 35557 h 1214754"/>
              <a:gd name="T8" fmla="*/ 9541 w 1941829"/>
              <a:gd name="T9" fmla="*/ 74146 h 1214754"/>
              <a:gd name="T10" fmla="*/ 0 w 1941829"/>
              <a:gd name="T11" fmla="*/ 121398 h 1214754"/>
              <a:gd name="T12" fmla="*/ 0 w 1941829"/>
              <a:gd name="T13" fmla="*/ 1092595 h 1214754"/>
              <a:gd name="T14" fmla="*/ 9541 w 1941829"/>
              <a:gd name="T15" fmla="*/ 1139847 h 1214754"/>
              <a:gd name="T16" fmla="*/ 35563 w 1941829"/>
              <a:gd name="T17" fmla="*/ 1178436 h 1214754"/>
              <a:gd name="T18" fmla="*/ 74160 w 1941829"/>
              <a:gd name="T19" fmla="*/ 1204454 h 1214754"/>
              <a:gd name="T20" fmla="*/ 121422 w 1941829"/>
              <a:gd name="T21" fmla="*/ 1213993 h 1214754"/>
              <a:gd name="T22" fmla="*/ 1819521 w 1941829"/>
              <a:gd name="T23" fmla="*/ 1213993 h 1214754"/>
              <a:gd name="T24" fmla="*/ 1866783 w 1941829"/>
              <a:gd name="T25" fmla="*/ 1204454 h 1214754"/>
              <a:gd name="T26" fmla="*/ 1905380 w 1941829"/>
              <a:gd name="T27" fmla="*/ 1178436 h 1214754"/>
              <a:gd name="T28" fmla="*/ 1931402 w 1941829"/>
              <a:gd name="T29" fmla="*/ 1139847 h 1214754"/>
              <a:gd name="T30" fmla="*/ 1940944 w 1941829"/>
              <a:gd name="T31" fmla="*/ 1092595 h 1214754"/>
              <a:gd name="T32" fmla="*/ 1940944 w 1941829"/>
              <a:gd name="T33" fmla="*/ 121398 h 1214754"/>
              <a:gd name="T34" fmla="*/ 1931402 w 1941829"/>
              <a:gd name="T35" fmla="*/ 74146 h 1214754"/>
              <a:gd name="T36" fmla="*/ 1905380 w 1941829"/>
              <a:gd name="T37" fmla="*/ 35557 h 1214754"/>
              <a:gd name="T38" fmla="*/ 1866783 w 1941829"/>
              <a:gd name="T39" fmla="*/ 9541 h 1214754"/>
              <a:gd name="T40" fmla="*/ 1819521 w 1941829"/>
              <a:gd name="T41" fmla="*/ 0 h 12147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1829"/>
              <a:gd name="T64" fmla="*/ 0 h 1214754"/>
              <a:gd name="T65" fmla="*/ 1941829 w 1941829"/>
              <a:gd name="T66" fmla="*/ 1214754 h 12147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1829" h="1214754">
                <a:moveTo>
                  <a:pt x="1820113"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7"/>
                </a:lnTo>
                <a:lnTo>
                  <a:pt x="1820113" y="1214627"/>
                </a:lnTo>
                <a:lnTo>
                  <a:pt x="1867391" y="1205082"/>
                </a:lnTo>
                <a:lnTo>
                  <a:pt x="1906000" y="1179052"/>
                </a:lnTo>
                <a:lnTo>
                  <a:pt x="1932030" y="1140443"/>
                </a:lnTo>
                <a:lnTo>
                  <a:pt x="1941576" y="1093165"/>
                </a:lnTo>
                <a:lnTo>
                  <a:pt x="1941576" y="121462"/>
                </a:lnTo>
                <a:lnTo>
                  <a:pt x="1932030" y="74184"/>
                </a:lnTo>
                <a:lnTo>
                  <a:pt x="1906000" y="35575"/>
                </a:lnTo>
                <a:lnTo>
                  <a:pt x="1867391" y="9545"/>
                </a:lnTo>
                <a:lnTo>
                  <a:pt x="1820113" y="0"/>
                </a:lnTo>
                <a:close/>
              </a:path>
            </a:pathLst>
          </a:custGeom>
          <a:solidFill>
            <a:srgbClr val="FFFFFF">
              <a:alpha val="90195"/>
            </a:srgbClr>
          </a:solidFill>
          <a:ln w="9525">
            <a:solidFill>
              <a:srgbClr val="000000"/>
            </a:solidFill>
            <a:miter lim="800000"/>
            <a:headEnd/>
            <a:tailEnd/>
          </a:ln>
        </p:spPr>
        <p:txBody>
          <a:bodyPr lIns="0" tIns="0" rIns="0" bIns="0"/>
          <a:lstStyle/>
          <a:p>
            <a:pPr algn="ctr">
              <a:lnSpc>
                <a:spcPts val="2075"/>
              </a:lnSpc>
              <a:spcBef>
                <a:spcPct val="0"/>
              </a:spcBef>
              <a:buFontTx/>
              <a:buNone/>
            </a:pPr>
            <a:endParaRPr lang="es-CO" altLang="es-CO" dirty="0">
              <a:latin typeface="Arial" panose="020B0604020202020204" pitchFamily="34" charset="0"/>
              <a:cs typeface="Arial" panose="020B0604020202020204" pitchFamily="34" charset="0"/>
            </a:endParaRPr>
          </a:p>
          <a:p>
            <a:pPr algn="ctr">
              <a:lnSpc>
                <a:spcPts val="2075"/>
              </a:lnSpc>
              <a:spcBef>
                <a:spcPct val="0"/>
              </a:spcBef>
              <a:buFontTx/>
              <a:buNone/>
            </a:pPr>
            <a:r>
              <a:rPr lang="es-CO" altLang="es-CO" sz="2000" b="1" dirty="0" smtClean="0">
                <a:latin typeface="Arial" panose="020B0604020202020204" pitchFamily="34" charset="0"/>
                <a:cs typeface="Arial" panose="020B0604020202020204" pitchFamily="34" charset="0"/>
              </a:rPr>
              <a:t>Por </a:t>
            </a:r>
            <a:r>
              <a:rPr lang="es-CO" altLang="es-CO" sz="2000" b="1" dirty="0">
                <a:latin typeface="Arial" panose="020B0604020202020204" pitchFamily="34" charset="0"/>
                <a:cs typeface="Arial" panose="020B0604020202020204" pitchFamily="34" charset="0"/>
              </a:rPr>
              <a:t>informantes </a:t>
            </a:r>
            <a:endParaRPr lang="es-CO" altLang="es-CO" sz="2000" b="1" dirty="0" smtClean="0">
              <a:latin typeface="Arial" panose="020B0604020202020204" pitchFamily="34" charset="0"/>
              <a:cs typeface="Arial" panose="020B0604020202020204" pitchFamily="34" charset="0"/>
            </a:endParaRPr>
          </a:p>
          <a:p>
            <a:pPr algn="ctr">
              <a:lnSpc>
                <a:spcPts val="2075"/>
              </a:lnSpc>
              <a:spcBef>
                <a:spcPct val="0"/>
              </a:spcBef>
              <a:buFontTx/>
              <a:buNone/>
            </a:pPr>
            <a:r>
              <a:rPr lang="es-CO" altLang="es-CO" sz="2000" b="1" dirty="0" smtClean="0">
                <a:latin typeface="Arial" panose="020B0604020202020204" pitchFamily="34" charset="0"/>
                <a:cs typeface="Arial" panose="020B0604020202020204" pitchFamily="34" charset="0"/>
              </a:rPr>
              <a:t> </a:t>
            </a:r>
            <a:r>
              <a:rPr lang="es-CO" altLang="es-CO" sz="2000" b="1" dirty="0">
                <a:latin typeface="Arial" panose="020B0604020202020204" pitchFamily="34" charset="0"/>
                <a:cs typeface="Arial" panose="020B0604020202020204" pitchFamily="34" charset="0"/>
              </a:rPr>
              <a:t>claves</a:t>
            </a:r>
            <a:endParaRPr lang="es-CO" altLang="es-CO" sz="2000" b="1" dirty="0">
              <a:latin typeface="Arial" panose="020B0604020202020204" pitchFamily="34" charset="0"/>
              <a:cs typeface="Arial" panose="020B0604020202020204" pitchFamily="34" charset="0"/>
            </a:endParaRPr>
          </a:p>
        </p:txBody>
      </p:sp>
      <p:sp>
        <p:nvSpPr>
          <p:cNvPr id="14" name="object 17"/>
          <p:cNvSpPr>
            <a:spLocks noChangeArrowheads="1"/>
          </p:cNvSpPr>
          <p:nvPr/>
        </p:nvSpPr>
        <p:spPr bwMode="auto">
          <a:xfrm>
            <a:off x="8216168" y="1060252"/>
            <a:ext cx="2427288" cy="1214438"/>
          </a:xfrm>
          <a:custGeom>
            <a:avLst/>
            <a:gdLst>
              <a:gd name="T0" fmla="*/ 2306558 w 2426334"/>
              <a:gd name="T1" fmla="*/ 0 h 1214755"/>
              <a:gd name="T2" fmla="*/ 121558 w 2426334"/>
              <a:gd name="T3" fmla="*/ 0 h 1214755"/>
              <a:gd name="T4" fmla="*/ 74242 w 2426334"/>
              <a:gd name="T5" fmla="*/ 9541 h 1214755"/>
              <a:gd name="T6" fmla="*/ 35603 w 2426334"/>
              <a:gd name="T7" fmla="*/ 35557 h 1214755"/>
              <a:gd name="T8" fmla="*/ 9553 w 2426334"/>
              <a:gd name="T9" fmla="*/ 74146 h 1214755"/>
              <a:gd name="T10" fmla="*/ 0 w 2426334"/>
              <a:gd name="T11" fmla="*/ 121398 h 1214755"/>
              <a:gd name="T12" fmla="*/ 0 w 2426334"/>
              <a:gd name="T13" fmla="*/ 1092595 h 1214755"/>
              <a:gd name="T14" fmla="*/ 9553 w 2426334"/>
              <a:gd name="T15" fmla="*/ 1139847 h 1214755"/>
              <a:gd name="T16" fmla="*/ 35603 w 2426334"/>
              <a:gd name="T17" fmla="*/ 1178436 h 1214755"/>
              <a:gd name="T18" fmla="*/ 74242 w 2426334"/>
              <a:gd name="T19" fmla="*/ 1204454 h 1214755"/>
              <a:gd name="T20" fmla="*/ 121558 w 2426334"/>
              <a:gd name="T21" fmla="*/ 1213994 h 1214755"/>
              <a:gd name="T22" fmla="*/ 2306558 w 2426334"/>
              <a:gd name="T23" fmla="*/ 1213994 h 1214755"/>
              <a:gd name="T24" fmla="*/ 2353873 w 2426334"/>
              <a:gd name="T25" fmla="*/ 1204454 h 1214755"/>
              <a:gd name="T26" fmla="*/ 2392512 w 2426334"/>
              <a:gd name="T27" fmla="*/ 1178436 h 1214755"/>
              <a:gd name="T28" fmla="*/ 2418563 w 2426334"/>
              <a:gd name="T29" fmla="*/ 1139847 h 1214755"/>
              <a:gd name="T30" fmla="*/ 2428116 w 2426334"/>
              <a:gd name="T31" fmla="*/ 1092595 h 1214755"/>
              <a:gd name="T32" fmla="*/ 2428116 w 2426334"/>
              <a:gd name="T33" fmla="*/ 121398 h 1214755"/>
              <a:gd name="T34" fmla="*/ 2418563 w 2426334"/>
              <a:gd name="T35" fmla="*/ 74146 h 1214755"/>
              <a:gd name="T36" fmla="*/ 2392512 w 2426334"/>
              <a:gd name="T37" fmla="*/ 35557 h 1214755"/>
              <a:gd name="T38" fmla="*/ 2353873 w 2426334"/>
              <a:gd name="T39" fmla="*/ 9541 h 1214755"/>
              <a:gd name="T40" fmla="*/ 2306558 w 2426334"/>
              <a:gd name="T41" fmla="*/ 0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4"/>
              <a:gd name="T64" fmla="*/ 0 h 1214755"/>
              <a:gd name="T65" fmla="*/ 2426334 w 2426334"/>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4" h="1214755">
                <a:moveTo>
                  <a:pt x="2304745"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8"/>
                </a:lnTo>
                <a:lnTo>
                  <a:pt x="2304745" y="1214628"/>
                </a:lnTo>
                <a:lnTo>
                  <a:pt x="2352023" y="1205082"/>
                </a:lnTo>
                <a:lnTo>
                  <a:pt x="2390632" y="1179052"/>
                </a:lnTo>
                <a:lnTo>
                  <a:pt x="2416662" y="1140443"/>
                </a:lnTo>
                <a:lnTo>
                  <a:pt x="2426208" y="1093165"/>
                </a:lnTo>
                <a:lnTo>
                  <a:pt x="2426208" y="121462"/>
                </a:lnTo>
                <a:lnTo>
                  <a:pt x="2416662" y="74184"/>
                </a:lnTo>
                <a:lnTo>
                  <a:pt x="2390632" y="35575"/>
                </a:lnTo>
                <a:lnTo>
                  <a:pt x="2352023" y="9545"/>
                </a:lnTo>
                <a:lnTo>
                  <a:pt x="2304745" y="0"/>
                </a:lnTo>
                <a:close/>
              </a:path>
            </a:pathLst>
          </a:custGeom>
          <a:solidFill>
            <a:srgbClr val="BBE0E3"/>
          </a:solidFill>
          <a:ln>
            <a:noFill/>
          </a:ln>
          <a:scene3d>
            <a:camera prst="orthographicFront"/>
            <a:lightRig rig="threePt" dir="t"/>
          </a:scene3d>
          <a:sp3d>
            <a:bevelT prst="angle"/>
          </a:sp3d>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5" name="object 23"/>
          <p:cNvSpPr>
            <a:spLocks noChangeArrowheads="1"/>
          </p:cNvSpPr>
          <p:nvPr/>
        </p:nvSpPr>
        <p:spPr bwMode="auto">
          <a:xfrm>
            <a:off x="1327741" y="3136702"/>
            <a:ext cx="2476500" cy="11223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6" name="object 24"/>
          <p:cNvSpPr>
            <a:spLocks noChangeArrowheads="1"/>
          </p:cNvSpPr>
          <p:nvPr/>
        </p:nvSpPr>
        <p:spPr bwMode="auto">
          <a:xfrm>
            <a:off x="8508232" y="3999744"/>
            <a:ext cx="811213" cy="9080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7" name="object 25"/>
          <p:cNvSpPr>
            <a:spLocks noChangeArrowheads="1"/>
          </p:cNvSpPr>
          <p:nvPr/>
        </p:nvSpPr>
        <p:spPr bwMode="auto">
          <a:xfrm>
            <a:off x="9899905" y="4021753"/>
            <a:ext cx="773112" cy="92075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8" name="object 26"/>
          <p:cNvSpPr>
            <a:spLocks noChangeArrowheads="1"/>
          </p:cNvSpPr>
          <p:nvPr/>
        </p:nvSpPr>
        <p:spPr bwMode="auto">
          <a:xfrm>
            <a:off x="9223966" y="2711649"/>
            <a:ext cx="723900" cy="105092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9" name="object 27"/>
          <p:cNvSpPr>
            <a:spLocks noChangeArrowheads="1"/>
          </p:cNvSpPr>
          <p:nvPr/>
        </p:nvSpPr>
        <p:spPr bwMode="auto">
          <a:xfrm>
            <a:off x="1899241" y="6148984"/>
            <a:ext cx="8631237" cy="577850"/>
          </a:xfrm>
          <a:custGeom>
            <a:avLst/>
            <a:gdLst>
              <a:gd name="T0" fmla="*/ 8573434 w 8630920"/>
              <a:gd name="T1" fmla="*/ 0 h 576579"/>
              <a:gd name="T2" fmla="*/ 57611 w 8630920"/>
              <a:gd name="T3" fmla="*/ 0 h 576579"/>
              <a:gd name="T4" fmla="*/ 35186 w 8630920"/>
              <a:gd name="T5" fmla="*/ 4547 h 576579"/>
              <a:gd name="T6" fmla="*/ 16875 w 8630920"/>
              <a:gd name="T7" fmla="*/ 16947 h 576579"/>
              <a:gd name="T8" fmla="*/ 4527 w 8630920"/>
              <a:gd name="T9" fmla="*/ 35340 h 576579"/>
              <a:gd name="T10" fmla="*/ 0 w 8630920"/>
              <a:gd name="T11" fmla="*/ 57861 h 576579"/>
              <a:gd name="T12" fmla="*/ 2 w 8630920"/>
              <a:gd name="T13" fmla="*/ 520752 h 576579"/>
              <a:gd name="T14" fmla="*/ 4530 w 8630920"/>
              <a:gd name="T15" fmla="*/ 543274 h 576579"/>
              <a:gd name="T16" fmla="*/ 16877 w 8630920"/>
              <a:gd name="T17" fmla="*/ 561666 h 576579"/>
              <a:gd name="T18" fmla="*/ 35187 w 8630920"/>
              <a:gd name="T19" fmla="*/ 574067 h 576579"/>
              <a:gd name="T20" fmla="*/ 57611 w 8630920"/>
              <a:gd name="T21" fmla="*/ 578614 h 576579"/>
              <a:gd name="T22" fmla="*/ 8573434 w 8630920"/>
              <a:gd name="T23" fmla="*/ 578614 h 576579"/>
              <a:gd name="T24" fmla="*/ 8614171 w 8630920"/>
              <a:gd name="T25" fmla="*/ 561664 h 576579"/>
              <a:gd name="T26" fmla="*/ 8631046 w 8630920"/>
              <a:gd name="T27" fmla="*/ 520752 h 576579"/>
              <a:gd name="T28" fmla="*/ 8631058 w 8630920"/>
              <a:gd name="T29" fmla="*/ 57861 h 576579"/>
              <a:gd name="T30" fmla="*/ 8626531 w 8630920"/>
              <a:gd name="T31" fmla="*/ 35340 h 576579"/>
              <a:gd name="T32" fmla="*/ 8614181 w 8630920"/>
              <a:gd name="T33" fmla="*/ 16947 h 576579"/>
              <a:gd name="T34" fmla="*/ 8595866 w 8630920"/>
              <a:gd name="T35" fmla="*/ 4547 h 576579"/>
              <a:gd name="T36" fmla="*/ 8573434 w 8630920"/>
              <a:gd name="T37" fmla="*/ 0 h 5765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30920"/>
              <a:gd name="T58" fmla="*/ 0 h 576579"/>
              <a:gd name="T59" fmla="*/ 8630920 w 8630920"/>
              <a:gd name="T60" fmla="*/ 576579 h 5765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30920" h="576579">
                <a:moveTo>
                  <a:pt x="8572804" y="0"/>
                </a:moveTo>
                <a:lnTo>
                  <a:pt x="57607" y="0"/>
                </a:lnTo>
                <a:lnTo>
                  <a:pt x="35184" y="4527"/>
                </a:lnTo>
                <a:lnTo>
                  <a:pt x="16873" y="16873"/>
                </a:lnTo>
                <a:lnTo>
                  <a:pt x="4527" y="35184"/>
                </a:lnTo>
                <a:lnTo>
                  <a:pt x="0" y="57607"/>
                </a:lnTo>
                <a:lnTo>
                  <a:pt x="2" y="518464"/>
                </a:lnTo>
                <a:lnTo>
                  <a:pt x="4530" y="540887"/>
                </a:lnTo>
                <a:lnTo>
                  <a:pt x="16875" y="559198"/>
                </a:lnTo>
                <a:lnTo>
                  <a:pt x="35185" y="571544"/>
                </a:lnTo>
                <a:lnTo>
                  <a:pt x="57607" y="576071"/>
                </a:lnTo>
                <a:lnTo>
                  <a:pt x="8572804" y="576071"/>
                </a:lnTo>
                <a:lnTo>
                  <a:pt x="8613539" y="559196"/>
                </a:lnTo>
                <a:lnTo>
                  <a:pt x="8630412" y="518464"/>
                </a:lnTo>
                <a:lnTo>
                  <a:pt x="8630424" y="57607"/>
                </a:lnTo>
                <a:lnTo>
                  <a:pt x="8625897" y="35184"/>
                </a:lnTo>
                <a:lnTo>
                  <a:pt x="8613549" y="16873"/>
                </a:lnTo>
                <a:lnTo>
                  <a:pt x="8595234" y="4527"/>
                </a:lnTo>
                <a:lnTo>
                  <a:pt x="8572804" y="0"/>
                </a:lnTo>
                <a:close/>
              </a:path>
            </a:pathLst>
          </a:cu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20" name="object 29"/>
          <p:cNvSpPr txBox="1"/>
          <p:nvPr/>
        </p:nvSpPr>
        <p:spPr>
          <a:xfrm>
            <a:off x="5296491" y="6253243"/>
            <a:ext cx="2725291" cy="369332"/>
          </a:xfrm>
          <a:prstGeom prst="rect">
            <a:avLst/>
          </a:prstGeom>
        </p:spPr>
        <p:txBody>
          <a:bodyPr wrap="square" lIns="0" tIns="0" rIns="0" bIns="0">
            <a:spAutoFit/>
          </a:bodyPr>
          <a:lstStyle/>
          <a:p>
            <a:pPr marL="12700">
              <a:defRPr/>
            </a:pPr>
            <a:r>
              <a:rPr sz="2400" b="1" spc="-10" dirty="0">
                <a:latin typeface="Arial"/>
                <a:cs typeface="Arial"/>
              </a:rPr>
              <a:t>Visita</a:t>
            </a:r>
            <a:r>
              <a:rPr sz="2400" b="1" spc="-70" dirty="0">
                <a:latin typeface="Arial"/>
                <a:cs typeface="Arial"/>
              </a:rPr>
              <a:t> </a:t>
            </a:r>
            <a:r>
              <a:rPr sz="2400" b="1" spc="-5" dirty="0">
                <a:latin typeface="Arial"/>
                <a:cs typeface="Arial"/>
              </a:rPr>
              <a:t>domiciliaria</a:t>
            </a:r>
            <a:endParaRPr sz="2400" b="1" dirty="0">
              <a:latin typeface="Arial"/>
              <a:cs typeface="Arial"/>
            </a:endParaRPr>
          </a:p>
        </p:txBody>
      </p:sp>
      <p:sp>
        <p:nvSpPr>
          <p:cNvPr id="21" name="object 3"/>
          <p:cNvSpPr>
            <a:spLocks noChangeArrowheads="1"/>
          </p:cNvSpPr>
          <p:nvPr/>
        </p:nvSpPr>
        <p:spPr bwMode="auto">
          <a:xfrm>
            <a:off x="1482801" y="1023325"/>
            <a:ext cx="2427287" cy="1214438"/>
          </a:xfrm>
          <a:custGeom>
            <a:avLst/>
            <a:gdLst>
              <a:gd name="T0" fmla="*/ 2306554 w 2426335"/>
              <a:gd name="T1" fmla="*/ 0 h 1214755"/>
              <a:gd name="T2" fmla="*/ 121558 w 2426335"/>
              <a:gd name="T3" fmla="*/ 0 h 1214755"/>
              <a:gd name="T4" fmla="*/ 74242 w 2426335"/>
              <a:gd name="T5" fmla="*/ 9541 h 1214755"/>
              <a:gd name="T6" fmla="*/ 35603 w 2426335"/>
              <a:gd name="T7" fmla="*/ 35557 h 1214755"/>
              <a:gd name="T8" fmla="*/ 9553 w 2426335"/>
              <a:gd name="T9" fmla="*/ 74146 h 1214755"/>
              <a:gd name="T10" fmla="*/ 0 w 2426335"/>
              <a:gd name="T11" fmla="*/ 121398 h 1214755"/>
              <a:gd name="T12" fmla="*/ 0 w 2426335"/>
              <a:gd name="T13" fmla="*/ 1092595 h 1214755"/>
              <a:gd name="T14" fmla="*/ 9553 w 2426335"/>
              <a:gd name="T15" fmla="*/ 1139847 h 1214755"/>
              <a:gd name="T16" fmla="*/ 35603 w 2426335"/>
              <a:gd name="T17" fmla="*/ 1178436 h 1214755"/>
              <a:gd name="T18" fmla="*/ 74242 w 2426335"/>
              <a:gd name="T19" fmla="*/ 1204454 h 1214755"/>
              <a:gd name="T20" fmla="*/ 121558 w 2426335"/>
              <a:gd name="T21" fmla="*/ 1213994 h 1214755"/>
              <a:gd name="T22" fmla="*/ 2306554 w 2426335"/>
              <a:gd name="T23" fmla="*/ 1213994 h 1214755"/>
              <a:gd name="T24" fmla="*/ 2353869 w 2426335"/>
              <a:gd name="T25" fmla="*/ 1204454 h 1214755"/>
              <a:gd name="T26" fmla="*/ 2392508 w 2426335"/>
              <a:gd name="T27" fmla="*/ 1178436 h 1214755"/>
              <a:gd name="T28" fmla="*/ 2418559 w 2426335"/>
              <a:gd name="T29" fmla="*/ 1139847 h 1214755"/>
              <a:gd name="T30" fmla="*/ 2428112 w 2426335"/>
              <a:gd name="T31" fmla="*/ 1092595 h 1214755"/>
              <a:gd name="T32" fmla="*/ 2428112 w 2426335"/>
              <a:gd name="T33" fmla="*/ 121398 h 1214755"/>
              <a:gd name="T34" fmla="*/ 2418559 w 2426335"/>
              <a:gd name="T35" fmla="*/ 74146 h 1214755"/>
              <a:gd name="T36" fmla="*/ 2392508 w 2426335"/>
              <a:gd name="T37" fmla="*/ 35557 h 1214755"/>
              <a:gd name="T38" fmla="*/ 2353869 w 2426335"/>
              <a:gd name="T39" fmla="*/ 9541 h 1214755"/>
              <a:gd name="T40" fmla="*/ 2306554 w 2426335"/>
              <a:gd name="T41" fmla="*/ 0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5"/>
              <a:gd name="T64" fmla="*/ 0 h 1214755"/>
              <a:gd name="T65" fmla="*/ 2426335 w 2426335"/>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5" h="1214755">
                <a:moveTo>
                  <a:pt x="2304745"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8"/>
                </a:lnTo>
                <a:lnTo>
                  <a:pt x="2304745" y="1214628"/>
                </a:lnTo>
                <a:lnTo>
                  <a:pt x="2352023" y="1205082"/>
                </a:lnTo>
                <a:lnTo>
                  <a:pt x="2390632" y="1179052"/>
                </a:lnTo>
                <a:lnTo>
                  <a:pt x="2416662" y="1140443"/>
                </a:lnTo>
                <a:lnTo>
                  <a:pt x="2426208" y="1093165"/>
                </a:lnTo>
                <a:lnTo>
                  <a:pt x="2426208" y="121462"/>
                </a:lnTo>
                <a:lnTo>
                  <a:pt x="2416662" y="74184"/>
                </a:lnTo>
                <a:lnTo>
                  <a:pt x="2390632" y="35575"/>
                </a:lnTo>
                <a:lnTo>
                  <a:pt x="2352023" y="9545"/>
                </a:lnTo>
                <a:lnTo>
                  <a:pt x="2304745" y="0"/>
                </a:lnTo>
                <a:close/>
              </a:path>
            </a:pathLst>
          </a:custGeom>
          <a:solidFill>
            <a:srgbClr val="BBE0E3"/>
          </a:solidFill>
          <a:ln>
            <a:noFill/>
          </a:ln>
          <a:scene3d>
            <a:camera prst="orthographicFront"/>
            <a:lightRig rig="threePt" dir="t"/>
          </a:scene3d>
          <a:sp3d>
            <a:bevelT prst="angle"/>
          </a:sp3d>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22" name="object 5"/>
          <p:cNvSpPr txBox="1">
            <a:spLocks noChangeArrowheads="1"/>
          </p:cNvSpPr>
          <p:nvPr/>
        </p:nvSpPr>
        <p:spPr bwMode="auto">
          <a:xfrm>
            <a:off x="1723749" y="1300704"/>
            <a:ext cx="1836738"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ts val="1875"/>
              </a:lnSpc>
              <a:spcBef>
                <a:spcPct val="0"/>
              </a:spcBef>
              <a:buFontTx/>
              <a:buNone/>
            </a:pPr>
            <a:r>
              <a:rPr lang="es-CO" altLang="es-CO" sz="1800" b="1" dirty="0">
                <a:solidFill>
                  <a:srgbClr val="002060"/>
                </a:solidFill>
                <a:latin typeface="Arial" panose="020B0604020202020204" pitchFamily="34" charset="0"/>
                <a:cs typeface="Arial" panose="020B0604020202020204" pitchFamily="34" charset="0"/>
              </a:rPr>
              <a:t>Búsqueda activa  INSTITUCIONAL</a:t>
            </a:r>
            <a:endParaRPr lang="es-CO" altLang="es-CO" sz="1800" dirty="0">
              <a:solidFill>
                <a:srgbClr val="002060"/>
              </a:solidFill>
              <a:latin typeface="Arial" panose="020B0604020202020204" pitchFamily="34" charset="0"/>
              <a:cs typeface="Arial" panose="020B0604020202020204" pitchFamily="34" charset="0"/>
            </a:endParaRPr>
          </a:p>
          <a:p>
            <a:pPr algn="ctr">
              <a:lnSpc>
                <a:spcPts val="1850"/>
              </a:lnSpc>
              <a:spcBef>
                <a:spcPct val="0"/>
              </a:spcBef>
              <a:buFontTx/>
              <a:buNone/>
            </a:pPr>
            <a:r>
              <a:rPr lang="es-CO" altLang="es-CO" sz="1800" b="1" dirty="0">
                <a:solidFill>
                  <a:srgbClr val="002060"/>
                </a:solidFill>
                <a:latin typeface="Arial" panose="020B0604020202020204" pitchFamily="34" charset="0"/>
                <a:cs typeface="Arial" panose="020B0604020202020204" pitchFamily="34" charset="0"/>
              </a:rPr>
              <a:t>(retrospectiva)</a:t>
            </a:r>
            <a:endParaRPr lang="es-CO" altLang="es-CO" sz="1800" dirty="0">
              <a:solidFill>
                <a:srgbClr val="002060"/>
              </a:solidFill>
              <a:latin typeface="Arial" panose="020B0604020202020204" pitchFamily="34" charset="0"/>
              <a:cs typeface="Arial" panose="020B0604020202020204" pitchFamily="34" charset="0"/>
            </a:endParaRPr>
          </a:p>
        </p:txBody>
      </p:sp>
      <p:sp>
        <p:nvSpPr>
          <p:cNvPr id="23" name="object 30"/>
          <p:cNvSpPr>
            <a:spLocks noChangeArrowheads="1"/>
          </p:cNvSpPr>
          <p:nvPr/>
        </p:nvSpPr>
        <p:spPr bwMode="auto">
          <a:xfrm>
            <a:off x="4752800" y="946293"/>
            <a:ext cx="2728912" cy="1150938"/>
          </a:xfrm>
          <a:custGeom>
            <a:avLst/>
            <a:gdLst>
              <a:gd name="T0" fmla="*/ 0 w 2729865"/>
              <a:gd name="T1" fmla="*/ 0 h 1150620"/>
              <a:gd name="T2" fmla="*/ 2729865 w 2729865"/>
              <a:gd name="T3" fmla="*/ 1150620 h 1150620"/>
            </a:gdLst>
            <a:ahLst/>
            <a:cxnLst/>
            <a:rect l="T0" t="T1" r="T2" b="T3"/>
            <a:pathLst>
              <a:path w="2729865" h="1150620">
                <a:moveTo>
                  <a:pt x="0" y="575310"/>
                </a:moveTo>
                <a:lnTo>
                  <a:pt x="6247" y="519904"/>
                </a:lnTo>
                <a:lnTo>
                  <a:pt x="24608" y="465989"/>
                </a:lnTo>
                <a:lnTo>
                  <a:pt x="54510" y="413805"/>
                </a:lnTo>
                <a:lnTo>
                  <a:pt x="95382" y="363592"/>
                </a:lnTo>
                <a:lnTo>
                  <a:pt x="146652" y="315593"/>
                </a:lnTo>
                <a:lnTo>
                  <a:pt x="207747" y="270048"/>
                </a:lnTo>
                <a:lnTo>
                  <a:pt x="241801" y="248272"/>
                </a:lnTo>
                <a:lnTo>
                  <a:pt x="278097" y="227199"/>
                </a:lnTo>
                <a:lnTo>
                  <a:pt x="316563" y="206860"/>
                </a:lnTo>
                <a:lnTo>
                  <a:pt x="357128" y="187286"/>
                </a:lnTo>
                <a:lnTo>
                  <a:pt x="399721" y="168506"/>
                </a:lnTo>
                <a:lnTo>
                  <a:pt x="444270" y="150551"/>
                </a:lnTo>
                <a:lnTo>
                  <a:pt x="490703" y="133450"/>
                </a:lnTo>
                <a:lnTo>
                  <a:pt x="538950" y="117235"/>
                </a:lnTo>
                <a:lnTo>
                  <a:pt x="588938" y="101934"/>
                </a:lnTo>
                <a:lnTo>
                  <a:pt x="640596" y="87578"/>
                </a:lnTo>
                <a:lnTo>
                  <a:pt x="693853" y="74198"/>
                </a:lnTo>
                <a:lnTo>
                  <a:pt x="748637" y="61823"/>
                </a:lnTo>
                <a:lnTo>
                  <a:pt x="804876" y="50483"/>
                </a:lnTo>
                <a:lnTo>
                  <a:pt x="862500" y="40209"/>
                </a:lnTo>
                <a:lnTo>
                  <a:pt x="921437" y="31031"/>
                </a:lnTo>
                <a:lnTo>
                  <a:pt x="981614" y="22979"/>
                </a:lnTo>
                <a:lnTo>
                  <a:pt x="1042962" y="16083"/>
                </a:lnTo>
                <a:lnTo>
                  <a:pt x="1105407" y="10373"/>
                </a:lnTo>
                <a:lnTo>
                  <a:pt x="1168879" y="5880"/>
                </a:lnTo>
                <a:lnTo>
                  <a:pt x="1233307" y="2633"/>
                </a:lnTo>
                <a:lnTo>
                  <a:pt x="1298618" y="663"/>
                </a:lnTo>
                <a:lnTo>
                  <a:pt x="1364742" y="0"/>
                </a:lnTo>
                <a:lnTo>
                  <a:pt x="1430865" y="663"/>
                </a:lnTo>
                <a:lnTo>
                  <a:pt x="1496176" y="2633"/>
                </a:lnTo>
                <a:lnTo>
                  <a:pt x="1560604" y="5880"/>
                </a:lnTo>
                <a:lnTo>
                  <a:pt x="1624076" y="10373"/>
                </a:lnTo>
                <a:lnTo>
                  <a:pt x="1686521" y="16083"/>
                </a:lnTo>
                <a:lnTo>
                  <a:pt x="1747869" y="22979"/>
                </a:lnTo>
                <a:lnTo>
                  <a:pt x="1808046" y="31031"/>
                </a:lnTo>
                <a:lnTo>
                  <a:pt x="1866983" y="40209"/>
                </a:lnTo>
                <a:lnTo>
                  <a:pt x="1924607" y="50483"/>
                </a:lnTo>
                <a:lnTo>
                  <a:pt x="1980846" y="61823"/>
                </a:lnTo>
                <a:lnTo>
                  <a:pt x="2035630" y="74198"/>
                </a:lnTo>
                <a:lnTo>
                  <a:pt x="2088887" y="87578"/>
                </a:lnTo>
                <a:lnTo>
                  <a:pt x="2140545" y="101934"/>
                </a:lnTo>
                <a:lnTo>
                  <a:pt x="2190533" y="117235"/>
                </a:lnTo>
                <a:lnTo>
                  <a:pt x="2238780" y="133450"/>
                </a:lnTo>
                <a:lnTo>
                  <a:pt x="2285213" y="150551"/>
                </a:lnTo>
                <a:lnTo>
                  <a:pt x="2329762" y="168506"/>
                </a:lnTo>
                <a:lnTo>
                  <a:pt x="2372355" y="187286"/>
                </a:lnTo>
                <a:lnTo>
                  <a:pt x="2412920" y="206860"/>
                </a:lnTo>
                <a:lnTo>
                  <a:pt x="2451386" y="227199"/>
                </a:lnTo>
                <a:lnTo>
                  <a:pt x="2487682" y="248272"/>
                </a:lnTo>
                <a:lnTo>
                  <a:pt x="2521736" y="270048"/>
                </a:lnTo>
                <a:lnTo>
                  <a:pt x="2553476" y="292499"/>
                </a:lnTo>
                <a:lnTo>
                  <a:pt x="2609730" y="339301"/>
                </a:lnTo>
                <a:lnTo>
                  <a:pt x="2655873" y="388437"/>
                </a:lnTo>
                <a:lnTo>
                  <a:pt x="2691331" y="439665"/>
                </a:lnTo>
                <a:lnTo>
                  <a:pt x="2715534" y="492745"/>
                </a:lnTo>
                <a:lnTo>
                  <a:pt x="2727910" y="547436"/>
                </a:lnTo>
                <a:lnTo>
                  <a:pt x="2729484" y="575310"/>
                </a:lnTo>
                <a:lnTo>
                  <a:pt x="2727910" y="603184"/>
                </a:lnTo>
                <a:lnTo>
                  <a:pt x="2715534" y="657876"/>
                </a:lnTo>
                <a:lnTo>
                  <a:pt x="2691331" y="710958"/>
                </a:lnTo>
                <a:lnTo>
                  <a:pt x="2655873" y="762187"/>
                </a:lnTo>
                <a:lnTo>
                  <a:pt x="2609730" y="811323"/>
                </a:lnTo>
                <a:lnTo>
                  <a:pt x="2553476" y="858126"/>
                </a:lnTo>
                <a:lnTo>
                  <a:pt x="2521736" y="880576"/>
                </a:lnTo>
                <a:lnTo>
                  <a:pt x="2487682" y="902353"/>
                </a:lnTo>
                <a:lnTo>
                  <a:pt x="2451386" y="923425"/>
                </a:lnTo>
                <a:lnTo>
                  <a:pt x="2412920" y="943764"/>
                </a:lnTo>
                <a:lnTo>
                  <a:pt x="2372355" y="963338"/>
                </a:lnTo>
                <a:lnTo>
                  <a:pt x="2329762" y="982117"/>
                </a:lnTo>
                <a:lnTo>
                  <a:pt x="2285213" y="1000072"/>
                </a:lnTo>
                <a:lnTo>
                  <a:pt x="2238780" y="1017173"/>
                </a:lnTo>
                <a:lnTo>
                  <a:pt x="2190533" y="1033388"/>
                </a:lnTo>
                <a:lnTo>
                  <a:pt x="2140545" y="1048689"/>
                </a:lnTo>
                <a:lnTo>
                  <a:pt x="2088887" y="1063044"/>
                </a:lnTo>
                <a:lnTo>
                  <a:pt x="2035630" y="1076424"/>
                </a:lnTo>
                <a:lnTo>
                  <a:pt x="1980846" y="1088799"/>
                </a:lnTo>
                <a:lnTo>
                  <a:pt x="1924607" y="1100138"/>
                </a:lnTo>
                <a:lnTo>
                  <a:pt x="1866983" y="1110411"/>
                </a:lnTo>
                <a:lnTo>
                  <a:pt x="1808046" y="1119589"/>
                </a:lnTo>
                <a:lnTo>
                  <a:pt x="1747869" y="1127641"/>
                </a:lnTo>
                <a:lnTo>
                  <a:pt x="1686521" y="1134537"/>
                </a:lnTo>
                <a:lnTo>
                  <a:pt x="1624076" y="1140246"/>
                </a:lnTo>
                <a:lnTo>
                  <a:pt x="1560604" y="1144739"/>
                </a:lnTo>
                <a:lnTo>
                  <a:pt x="1496176" y="1147986"/>
                </a:lnTo>
                <a:lnTo>
                  <a:pt x="1430865" y="1149956"/>
                </a:lnTo>
                <a:lnTo>
                  <a:pt x="1364742" y="1150620"/>
                </a:lnTo>
                <a:lnTo>
                  <a:pt x="1298618" y="1149956"/>
                </a:lnTo>
                <a:lnTo>
                  <a:pt x="1233307" y="1147986"/>
                </a:lnTo>
                <a:lnTo>
                  <a:pt x="1168879" y="1144739"/>
                </a:lnTo>
                <a:lnTo>
                  <a:pt x="1105407" y="1140246"/>
                </a:lnTo>
                <a:lnTo>
                  <a:pt x="1042962" y="1134537"/>
                </a:lnTo>
                <a:lnTo>
                  <a:pt x="981614" y="1127641"/>
                </a:lnTo>
                <a:lnTo>
                  <a:pt x="921437" y="1119589"/>
                </a:lnTo>
                <a:lnTo>
                  <a:pt x="862500" y="1110411"/>
                </a:lnTo>
                <a:lnTo>
                  <a:pt x="804876" y="1100138"/>
                </a:lnTo>
                <a:lnTo>
                  <a:pt x="748637" y="1088799"/>
                </a:lnTo>
                <a:lnTo>
                  <a:pt x="693853" y="1076424"/>
                </a:lnTo>
                <a:lnTo>
                  <a:pt x="640596" y="1063044"/>
                </a:lnTo>
                <a:lnTo>
                  <a:pt x="588938" y="1048689"/>
                </a:lnTo>
                <a:lnTo>
                  <a:pt x="538950" y="1033388"/>
                </a:lnTo>
                <a:lnTo>
                  <a:pt x="490703" y="1017173"/>
                </a:lnTo>
                <a:lnTo>
                  <a:pt x="444270" y="1000072"/>
                </a:lnTo>
                <a:lnTo>
                  <a:pt x="399721" y="982117"/>
                </a:lnTo>
                <a:lnTo>
                  <a:pt x="357128" y="963338"/>
                </a:lnTo>
                <a:lnTo>
                  <a:pt x="316563" y="943764"/>
                </a:lnTo>
                <a:lnTo>
                  <a:pt x="278097" y="923425"/>
                </a:lnTo>
                <a:lnTo>
                  <a:pt x="241801" y="902353"/>
                </a:lnTo>
                <a:lnTo>
                  <a:pt x="207747" y="880576"/>
                </a:lnTo>
                <a:lnTo>
                  <a:pt x="176007" y="858126"/>
                </a:lnTo>
                <a:lnTo>
                  <a:pt x="119753" y="811323"/>
                </a:lnTo>
                <a:lnTo>
                  <a:pt x="73610" y="762187"/>
                </a:lnTo>
                <a:lnTo>
                  <a:pt x="38152" y="710958"/>
                </a:lnTo>
                <a:lnTo>
                  <a:pt x="13949" y="657876"/>
                </a:lnTo>
                <a:lnTo>
                  <a:pt x="1573" y="603184"/>
                </a:lnTo>
                <a:lnTo>
                  <a:pt x="0" y="575310"/>
                </a:lnTo>
                <a:close/>
              </a:path>
            </a:pathLst>
          </a:custGeom>
          <a:noFill/>
          <a:ln w="38100">
            <a:solidFill>
              <a:srgbClr val="9D63AF"/>
            </a:solidFill>
            <a:miter lim="800000"/>
            <a:headEnd/>
            <a:tailEnd/>
          </a:ln>
          <a:effectLst>
            <a:glow rad="63500">
              <a:schemeClr val="accent4">
                <a:satMod val="175000"/>
                <a:alpha val="40000"/>
              </a:schemeClr>
            </a:glow>
          </a:effectLst>
        </p:spPr>
        <p:txBody>
          <a:bodyPr lIns="0" tIns="0" rIns="0" bIns="0"/>
          <a:lstStyle/>
          <a:p>
            <a:pPr>
              <a:defRPr/>
            </a:pPr>
            <a:endParaRPr lang="es-CO">
              <a:latin typeface="Arial" charset="0"/>
            </a:endParaRPr>
          </a:p>
        </p:txBody>
      </p:sp>
      <p:sp>
        <p:nvSpPr>
          <p:cNvPr id="24" name="object 19"/>
          <p:cNvSpPr txBox="1">
            <a:spLocks noChangeArrowheads="1"/>
          </p:cNvSpPr>
          <p:nvPr/>
        </p:nvSpPr>
        <p:spPr bwMode="auto">
          <a:xfrm>
            <a:off x="8702737" y="1300704"/>
            <a:ext cx="14541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86000"/>
              </a:lnSpc>
              <a:spcBef>
                <a:spcPct val="0"/>
              </a:spcBef>
              <a:buFontTx/>
              <a:buNone/>
            </a:pPr>
            <a:r>
              <a:rPr lang="es-CO" altLang="es-CO" sz="1800" b="1" dirty="0">
                <a:solidFill>
                  <a:srgbClr val="333399"/>
                </a:solidFill>
                <a:latin typeface="Arial" panose="020B0604020202020204" pitchFamily="34" charset="0"/>
                <a:cs typeface="Arial" panose="020B0604020202020204" pitchFamily="34" charset="0"/>
              </a:rPr>
              <a:t>Vigilancia  intensificada  (prospectiva)</a:t>
            </a:r>
            <a:endParaRPr lang="es-CO" altLang="es-CO" sz="1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9"/>
          <a:stretch>
            <a:fillRect/>
          </a:stretch>
        </p:blipFill>
        <p:spPr>
          <a:xfrm>
            <a:off x="5787982" y="2735578"/>
            <a:ext cx="1938696" cy="1213209"/>
          </a:xfrm>
          <a:prstGeom prst="rect">
            <a:avLst/>
          </a:prstGeom>
          <a:ln>
            <a:solidFill>
              <a:schemeClr val="bg2">
                <a:lumMod val="60000"/>
                <a:lumOff val="40000"/>
              </a:schemeClr>
            </a:solidFill>
          </a:ln>
        </p:spPr>
      </p:pic>
      <p:sp>
        <p:nvSpPr>
          <p:cNvPr id="3" name="Rectángulo 2"/>
          <p:cNvSpPr/>
          <p:nvPr/>
        </p:nvSpPr>
        <p:spPr>
          <a:xfrm>
            <a:off x="6354384" y="3147021"/>
            <a:ext cx="1040349" cy="400110"/>
          </a:xfrm>
          <a:prstGeom prst="rect">
            <a:avLst/>
          </a:prstGeom>
        </p:spPr>
        <p:txBody>
          <a:bodyPr wrap="none">
            <a:spAutoFit/>
          </a:bodyPr>
          <a:lstStyle/>
          <a:p>
            <a:pPr marL="12700">
              <a:defRPr/>
            </a:pPr>
            <a:r>
              <a:rPr lang="en-US" sz="2000" b="1" spc="5" dirty="0" err="1"/>
              <a:t>C</a:t>
            </a:r>
            <a:r>
              <a:rPr lang="en-US" sz="2000" b="1" dirty="0" err="1"/>
              <a:t>en</a:t>
            </a:r>
            <a:r>
              <a:rPr lang="en-US" sz="2000" b="1" spc="5" dirty="0" err="1"/>
              <a:t>s</a:t>
            </a:r>
            <a:r>
              <a:rPr lang="en-US" sz="2000" b="1" dirty="0" err="1"/>
              <a:t>al</a:t>
            </a:r>
            <a:endParaRPr lang="en-US" sz="2000" b="1" dirty="0"/>
          </a:p>
        </p:txBody>
      </p:sp>
      <p:cxnSp>
        <p:nvCxnSpPr>
          <p:cNvPr id="5" name="Conector recto 4"/>
          <p:cNvCxnSpPr>
            <a:endCxn id="2" idx="1"/>
          </p:cNvCxnSpPr>
          <p:nvPr/>
        </p:nvCxnSpPr>
        <p:spPr>
          <a:xfrm>
            <a:off x="5510179" y="3338921"/>
            <a:ext cx="277803" cy="326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574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6"/>
        <p:cNvGrpSpPr/>
        <p:nvPr/>
      </p:nvGrpSpPr>
      <p:grpSpPr>
        <a:xfrm>
          <a:off x="0" y="0"/>
          <a:ext cx="0" cy="0"/>
          <a:chOff x="0" y="0"/>
          <a:chExt cx="0" cy="0"/>
        </a:xfrm>
      </p:grpSpPr>
      <p:pic>
        <p:nvPicPr>
          <p:cNvPr id="467" name="Google Shape;467;p34"/>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472" name="Google Shape;472;p34"/>
          <p:cNvSpPr txBox="1"/>
          <p:nvPr/>
        </p:nvSpPr>
        <p:spPr>
          <a:xfrm>
            <a:off x="136527" y="295838"/>
            <a:ext cx="255764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400" dirty="0" smtClean="0">
                <a:solidFill>
                  <a:srgbClr val="E20E18"/>
                </a:solidFill>
                <a:latin typeface="Montserrat Black"/>
                <a:ea typeface="Montserrat Black"/>
                <a:cs typeface="Montserrat Black"/>
                <a:sym typeface="Montserrat Black"/>
              </a:rPr>
              <a:t>BAC</a:t>
            </a:r>
            <a:endParaRPr sz="2400" b="0" i="0" u="none" strike="noStrike" cap="none" dirty="0">
              <a:solidFill>
                <a:srgbClr val="E20E18"/>
              </a:solidFill>
              <a:latin typeface="Montserrat Black"/>
              <a:ea typeface="Montserrat Black"/>
              <a:cs typeface="Montserrat Black"/>
              <a:sym typeface="Montserrat Black"/>
            </a:endParaRPr>
          </a:p>
        </p:txBody>
      </p:sp>
      <p:sp>
        <p:nvSpPr>
          <p:cNvPr id="8" name="object 2"/>
          <p:cNvSpPr txBox="1">
            <a:spLocks noChangeArrowheads="1"/>
          </p:cNvSpPr>
          <p:nvPr/>
        </p:nvSpPr>
        <p:spPr bwMode="auto">
          <a:xfrm>
            <a:off x="827315" y="1670050"/>
            <a:ext cx="10602685" cy="474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buFont typeface="Arial" panose="020B0604020202020204" pitchFamily="34" charset="0"/>
              <a:buChar char="•"/>
              <a:tabLst>
                <a:tab pos="354013" algn="l"/>
                <a:tab pos="355600"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54013" algn="l"/>
                <a:tab pos="3556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54013" algn="l"/>
                <a:tab pos="35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pPr>
            <a:r>
              <a:rPr lang="es-CO" altLang="es-CO" sz="2400">
                <a:latin typeface="Arial" panose="020B0604020202020204" pitchFamily="34" charset="0"/>
                <a:cs typeface="Arial" panose="020B0604020202020204" pitchFamily="34" charset="0"/>
              </a:rPr>
              <a:t>Es una búsqueda </a:t>
            </a:r>
            <a:r>
              <a:rPr lang="es-CO" altLang="es-CO" sz="2400" b="1" u="sng">
                <a:solidFill>
                  <a:srgbClr val="008080"/>
                </a:solidFill>
                <a:latin typeface="Arial" panose="020B0604020202020204" pitchFamily="34" charset="0"/>
                <a:cs typeface="Arial" panose="020B0604020202020204" pitchFamily="34" charset="0"/>
              </a:rPr>
              <a:t>activa </a:t>
            </a:r>
            <a:r>
              <a:rPr lang="es-CO" altLang="es-CO" sz="2400">
                <a:latin typeface="Arial" panose="020B0604020202020204" pitchFamily="34" charset="0"/>
                <a:cs typeface="Arial" panose="020B0604020202020204" pitchFamily="34" charset="0"/>
              </a:rPr>
              <a:t>y </a:t>
            </a:r>
            <a:r>
              <a:rPr lang="es-CO" altLang="es-CO" sz="2400" b="1" u="sng">
                <a:solidFill>
                  <a:srgbClr val="008080"/>
                </a:solidFill>
                <a:latin typeface="Arial" panose="020B0604020202020204" pitchFamily="34" charset="0"/>
                <a:cs typeface="Arial" panose="020B0604020202020204" pitchFamily="34" charset="0"/>
              </a:rPr>
              <a:t>retrospectiva</a:t>
            </a:r>
            <a:r>
              <a:rPr lang="es-CO" altLang="es-CO" sz="2400">
                <a:latin typeface="Arial" panose="020B0604020202020204" pitchFamily="34" charset="0"/>
                <a:cs typeface="Arial" panose="020B0604020202020204" pitchFamily="34" charset="0"/>
              </a:rPr>
              <a:t>.</a:t>
            </a:r>
          </a:p>
          <a:p>
            <a:pPr algn="just">
              <a:lnSpc>
                <a:spcPct val="120000"/>
              </a:lnSpc>
              <a:spcBef>
                <a:spcPts val="600"/>
              </a:spcBef>
              <a:buFontTx/>
              <a:buChar char="•"/>
            </a:pPr>
            <a:r>
              <a:rPr lang="es-CO" altLang="es-CO" sz="2400">
                <a:latin typeface="Arial" panose="020B0604020202020204" pitchFamily="34" charset="0"/>
                <a:cs typeface="Arial" panose="020B0604020202020204" pitchFamily="34" charset="0"/>
              </a:rPr>
              <a:t>Se inicia entre los </a:t>
            </a:r>
            <a:r>
              <a:rPr lang="es-CO" altLang="es-CO" sz="2400" b="1" u="sng">
                <a:solidFill>
                  <a:srgbClr val="008080"/>
                </a:solidFill>
                <a:latin typeface="Arial" panose="020B0604020202020204" pitchFamily="34" charset="0"/>
                <a:cs typeface="Arial" panose="020B0604020202020204" pitchFamily="34" charset="0"/>
              </a:rPr>
              <a:t>posibles contactos y expuestos al  mismo riesgo </a:t>
            </a:r>
            <a:r>
              <a:rPr lang="es-CO" altLang="es-CO" sz="2400">
                <a:latin typeface="Arial" panose="020B0604020202020204" pitchFamily="34" charset="0"/>
                <a:cs typeface="Arial" panose="020B0604020202020204" pitchFamily="34" charset="0"/>
              </a:rPr>
              <a:t>(familiares, amigos, compañeros, barrio,  institución, medio de transporte, otras).</a:t>
            </a:r>
          </a:p>
          <a:p>
            <a:pPr algn="just">
              <a:spcBef>
                <a:spcPts val="1175"/>
              </a:spcBef>
              <a:buFontTx/>
              <a:buChar char="•"/>
            </a:pPr>
            <a:r>
              <a:rPr lang="es-CO" altLang="es-CO" sz="2400">
                <a:latin typeface="Arial" panose="020B0604020202020204" pitchFamily="34" charset="0"/>
                <a:cs typeface="Arial" panose="020B0604020202020204" pitchFamily="34" charset="0"/>
              </a:rPr>
              <a:t>Se utiliza el mismo periodo de tiempo	de BAI.</a:t>
            </a:r>
          </a:p>
          <a:p>
            <a:pPr algn="just">
              <a:lnSpc>
                <a:spcPct val="120000"/>
              </a:lnSpc>
              <a:spcBef>
                <a:spcPts val="600"/>
              </a:spcBef>
              <a:buFontTx/>
              <a:buChar char="•"/>
            </a:pPr>
            <a:r>
              <a:rPr lang="es-CO" altLang="es-CO" sz="2400">
                <a:latin typeface="Arial" panose="020B0604020202020204" pitchFamily="34" charset="0"/>
                <a:cs typeface="Arial" panose="020B0604020202020204" pitchFamily="34" charset="0"/>
              </a:rPr>
              <a:t>Se pregunta a las personas los signos y síntomas según  definición de caso y en el periodo calculado.</a:t>
            </a:r>
          </a:p>
          <a:p>
            <a:pPr algn="just">
              <a:spcBef>
                <a:spcPts val="1175"/>
              </a:spcBef>
              <a:buFontTx/>
              <a:buChar char="•"/>
            </a:pPr>
            <a:r>
              <a:rPr lang="es-CO" altLang="es-CO" sz="2400">
                <a:latin typeface="Arial" panose="020B0604020202020204" pitchFamily="34" charset="0"/>
                <a:cs typeface="Arial" panose="020B0604020202020204" pitchFamily="34" charset="0"/>
              </a:rPr>
              <a:t>Puede ser </a:t>
            </a:r>
            <a:r>
              <a:rPr lang="es-CO" altLang="es-CO" sz="2400" b="1" u="sng">
                <a:solidFill>
                  <a:srgbClr val="008080"/>
                </a:solidFill>
                <a:latin typeface="Arial" panose="020B0604020202020204" pitchFamily="34" charset="0"/>
                <a:cs typeface="Arial" panose="020B0604020202020204" pitchFamily="34" charset="0"/>
              </a:rPr>
              <a:t>censal </a:t>
            </a:r>
            <a:r>
              <a:rPr lang="es-CO" altLang="es-CO" sz="2400">
                <a:latin typeface="Arial" panose="020B0604020202020204" pitchFamily="34" charset="0"/>
                <a:cs typeface="Arial" panose="020B0604020202020204" pitchFamily="34" charset="0"/>
              </a:rPr>
              <a:t>o por </a:t>
            </a:r>
            <a:r>
              <a:rPr lang="es-CO" altLang="es-CO" sz="2400" b="1" u="sng">
                <a:solidFill>
                  <a:srgbClr val="008080"/>
                </a:solidFill>
                <a:latin typeface="Arial" panose="020B0604020202020204" pitchFamily="34" charset="0"/>
                <a:cs typeface="Arial" panose="020B0604020202020204" pitchFamily="34" charset="0"/>
              </a:rPr>
              <a:t>informantes claves.</a:t>
            </a:r>
            <a:endParaRPr lang="es-CO" altLang="es-CO" sz="2400">
              <a:latin typeface="Arial" panose="020B0604020202020204" pitchFamily="34" charset="0"/>
              <a:cs typeface="Arial" panose="020B0604020202020204" pitchFamily="34" charset="0"/>
            </a:endParaRPr>
          </a:p>
          <a:p>
            <a:pPr algn="just">
              <a:lnSpc>
                <a:spcPct val="120000"/>
              </a:lnSpc>
              <a:spcBef>
                <a:spcPts val="600"/>
              </a:spcBef>
              <a:buFontTx/>
              <a:buChar char="•"/>
            </a:pPr>
            <a:r>
              <a:rPr lang="es-CO" altLang="es-CO" sz="2400">
                <a:latin typeface="Arial" panose="020B0604020202020204" pitchFamily="34" charset="0"/>
                <a:cs typeface="Arial" panose="020B0604020202020204" pitchFamily="34" charset="0"/>
              </a:rPr>
              <a:t>En caso de cumplir con la definición de caso se  complete el formulario diseñado para la investigación.</a:t>
            </a:r>
          </a:p>
        </p:txBody>
      </p:sp>
      <p:sp>
        <p:nvSpPr>
          <p:cNvPr id="9" name="object 3"/>
          <p:cNvSpPr txBox="1">
            <a:spLocks/>
          </p:cNvSpPr>
          <p:nvPr/>
        </p:nvSpPr>
        <p:spPr>
          <a:xfrm>
            <a:off x="2870571" y="448415"/>
            <a:ext cx="6713352" cy="1477328"/>
          </a:xfrm>
          <a:prstGeom prst="rect">
            <a:avLst/>
          </a:prstGeom>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defRPr/>
            </a:pPr>
            <a:r>
              <a:rPr lang="en-US" sz="3200" b="1" spc="-10" dirty="0" smtClean="0">
                <a:effectLst>
                  <a:outerShdw blurRad="38100" dist="38100" dir="2700000" algn="tl">
                    <a:srgbClr val="000000">
                      <a:alpha val="43137"/>
                    </a:srgbClr>
                  </a:outerShdw>
                </a:effectLst>
              </a:rPr>
              <a:t>BÚSQUEDA </a:t>
            </a:r>
            <a:r>
              <a:rPr lang="en-US" sz="3200" b="1" spc="-5" dirty="0" smtClean="0">
                <a:effectLst>
                  <a:outerShdw blurRad="38100" dist="38100" dir="2700000" algn="tl">
                    <a:srgbClr val="000000">
                      <a:alpha val="43137"/>
                    </a:srgbClr>
                  </a:outerShdw>
                </a:effectLst>
              </a:rPr>
              <a:t>ACTIVA</a:t>
            </a:r>
            <a:r>
              <a:rPr lang="en-US" sz="3200" b="1" spc="30" dirty="0" smtClean="0">
                <a:effectLst>
                  <a:outerShdw blurRad="38100" dist="38100" dir="2700000" algn="tl">
                    <a:srgbClr val="000000">
                      <a:alpha val="43137"/>
                    </a:srgbClr>
                  </a:outerShdw>
                </a:effectLst>
              </a:rPr>
              <a:t> </a:t>
            </a:r>
            <a:r>
              <a:rPr lang="en-US" sz="3200" b="1" spc="-10" dirty="0" smtClean="0">
                <a:effectLst>
                  <a:outerShdw blurRad="38100" dist="38100" dir="2700000" algn="tl">
                    <a:srgbClr val="000000">
                      <a:alpha val="43137"/>
                    </a:srgbClr>
                  </a:outerShdw>
                </a:effectLst>
              </a:rPr>
              <a:t>COMUNITARIA</a:t>
            </a:r>
            <a:r>
              <a:rPr lang="en-US" sz="3200" b="1" dirty="0" smtClean="0">
                <a:effectLst>
                  <a:outerShdw blurRad="38100" dist="38100" dir="2700000" algn="tl">
                    <a:srgbClr val="000000">
                      <a:alpha val="43137"/>
                    </a:srgbClr>
                  </a:outerShdw>
                </a:effectLst>
              </a:rPr>
              <a:t/>
            </a:r>
            <a:br>
              <a:rPr lang="en-US" sz="3200" b="1" dirty="0" smtClean="0">
                <a:effectLst>
                  <a:outerShdw blurRad="38100" dist="38100" dir="2700000" algn="tl">
                    <a:srgbClr val="000000">
                      <a:alpha val="43137"/>
                    </a:srgbClr>
                  </a:outerShdw>
                </a:effectLst>
              </a:rPr>
            </a:br>
            <a:endParaRPr lang="en-US" sz="3200" b="1"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3" name="2 CuadroTexto"/>
          <p:cNvSpPr txBox="1"/>
          <p:nvPr/>
        </p:nvSpPr>
        <p:spPr>
          <a:xfrm>
            <a:off x="2340984" y="736167"/>
            <a:ext cx="6734175" cy="584200"/>
          </a:xfrm>
          <a:prstGeom prst="rect">
            <a:avLst/>
          </a:prstGeom>
          <a:ln w="76200"/>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ES" sz="3200" b="1" dirty="0">
                <a:latin typeface="Arial" pitchFamily="34" charset="0"/>
                <a:cs typeface="Arial" pitchFamily="34" charset="0"/>
              </a:rPr>
              <a:t>Equipo de Respuesta Inmediata</a:t>
            </a:r>
          </a:p>
        </p:txBody>
      </p:sp>
      <p:sp>
        <p:nvSpPr>
          <p:cNvPr id="4" name="1 Rectángulo"/>
          <p:cNvSpPr>
            <a:spLocks noChangeArrowheads="1"/>
          </p:cNvSpPr>
          <p:nvPr/>
        </p:nvSpPr>
        <p:spPr bwMode="auto">
          <a:xfrm>
            <a:off x="1011381" y="1945698"/>
            <a:ext cx="989214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S" altLang="es-CO" sz="2800" dirty="0">
                <a:latin typeface="Arial" panose="020B0604020202020204" pitchFamily="34" charset="0"/>
              </a:rPr>
              <a:t>Un ERI está constituido por un equipo multidisciplinario de profesionales que actúan de manera oportuna, coordinada y efectiva ante un evento que implica un riesgo para la salud pública.</a:t>
            </a:r>
          </a:p>
        </p:txBody>
      </p:sp>
      <p:sp>
        <p:nvSpPr>
          <p:cNvPr id="5" name="6 Pergamino horizontal"/>
          <p:cNvSpPr/>
          <p:nvPr/>
        </p:nvSpPr>
        <p:spPr>
          <a:xfrm>
            <a:off x="2845520" y="4007573"/>
            <a:ext cx="5979826" cy="1880609"/>
          </a:xfrm>
          <a:prstGeom prst="horizontalScroll">
            <a:avLst/>
          </a:prstGeom>
          <a:ln w="57150"/>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a:spcAft>
                <a:spcPts val="0"/>
              </a:spcAft>
              <a:defRPr/>
            </a:pPr>
            <a:r>
              <a:rPr lang="es-CO" sz="1600" b="1" i="1" dirty="0">
                <a:latin typeface="Cambria" panose="02040503050406030204" pitchFamily="18" charset="0"/>
                <a:ea typeface="Times New Roman" panose="02020603050405020304" pitchFamily="18" charset="0"/>
                <a:cs typeface="Times New Roman" panose="02020603050405020304" pitchFamily="18" charset="0"/>
              </a:rPr>
              <a:t>Resolución No. 746 de 2009. Instituto Nacional de Salud.</a:t>
            </a:r>
          </a:p>
          <a:p>
            <a:pPr algn="just">
              <a:spcAft>
                <a:spcPts val="0"/>
              </a:spcAft>
              <a:defRPr/>
            </a:pPr>
            <a:r>
              <a:rPr lang="es-CO" altLang="es-CO" sz="1600" dirty="0">
                <a:latin typeface="Cambria" pitchFamily="18" charset="0"/>
              </a:rPr>
              <a:t>P</a:t>
            </a:r>
            <a:r>
              <a:rPr lang="es-CO" altLang="es-CO" sz="1600" i="1" dirty="0">
                <a:latin typeface="Cambria" pitchFamily="18" charset="0"/>
              </a:rPr>
              <a:t>or la cual se crea el Comité de Gestión y Respuesta a Brotes y Epidemias y se implementan los Equipos de Respuesta Inmediata ERI.</a:t>
            </a:r>
            <a:endParaRPr lang="es-CO" sz="1600" dirty="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76"/>
        <p:cNvGrpSpPr/>
        <p:nvPr/>
      </p:nvGrpSpPr>
      <p:grpSpPr>
        <a:xfrm>
          <a:off x="0" y="0"/>
          <a:ext cx="0" cy="0"/>
          <a:chOff x="0" y="0"/>
          <a:chExt cx="0" cy="0"/>
        </a:xfrm>
      </p:grpSpPr>
      <p:pic>
        <p:nvPicPr>
          <p:cNvPr id="477" name="Google Shape;477;p35"/>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6" name="object 2"/>
          <p:cNvSpPr txBox="1">
            <a:spLocks noChangeArrowheads="1"/>
          </p:cNvSpPr>
          <p:nvPr/>
        </p:nvSpPr>
        <p:spPr bwMode="auto">
          <a:xfrm>
            <a:off x="1715049" y="2251797"/>
            <a:ext cx="7927713"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s-CO" altLang="es-CO" sz="2400" b="1" dirty="0">
                <a:latin typeface="Arial" panose="020B0604020202020204" pitchFamily="34" charset="0"/>
                <a:cs typeface="Arial" panose="020B0604020202020204" pitchFamily="34" charset="0"/>
              </a:rPr>
              <a:t>CENSAL</a:t>
            </a:r>
          </a:p>
          <a:p>
            <a:pPr>
              <a:lnSpc>
                <a:spcPct val="120000"/>
              </a:lnSpc>
              <a:spcBef>
                <a:spcPts val="625"/>
              </a:spcBef>
              <a:buFontTx/>
              <a:buChar char="•"/>
            </a:pPr>
            <a:r>
              <a:rPr lang="es-CO" altLang="es-CO" sz="2200" dirty="0">
                <a:latin typeface="Arial" panose="020B0604020202020204" pitchFamily="34" charset="0"/>
                <a:cs typeface="Arial" panose="020B0604020202020204" pitchFamily="34" charset="0"/>
              </a:rPr>
              <a:t>Se utiliza en “</a:t>
            </a:r>
            <a:r>
              <a:rPr lang="es-CO" altLang="es-CO" sz="2200" b="1" u="sng" dirty="0">
                <a:solidFill>
                  <a:srgbClr val="008080"/>
                </a:solidFill>
                <a:latin typeface="Arial" panose="020B0604020202020204" pitchFamily="34" charset="0"/>
                <a:cs typeface="Arial" panose="020B0604020202020204" pitchFamily="34" charset="0"/>
              </a:rPr>
              <a:t>comunidades cerradas</a:t>
            </a:r>
            <a:r>
              <a:rPr lang="es-CO" altLang="es-CO" sz="2200" dirty="0">
                <a:latin typeface="Arial" panose="020B0604020202020204" pitchFamily="34" charset="0"/>
                <a:cs typeface="Arial" panose="020B0604020202020204" pitchFamily="34" charset="0"/>
              </a:rPr>
              <a:t>”: instituciones,  colegios, regimientos, albergues, asilos, pasajeros de un  vuelo o en comunidades pequeñas o barrios.</a:t>
            </a:r>
          </a:p>
          <a:p>
            <a:pPr>
              <a:lnSpc>
                <a:spcPct val="120000"/>
              </a:lnSpc>
              <a:spcBef>
                <a:spcPts val="600"/>
              </a:spcBef>
              <a:buFontTx/>
              <a:buChar char="•"/>
            </a:pPr>
            <a:r>
              <a:rPr lang="es-CO" altLang="es-CO" sz="2200" dirty="0">
                <a:latin typeface="Arial" panose="020B0604020202020204" pitchFamily="34" charset="0"/>
                <a:cs typeface="Arial" panose="020B0604020202020204" pitchFamily="34" charset="0"/>
              </a:rPr>
              <a:t>Se entrevistan a </a:t>
            </a:r>
            <a:r>
              <a:rPr lang="es-CO" altLang="es-CO" sz="2200" b="1" u="sng" dirty="0">
                <a:solidFill>
                  <a:srgbClr val="008080"/>
                </a:solidFill>
                <a:latin typeface="Arial" panose="020B0604020202020204" pitchFamily="34" charset="0"/>
                <a:cs typeface="Arial" panose="020B0604020202020204" pitchFamily="34" charset="0"/>
              </a:rPr>
              <a:t>todas las personas </a:t>
            </a:r>
            <a:r>
              <a:rPr lang="es-CO" altLang="es-CO" sz="2200" dirty="0">
                <a:latin typeface="Arial" panose="020B0604020202020204" pitchFamily="34" charset="0"/>
                <a:cs typeface="Arial" panose="020B0604020202020204" pitchFamily="34" charset="0"/>
              </a:rPr>
              <a:t>para conocer si cumple  con la definición de caso.</a:t>
            </a:r>
          </a:p>
          <a:p>
            <a:pPr>
              <a:lnSpc>
                <a:spcPct val="120000"/>
              </a:lnSpc>
              <a:spcBef>
                <a:spcPts val="600"/>
              </a:spcBef>
              <a:buFontTx/>
              <a:buChar char="•"/>
            </a:pPr>
            <a:r>
              <a:rPr lang="es-CO" altLang="es-CO" sz="2200" dirty="0">
                <a:latin typeface="Arial" panose="020B0604020202020204" pitchFamily="34" charset="0"/>
                <a:cs typeface="Arial" panose="020B0604020202020204" pitchFamily="34" charset="0"/>
              </a:rPr>
              <a:t>Si cumple con la definición de caso se completa la ficha  específica de investigación.</a:t>
            </a:r>
          </a:p>
        </p:txBody>
      </p:sp>
      <p:sp>
        <p:nvSpPr>
          <p:cNvPr id="7" name="object 3"/>
          <p:cNvSpPr txBox="1">
            <a:spLocks/>
          </p:cNvSpPr>
          <p:nvPr/>
        </p:nvSpPr>
        <p:spPr>
          <a:xfrm>
            <a:off x="3171231" y="405138"/>
            <a:ext cx="6428509" cy="1846659"/>
          </a:xfrm>
          <a:prstGeom prst="rect">
            <a:avLst/>
          </a:prstGeom>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lgn="ctr">
              <a:defRPr/>
            </a:pPr>
            <a:r>
              <a:rPr lang="en-US" sz="4000" b="1" spc="-10" dirty="0" smtClean="0"/>
              <a:t>BÚSQUEDA </a:t>
            </a:r>
            <a:r>
              <a:rPr lang="en-US" sz="4000" b="1" spc="-5" dirty="0" smtClean="0"/>
              <a:t>ACTIVA</a:t>
            </a:r>
            <a:r>
              <a:rPr lang="en-US" sz="4000" b="1" spc="30" dirty="0" smtClean="0"/>
              <a:t> </a:t>
            </a:r>
            <a:r>
              <a:rPr lang="en-US" sz="4000" b="1" spc="-10" dirty="0" smtClean="0"/>
              <a:t>POBLACIONAL</a:t>
            </a:r>
            <a:r>
              <a:rPr lang="en-US" sz="4000" b="1" dirty="0" smtClean="0"/>
              <a:t/>
            </a:r>
            <a:br>
              <a:rPr lang="en-US" sz="4000" b="1" dirty="0" smtClean="0"/>
            </a:br>
            <a:endParaRPr lang="en-US" sz="40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4"/>
        <p:cNvGrpSpPr/>
        <p:nvPr/>
      </p:nvGrpSpPr>
      <p:grpSpPr>
        <a:xfrm>
          <a:off x="0" y="0"/>
          <a:ext cx="0" cy="0"/>
          <a:chOff x="0" y="0"/>
          <a:chExt cx="0" cy="0"/>
        </a:xfrm>
      </p:grpSpPr>
      <p:pic>
        <p:nvPicPr>
          <p:cNvPr id="485" name="Google Shape;485;p36"/>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495" name="Google Shape;495;p36"/>
          <p:cNvSpPr txBox="1"/>
          <p:nvPr/>
        </p:nvSpPr>
        <p:spPr>
          <a:xfrm>
            <a:off x="413658" y="418611"/>
            <a:ext cx="255764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400" dirty="0" smtClean="0">
                <a:solidFill>
                  <a:srgbClr val="E20E18"/>
                </a:solidFill>
                <a:latin typeface="Montserrat Black"/>
                <a:ea typeface="Montserrat Black"/>
                <a:cs typeface="Montserrat Black"/>
                <a:sym typeface="Montserrat Black"/>
              </a:rPr>
              <a:t>BAC</a:t>
            </a:r>
            <a:endParaRPr sz="2400" b="0" i="0" u="none" strike="noStrike" cap="none" dirty="0">
              <a:solidFill>
                <a:srgbClr val="E20E18"/>
              </a:solidFill>
              <a:latin typeface="Montserrat Black"/>
              <a:ea typeface="Montserrat Black"/>
              <a:cs typeface="Montserrat Black"/>
              <a:sym typeface="Montserrat Black"/>
            </a:endParaRPr>
          </a:p>
        </p:txBody>
      </p:sp>
      <p:sp>
        <p:nvSpPr>
          <p:cNvPr id="13" name="object 2"/>
          <p:cNvSpPr txBox="1">
            <a:spLocks/>
          </p:cNvSpPr>
          <p:nvPr/>
        </p:nvSpPr>
        <p:spPr>
          <a:xfrm>
            <a:off x="3384961" y="418611"/>
            <a:ext cx="5975940" cy="984885"/>
          </a:xfrm>
          <a:prstGeom prst="rect">
            <a:avLst/>
          </a:prstGeom>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defRPr/>
            </a:pPr>
            <a:r>
              <a:rPr lang="en-US" sz="3200" b="1" spc="-10" dirty="0" err="1" smtClean="0"/>
              <a:t>Búsqueda</a:t>
            </a:r>
            <a:r>
              <a:rPr lang="en-US" sz="3200" b="1" spc="-10" dirty="0" smtClean="0"/>
              <a:t> </a:t>
            </a:r>
            <a:r>
              <a:rPr lang="en-US" sz="3200" b="1" spc="-5" dirty="0" err="1" smtClean="0"/>
              <a:t>activa</a:t>
            </a:r>
            <a:r>
              <a:rPr lang="en-US" sz="3200" b="1" spc="40" dirty="0" smtClean="0"/>
              <a:t> </a:t>
            </a:r>
            <a:r>
              <a:rPr lang="en-US" sz="3200" b="1" spc="-10" dirty="0" err="1" smtClean="0"/>
              <a:t>Comunitaria</a:t>
            </a:r>
            <a:r>
              <a:rPr lang="en-US" sz="3200" b="1" spc="-10" dirty="0" smtClean="0"/>
              <a:t> </a:t>
            </a:r>
            <a:r>
              <a:rPr lang="en-US" sz="3200" b="1" dirty="0" smtClean="0"/>
              <a:t/>
            </a:r>
            <a:br>
              <a:rPr lang="en-US" sz="3200" b="1" dirty="0" smtClean="0"/>
            </a:br>
            <a:endParaRPr lang="en-US" sz="3200" b="1" dirty="0"/>
          </a:p>
        </p:txBody>
      </p:sp>
      <p:sp>
        <p:nvSpPr>
          <p:cNvPr id="14" name="object 4"/>
          <p:cNvSpPr txBox="1">
            <a:spLocks/>
          </p:cNvSpPr>
          <p:nvPr/>
        </p:nvSpPr>
        <p:spPr>
          <a:xfrm>
            <a:off x="878889" y="1747345"/>
            <a:ext cx="8229600" cy="2308225"/>
          </a:xfrm>
          <a:prstGeom prst="rect">
            <a:avLst/>
          </a:prstGeom>
        </p:spPr>
        <p:txBody>
          <a:bodyPr lIns="0" tIns="0" rIns="0" bIns="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98500" indent="-342900">
              <a:buFont typeface="Wingdings" panose="05000000000000000000" pitchFamily="2" charset="2"/>
              <a:buChar char="ü"/>
              <a:tabLst>
                <a:tab pos="354013" algn="l"/>
                <a:tab pos="355600" algn="l"/>
              </a:tabLst>
            </a:pPr>
            <a:r>
              <a:rPr lang="es-CO" altLang="es-CO" sz="2000" dirty="0" smtClean="0">
                <a:latin typeface="Arial" panose="020B0604020202020204" pitchFamily="34" charset="0"/>
                <a:ea typeface="ＭＳ Ｐゴシック" panose="020B0600070205080204" pitchFamily="34" charset="-128"/>
                <a:cs typeface="Arial" panose="020B0604020202020204" pitchFamily="34" charset="0"/>
              </a:rPr>
              <a:t>Se aplica en </a:t>
            </a:r>
            <a:r>
              <a:rPr lang="es-CO" altLang="es-CO" sz="2000" dirty="0" smtClean="0">
                <a:ea typeface="ＭＳ Ｐゴシック" panose="020B0600070205080204" pitchFamily="34" charset="-128"/>
              </a:rPr>
              <a:t>comunidades abiertas</a:t>
            </a:r>
            <a:r>
              <a:rPr lang="es-CO" altLang="es-CO" sz="2000" dirty="0" smtClean="0">
                <a:latin typeface="Arial" panose="020B0604020202020204" pitchFamily="34" charset="0"/>
                <a:ea typeface="ＭＳ Ｐゴシック" panose="020B0600070205080204" pitchFamily="34" charset="-128"/>
                <a:cs typeface="Arial" panose="020B0604020202020204" pitchFamily="34" charset="0"/>
              </a:rPr>
              <a:t>.</a:t>
            </a:r>
          </a:p>
          <a:p>
            <a:pPr marL="698500" indent="-342900">
              <a:spcBef>
                <a:spcPts val="1200"/>
              </a:spcBef>
              <a:buFont typeface="Wingdings" panose="05000000000000000000" pitchFamily="2" charset="2"/>
              <a:buChar char="ü"/>
              <a:tabLst>
                <a:tab pos="354013" algn="l"/>
                <a:tab pos="355600" algn="l"/>
              </a:tabLst>
            </a:pPr>
            <a:r>
              <a:rPr lang="es-CO" altLang="es-CO" sz="2000" dirty="0" smtClean="0">
                <a:latin typeface="Arial" panose="020B0604020202020204" pitchFamily="34" charset="0"/>
                <a:ea typeface="ＭＳ Ｐゴシック" panose="020B0600070205080204" pitchFamily="34" charset="-128"/>
                <a:cs typeface="Arial" panose="020B0604020202020204" pitchFamily="34" charset="0"/>
              </a:rPr>
              <a:t>Realizar un listado de posibles IC (casos,  familiares, personal de salud, docentes,  farmacéutico, un religioso, entre otros).</a:t>
            </a:r>
          </a:p>
          <a:p>
            <a:pPr marL="698500" indent="-342900">
              <a:spcBef>
                <a:spcPts val="1200"/>
              </a:spcBef>
              <a:buFont typeface="Wingdings" panose="05000000000000000000" pitchFamily="2" charset="2"/>
              <a:buChar char="ü"/>
              <a:tabLst>
                <a:tab pos="354013" algn="l"/>
                <a:tab pos="355600" algn="l"/>
              </a:tabLst>
            </a:pPr>
            <a:r>
              <a:rPr lang="es-CO" altLang="es-CO" sz="2000" dirty="0" smtClean="0">
                <a:latin typeface="Arial" panose="020B0604020202020204" pitchFamily="34" charset="0"/>
                <a:ea typeface="ＭＳ Ｐゴシック" panose="020B0600070205080204" pitchFamily="34" charset="-128"/>
                <a:cs typeface="Arial" panose="020B0604020202020204" pitchFamily="34" charset="0"/>
              </a:rPr>
              <a:t>Elaborar </a:t>
            </a:r>
            <a:r>
              <a:rPr lang="es-CO" altLang="es-CO" sz="2000" dirty="0" smtClean="0">
                <a:ea typeface="ＭＳ Ｐゴシック" panose="020B0600070205080204" pitchFamily="34" charset="-128"/>
              </a:rPr>
              <a:t>criterios de inclusión </a:t>
            </a:r>
            <a:r>
              <a:rPr lang="es-CO" altLang="es-CO" sz="2000" dirty="0" smtClean="0">
                <a:latin typeface="Arial" panose="020B0604020202020204" pitchFamily="34" charset="0"/>
                <a:ea typeface="ＭＳ Ｐゴシック" panose="020B0600070205080204" pitchFamily="34" charset="-128"/>
                <a:cs typeface="Arial" panose="020B0604020202020204" pitchFamily="34" charset="0"/>
              </a:rPr>
              <a:t>sencillos  para preguntar a las personas (para </a:t>
            </a:r>
            <a:r>
              <a:rPr lang="es-CO" altLang="es-CO" sz="2000" dirty="0" smtClean="0">
                <a:ea typeface="ＭＳ Ｐゴシック" panose="020B0600070205080204" pitchFamily="34" charset="-128"/>
                <a:cs typeface="Arial" panose="020B0604020202020204" pitchFamily="34" charset="0"/>
              </a:rPr>
              <a:t>buscar ETI se puede preguntar por  GRIPE).</a:t>
            </a:r>
          </a:p>
          <a:p>
            <a:pPr marL="698500" indent="-342900">
              <a:spcBef>
                <a:spcPts val="1200"/>
              </a:spcBef>
              <a:buFont typeface="Wingdings" panose="05000000000000000000" pitchFamily="2" charset="2"/>
              <a:buChar char="ü"/>
              <a:tabLst>
                <a:tab pos="354013" algn="l"/>
                <a:tab pos="355600" algn="l"/>
              </a:tabLst>
            </a:pPr>
            <a:endParaRPr lang="es-CO" altLang="es-CO" sz="20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15" name="object 5"/>
          <p:cNvSpPr txBox="1">
            <a:spLocks noChangeArrowheads="1"/>
          </p:cNvSpPr>
          <p:nvPr/>
        </p:nvSpPr>
        <p:spPr bwMode="auto">
          <a:xfrm>
            <a:off x="816976" y="4055570"/>
            <a:ext cx="72707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698500" indent="-342900" algn="just">
              <a:spcBef>
                <a:spcPts val="1200"/>
              </a:spcBef>
              <a:buFont typeface="Wingdings" panose="05000000000000000000" pitchFamily="2" charset="2"/>
              <a:buChar char="ü"/>
            </a:pPr>
            <a:r>
              <a:rPr lang="es-CO" altLang="es-CO" sz="2000" dirty="0">
                <a:latin typeface="Arial" panose="020B0604020202020204" pitchFamily="34" charset="0"/>
                <a:cs typeface="Arial" panose="020B0604020202020204" pitchFamily="34" charset="0"/>
              </a:rPr>
              <a:t>    Realizar la </a:t>
            </a:r>
            <a:r>
              <a:rPr lang="es-CO" altLang="es-CO" sz="2000" b="1" u="sng" dirty="0">
                <a:solidFill>
                  <a:srgbClr val="008080"/>
                </a:solidFill>
                <a:latin typeface="Arial" panose="020B0604020202020204" pitchFamily="34" charset="0"/>
                <a:cs typeface="Arial" panose="020B0604020202020204" pitchFamily="34" charset="0"/>
              </a:rPr>
              <a:t>visita domiciliaria </a:t>
            </a:r>
            <a:r>
              <a:rPr lang="es-CO" altLang="es-CO" sz="2000" dirty="0">
                <a:latin typeface="Arial" panose="020B0604020202020204" pitchFamily="34" charset="0"/>
                <a:cs typeface="Arial" panose="020B0604020202020204" pitchFamily="34" charset="0"/>
              </a:rPr>
              <a:t>de     aquellas personas con criterios para saber si cumple con la definición de caso  y completar el formulario de  investigación</a:t>
            </a:r>
          </a:p>
        </p:txBody>
      </p:sp>
      <p:sp>
        <p:nvSpPr>
          <p:cNvPr id="16" name="object 7"/>
          <p:cNvSpPr>
            <a:spLocks noChangeArrowheads="1"/>
          </p:cNvSpPr>
          <p:nvPr/>
        </p:nvSpPr>
        <p:spPr bwMode="auto">
          <a:xfrm>
            <a:off x="9108489" y="2958610"/>
            <a:ext cx="2533650" cy="180022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7" name="object 9"/>
          <p:cNvSpPr txBox="1"/>
          <p:nvPr/>
        </p:nvSpPr>
        <p:spPr>
          <a:xfrm>
            <a:off x="8422689" y="3886013"/>
            <a:ext cx="650875" cy="193675"/>
          </a:xfrm>
          <a:prstGeom prst="rect">
            <a:avLst/>
          </a:prstGeom>
        </p:spPr>
        <p:txBody>
          <a:bodyPr lIns="0" tIns="0" rIns="0" bIns="0">
            <a:spAutoFit/>
          </a:bodyPr>
          <a:lstStyle/>
          <a:p>
            <a:pPr marL="12700">
              <a:defRPr/>
            </a:pPr>
            <a:r>
              <a:rPr sz="1200" spc="-10" dirty="0">
                <a:latin typeface="Arial"/>
                <a:cs typeface="Arial"/>
              </a:rPr>
              <a:t>R</a:t>
            </a:r>
            <a:r>
              <a:rPr sz="1200" spc="-5" dirty="0">
                <a:latin typeface="Arial"/>
                <a:cs typeface="Arial"/>
              </a:rPr>
              <a:t>e</a:t>
            </a:r>
            <a:r>
              <a:rPr sz="1200" spc="-10" dirty="0">
                <a:latin typeface="Arial"/>
                <a:cs typeface="Arial"/>
              </a:rPr>
              <a:t>li</a:t>
            </a:r>
            <a:r>
              <a:rPr sz="1200" spc="-15" dirty="0">
                <a:latin typeface="Arial"/>
                <a:cs typeface="Arial"/>
              </a:rPr>
              <a:t>g</a:t>
            </a:r>
            <a:r>
              <a:rPr sz="1200" spc="-10" dirty="0">
                <a:latin typeface="Arial"/>
                <a:cs typeface="Arial"/>
              </a:rPr>
              <a:t>i</a:t>
            </a:r>
            <a:r>
              <a:rPr sz="1200" spc="-5" dirty="0">
                <a:latin typeface="Arial"/>
                <a:cs typeface="Arial"/>
              </a:rPr>
              <a:t>o</a:t>
            </a:r>
            <a:r>
              <a:rPr sz="1200" dirty="0">
                <a:latin typeface="Arial"/>
                <a:cs typeface="Arial"/>
              </a:rPr>
              <a:t>s</a:t>
            </a:r>
            <a:r>
              <a:rPr sz="1200" spc="-5" dirty="0">
                <a:latin typeface="Arial"/>
                <a:cs typeface="Arial"/>
              </a:rPr>
              <a:t>o</a:t>
            </a:r>
            <a:endParaRPr sz="1200" dirty="0">
              <a:latin typeface="Arial"/>
              <a:cs typeface="Arial"/>
            </a:endParaRPr>
          </a:p>
        </p:txBody>
      </p:sp>
      <p:sp>
        <p:nvSpPr>
          <p:cNvPr id="18" name="object 10"/>
          <p:cNvSpPr txBox="1"/>
          <p:nvPr/>
        </p:nvSpPr>
        <p:spPr>
          <a:xfrm>
            <a:off x="8272670" y="4558810"/>
            <a:ext cx="950912" cy="193675"/>
          </a:xfrm>
          <a:prstGeom prst="rect">
            <a:avLst/>
          </a:prstGeom>
        </p:spPr>
        <p:txBody>
          <a:bodyPr lIns="0" tIns="0" rIns="0" bIns="0">
            <a:spAutoFit/>
          </a:bodyPr>
          <a:lstStyle/>
          <a:p>
            <a:pPr marL="12700">
              <a:defRPr/>
            </a:pPr>
            <a:r>
              <a:rPr sz="1200" spc="-5" dirty="0">
                <a:latin typeface="Arial"/>
                <a:cs typeface="Arial"/>
              </a:rPr>
              <a:t>Farmacéutica</a:t>
            </a:r>
            <a:endParaRPr sz="1200" dirty="0">
              <a:latin typeface="Arial"/>
              <a:cs typeface="Arial"/>
            </a:endParaRPr>
          </a:p>
        </p:txBody>
      </p:sp>
      <p:sp>
        <p:nvSpPr>
          <p:cNvPr id="19" name="object 11"/>
          <p:cNvSpPr txBox="1">
            <a:spLocks noChangeArrowheads="1"/>
          </p:cNvSpPr>
          <p:nvPr/>
        </p:nvSpPr>
        <p:spPr bwMode="auto">
          <a:xfrm>
            <a:off x="9931608" y="2070636"/>
            <a:ext cx="5699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es-CO" altLang="es-CO" sz="1200" dirty="0">
                <a:latin typeface="Arial" panose="020B0604020202020204" pitchFamily="34" charset="0"/>
                <a:cs typeface="Arial" panose="020B0604020202020204" pitchFamily="34" charset="0"/>
              </a:rPr>
              <a:t>El que  sabe y  levanta  la mano</a:t>
            </a:r>
          </a:p>
        </p:txBody>
      </p:sp>
      <p:sp>
        <p:nvSpPr>
          <p:cNvPr id="20" name="object 12"/>
          <p:cNvSpPr txBox="1"/>
          <p:nvPr/>
        </p:nvSpPr>
        <p:spPr>
          <a:xfrm>
            <a:off x="11105988" y="5011249"/>
            <a:ext cx="517525" cy="195262"/>
          </a:xfrm>
          <a:prstGeom prst="rect">
            <a:avLst/>
          </a:prstGeom>
        </p:spPr>
        <p:txBody>
          <a:bodyPr lIns="0" tIns="0" rIns="0" bIns="0">
            <a:spAutoFit/>
          </a:bodyPr>
          <a:lstStyle/>
          <a:p>
            <a:pPr marL="12700">
              <a:defRPr/>
            </a:pPr>
            <a:r>
              <a:rPr sz="1200" spc="-5" dirty="0">
                <a:latin typeface="Arial"/>
                <a:cs typeface="Arial"/>
              </a:rPr>
              <a:t>Médi</a:t>
            </a:r>
            <a:r>
              <a:rPr sz="1200" dirty="0">
                <a:latin typeface="Arial"/>
                <a:cs typeface="Arial"/>
              </a:rPr>
              <a:t>c</a:t>
            </a:r>
            <a:r>
              <a:rPr sz="1200" spc="-5" dirty="0">
                <a:latin typeface="Arial"/>
                <a:cs typeface="Arial"/>
              </a:rPr>
              <a:t>o</a:t>
            </a:r>
            <a:endParaRPr sz="1200" dirty="0">
              <a:latin typeface="Arial"/>
              <a:cs typeface="Arial"/>
            </a:endParaRPr>
          </a:p>
        </p:txBody>
      </p:sp>
      <p:sp>
        <p:nvSpPr>
          <p:cNvPr id="21" name="object 13"/>
          <p:cNvSpPr txBox="1"/>
          <p:nvPr/>
        </p:nvSpPr>
        <p:spPr>
          <a:xfrm>
            <a:off x="9659784" y="4815987"/>
            <a:ext cx="425450" cy="195262"/>
          </a:xfrm>
          <a:prstGeom prst="rect">
            <a:avLst/>
          </a:prstGeom>
        </p:spPr>
        <p:txBody>
          <a:bodyPr lIns="0" tIns="0" rIns="0" bIns="0">
            <a:spAutoFit/>
          </a:bodyPr>
          <a:lstStyle/>
          <a:p>
            <a:pPr marL="12700">
              <a:defRPr/>
            </a:pPr>
            <a:r>
              <a:rPr sz="1200" dirty="0">
                <a:latin typeface="Arial"/>
                <a:cs typeface="Arial"/>
              </a:rPr>
              <a:t>P</a:t>
            </a:r>
            <a:r>
              <a:rPr sz="1200" spc="-10" dirty="0">
                <a:latin typeface="Arial"/>
                <a:cs typeface="Arial"/>
              </a:rPr>
              <a:t>ri</a:t>
            </a:r>
            <a:r>
              <a:rPr sz="1200" spc="5" dirty="0">
                <a:latin typeface="Arial"/>
                <a:cs typeface="Arial"/>
              </a:rPr>
              <a:t>m</a:t>
            </a:r>
            <a:r>
              <a:rPr sz="1200" spc="-5" dirty="0">
                <a:latin typeface="Arial"/>
                <a:cs typeface="Arial"/>
              </a:rPr>
              <a:t>o</a:t>
            </a:r>
            <a:endParaRPr sz="1200" dirty="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pic>
        <p:nvPicPr>
          <p:cNvPr id="433" name="Google Shape;433;p31"/>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437" name="Google Shape;437;p31"/>
          <p:cNvSpPr txBox="1"/>
          <p:nvPr/>
        </p:nvSpPr>
        <p:spPr>
          <a:xfrm>
            <a:off x="388286" y="278834"/>
            <a:ext cx="451612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400" dirty="0" smtClean="0">
                <a:solidFill>
                  <a:srgbClr val="E20E18"/>
                </a:solidFill>
                <a:latin typeface="Montserrat Black"/>
                <a:ea typeface="Montserrat Black"/>
                <a:cs typeface="Montserrat Black"/>
                <a:sym typeface="Montserrat Black"/>
              </a:rPr>
              <a:t>VIGILANCIA INTENSIFICADA</a:t>
            </a:r>
            <a:endParaRPr sz="2400" b="0" i="0" u="none" strike="noStrike" cap="none" dirty="0">
              <a:solidFill>
                <a:srgbClr val="E20E18"/>
              </a:solidFill>
              <a:latin typeface="Montserrat Black"/>
              <a:ea typeface="Montserrat Black"/>
              <a:cs typeface="Montserrat Black"/>
              <a:sym typeface="Montserrat Black"/>
            </a:endParaRPr>
          </a:p>
        </p:txBody>
      </p:sp>
      <p:sp>
        <p:nvSpPr>
          <p:cNvPr id="8" name="object 4"/>
          <p:cNvSpPr>
            <a:spLocks noChangeArrowheads="1"/>
          </p:cNvSpPr>
          <p:nvPr/>
        </p:nvSpPr>
        <p:spPr bwMode="auto">
          <a:xfrm>
            <a:off x="2080216" y="1573808"/>
            <a:ext cx="2427287" cy="1214438"/>
          </a:xfrm>
          <a:custGeom>
            <a:avLst/>
            <a:gdLst>
              <a:gd name="T0" fmla="*/ 0 w 2426335"/>
              <a:gd name="T1" fmla="*/ 121398 h 1214755"/>
              <a:gd name="T2" fmla="*/ 9553 w 2426335"/>
              <a:gd name="T3" fmla="*/ 74146 h 1214755"/>
              <a:gd name="T4" fmla="*/ 35603 w 2426335"/>
              <a:gd name="T5" fmla="*/ 35557 h 1214755"/>
              <a:gd name="T6" fmla="*/ 74242 w 2426335"/>
              <a:gd name="T7" fmla="*/ 9541 h 1214755"/>
              <a:gd name="T8" fmla="*/ 121558 w 2426335"/>
              <a:gd name="T9" fmla="*/ 0 h 1214755"/>
              <a:gd name="T10" fmla="*/ 2306554 w 2426335"/>
              <a:gd name="T11" fmla="*/ 0 h 1214755"/>
              <a:gd name="T12" fmla="*/ 2353869 w 2426335"/>
              <a:gd name="T13" fmla="*/ 9541 h 1214755"/>
              <a:gd name="T14" fmla="*/ 2392508 w 2426335"/>
              <a:gd name="T15" fmla="*/ 35557 h 1214755"/>
              <a:gd name="T16" fmla="*/ 2418559 w 2426335"/>
              <a:gd name="T17" fmla="*/ 74146 h 1214755"/>
              <a:gd name="T18" fmla="*/ 2428112 w 2426335"/>
              <a:gd name="T19" fmla="*/ 121398 h 1214755"/>
              <a:gd name="T20" fmla="*/ 2428112 w 2426335"/>
              <a:gd name="T21" fmla="*/ 1092595 h 1214755"/>
              <a:gd name="T22" fmla="*/ 2418559 w 2426335"/>
              <a:gd name="T23" fmla="*/ 1139847 h 1214755"/>
              <a:gd name="T24" fmla="*/ 2392508 w 2426335"/>
              <a:gd name="T25" fmla="*/ 1178436 h 1214755"/>
              <a:gd name="T26" fmla="*/ 2353869 w 2426335"/>
              <a:gd name="T27" fmla="*/ 1204454 h 1214755"/>
              <a:gd name="T28" fmla="*/ 2306554 w 2426335"/>
              <a:gd name="T29" fmla="*/ 1213994 h 1214755"/>
              <a:gd name="T30" fmla="*/ 121558 w 2426335"/>
              <a:gd name="T31" fmla="*/ 1213994 h 1214755"/>
              <a:gd name="T32" fmla="*/ 74242 w 2426335"/>
              <a:gd name="T33" fmla="*/ 1204454 h 1214755"/>
              <a:gd name="T34" fmla="*/ 35603 w 2426335"/>
              <a:gd name="T35" fmla="*/ 1178436 h 1214755"/>
              <a:gd name="T36" fmla="*/ 9553 w 2426335"/>
              <a:gd name="T37" fmla="*/ 1139847 h 1214755"/>
              <a:gd name="T38" fmla="*/ 0 w 2426335"/>
              <a:gd name="T39" fmla="*/ 1092595 h 1214755"/>
              <a:gd name="T40" fmla="*/ 0 w 2426335"/>
              <a:gd name="T41" fmla="*/ 121398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5"/>
              <a:gd name="T64" fmla="*/ 0 h 1214755"/>
              <a:gd name="T65" fmla="*/ 2426335 w 2426335"/>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5" h="1214755">
                <a:moveTo>
                  <a:pt x="0" y="121462"/>
                </a:moveTo>
                <a:lnTo>
                  <a:pt x="9545" y="74184"/>
                </a:lnTo>
                <a:lnTo>
                  <a:pt x="35575" y="35575"/>
                </a:lnTo>
                <a:lnTo>
                  <a:pt x="74184" y="9545"/>
                </a:lnTo>
                <a:lnTo>
                  <a:pt x="121462" y="0"/>
                </a:lnTo>
                <a:lnTo>
                  <a:pt x="2304745" y="0"/>
                </a:lnTo>
                <a:lnTo>
                  <a:pt x="2352023" y="9545"/>
                </a:lnTo>
                <a:lnTo>
                  <a:pt x="2390632" y="35575"/>
                </a:lnTo>
                <a:lnTo>
                  <a:pt x="2416662" y="74184"/>
                </a:lnTo>
                <a:lnTo>
                  <a:pt x="2426208" y="121462"/>
                </a:lnTo>
                <a:lnTo>
                  <a:pt x="2426208" y="1093165"/>
                </a:lnTo>
                <a:lnTo>
                  <a:pt x="2416662" y="1140443"/>
                </a:lnTo>
                <a:lnTo>
                  <a:pt x="2390632" y="1179052"/>
                </a:lnTo>
                <a:lnTo>
                  <a:pt x="2352023" y="1205082"/>
                </a:lnTo>
                <a:lnTo>
                  <a:pt x="2304745" y="1214628"/>
                </a:lnTo>
                <a:lnTo>
                  <a:pt x="121462" y="1214628"/>
                </a:lnTo>
                <a:lnTo>
                  <a:pt x="74184" y="1205082"/>
                </a:lnTo>
                <a:lnTo>
                  <a:pt x="35575" y="1179052"/>
                </a:lnTo>
                <a:lnTo>
                  <a:pt x="9545" y="1140443"/>
                </a:lnTo>
                <a:lnTo>
                  <a:pt x="0" y="1093165"/>
                </a:lnTo>
                <a:lnTo>
                  <a:pt x="0" y="121462"/>
                </a:lnTo>
                <a:close/>
              </a:path>
            </a:pathLst>
          </a:custGeom>
          <a:noFill/>
          <a:ln w="25908">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9" name="object 6"/>
          <p:cNvSpPr>
            <a:spLocks noChangeArrowheads="1"/>
          </p:cNvSpPr>
          <p:nvPr/>
        </p:nvSpPr>
        <p:spPr bwMode="auto">
          <a:xfrm>
            <a:off x="4904406" y="984255"/>
            <a:ext cx="2425700" cy="1214438"/>
          </a:xfrm>
          <a:custGeom>
            <a:avLst/>
            <a:gdLst>
              <a:gd name="T0" fmla="*/ 2303539 w 2426335"/>
              <a:gd name="T1" fmla="*/ 0 h 1214755"/>
              <a:gd name="T2" fmla="*/ 121398 w 2426335"/>
              <a:gd name="T3" fmla="*/ 0 h 1214755"/>
              <a:gd name="T4" fmla="*/ 74146 w 2426335"/>
              <a:gd name="T5" fmla="*/ 9541 h 1214755"/>
              <a:gd name="T6" fmla="*/ 35557 w 2426335"/>
              <a:gd name="T7" fmla="*/ 35557 h 1214755"/>
              <a:gd name="T8" fmla="*/ 9541 w 2426335"/>
              <a:gd name="T9" fmla="*/ 74146 h 1214755"/>
              <a:gd name="T10" fmla="*/ 0 w 2426335"/>
              <a:gd name="T11" fmla="*/ 121398 h 1214755"/>
              <a:gd name="T12" fmla="*/ 0 w 2426335"/>
              <a:gd name="T13" fmla="*/ 1092595 h 1214755"/>
              <a:gd name="T14" fmla="*/ 9541 w 2426335"/>
              <a:gd name="T15" fmla="*/ 1139847 h 1214755"/>
              <a:gd name="T16" fmla="*/ 35557 w 2426335"/>
              <a:gd name="T17" fmla="*/ 1178436 h 1214755"/>
              <a:gd name="T18" fmla="*/ 74146 w 2426335"/>
              <a:gd name="T19" fmla="*/ 1204454 h 1214755"/>
              <a:gd name="T20" fmla="*/ 121398 w 2426335"/>
              <a:gd name="T21" fmla="*/ 1213994 h 1214755"/>
              <a:gd name="T22" fmla="*/ 2303539 w 2426335"/>
              <a:gd name="T23" fmla="*/ 1213994 h 1214755"/>
              <a:gd name="T24" fmla="*/ 2350792 w 2426335"/>
              <a:gd name="T25" fmla="*/ 1204454 h 1214755"/>
              <a:gd name="T26" fmla="*/ 2389381 w 2426335"/>
              <a:gd name="T27" fmla="*/ 1178436 h 1214755"/>
              <a:gd name="T28" fmla="*/ 2415398 w 2426335"/>
              <a:gd name="T29" fmla="*/ 1139847 h 1214755"/>
              <a:gd name="T30" fmla="*/ 2424938 w 2426335"/>
              <a:gd name="T31" fmla="*/ 1092595 h 1214755"/>
              <a:gd name="T32" fmla="*/ 2424938 w 2426335"/>
              <a:gd name="T33" fmla="*/ 121398 h 1214755"/>
              <a:gd name="T34" fmla="*/ 2415398 w 2426335"/>
              <a:gd name="T35" fmla="*/ 74146 h 1214755"/>
              <a:gd name="T36" fmla="*/ 2389381 w 2426335"/>
              <a:gd name="T37" fmla="*/ 35557 h 1214755"/>
              <a:gd name="T38" fmla="*/ 2350792 w 2426335"/>
              <a:gd name="T39" fmla="*/ 9541 h 1214755"/>
              <a:gd name="T40" fmla="*/ 2303539 w 2426335"/>
              <a:gd name="T41" fmla="*/ 0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5"/>
              <a:gd name="T64" fmla="*/ 0 h 1214755"/>
              <a:gd name="T65" fmla="*/ 2426335 w 2426335"/>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5" h="1214755">
                <a:moveTo>
                  <a:pt x="2304745"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8"/>
                </a:lnTo>
                <a:lnTo>
                  <a:pt x="2304745" y="1214628"/>
                </a:lnTo>
                <a:lnTo>
                  <a:pt x="2352023" y="1205082"/>
                </a:lnTo>
                <a:lnTo>
                  <a:pt x="2390632" y="1179052"/>
                </a:lnTo>
                <a:lnTo>
                  <a:pt x="2416662" y="1140443"/>
                </a:lnTo>
                <a:lnTo>
                  <a:pt x="2426208" y="1093165"/>
                </a:lnTo>
                <a:lnTo>
                  <a:pt x="2426208" y="121462"/>
                </a:lnTo>
                <a:lnTo>
                  <a:pt x="2416662" y="74184"/>
                </a:lnTo>
                <a:lnTo>
                  <a:pt x="2390632" y="35575"/>
                </a:lnTo>
                <a:lnTo>
                  <a:pt x="2352023" y="9545"/>
                </a:lnTo>
                <a:lnTo>
                  <a:pt x="2304745" y="0"/>
                </a:lnTo>
                <a:close/>
              </a:path>
            </a:pathLst>
          </a:custGeom>
          <a:solidFill>
            <a:srgbClr val="BBE0E3"/>
          </a:solidFill>
          <a:ln>
            <a:noFill/>
          </a:ln>
          <a:scene3d>
            <a:camera prst="orthographicFront"/>
            <a:lightRig rig="threePt" dir="t"/>
          </a:scene3d>
          <a:sp3d>
            <a:bevelT prst="angle"/>
          </a:sp3d>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0" name="object 8"/>
          <p:cNvSpPr txBox="1">
            <a:spLocks noChangeArrowheads="1"/>
          </p:cNvSpPr>
          <p:nvPr/>
        </p:nvSpPr>
        <p:spPr bwMode="auto">
          <a:xfrm>
            <a:off x="5296491" y="1266231"/>
            <a:ext cx="18367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113">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86000"/>
              </a:lnSpc>
              <a:spcBef>
                <a:spcPct val="0"/>
              </a:spcBef>
              <a:buFontTx/>
              <a:buNone/>
            </a:pPr>
            <a:r>
              <a:rPr lang="es-CO" altLang="es-CO" sz="1800" b="1" dirty="0">
                <a:solidFill>
                  <a:srgbClr val="333399"/>
                </a:solidFill>
                <a:latin typeface="Arial" panose="020B0604020202020204" pitchFamily="34" charset="0"/>
                <a:cs typeface="Arial" panose="020B0604020202020204" pitchFamily="34" charset="0"/>
              </a:rPr>
              <a:t>Búsqueda activa  poblacional  (retrospectiva)</a:t>
            </a:r>
            <a:endParaRPr lang="es-CO" altLang="es-CO" sz="1800" dirty="0">
              <a:latin typeface="Arial" panose="020B0604020202020204" pitchFamily="34" charset="0"/>
              <a:cs typeface="Arial" panose="020B0604020202020204" pitchFamily="34" charset="0"/>
            </a:endParaRPr>
          </a:p>
        </p:txBody>
      </p:sp>
      <p:sp>
        <p:nvSpPr>
          <p:cNvPr id="12" name="object 13"/>
          <p:cNvSpPr>
            <a:spLocks noChangeArrowheads="1"/>
          </p:cNvSpPr>
          <p:nvPr/>
        </p:nvSpPr>
        <p:spPr bwMode="auto">
          <a:xfrm>
            <a:off x="5510179" y="2302952"/>
            <a:ext cx="244475" cy="2427287"/>
          </a:xfrm>
          <a:custGeom>
            <a:avLst/>
            <a:gdLst>
              <a:gd name="T0" fmla="*/ 0 w 243204"/>
              <a:gd name="T1" fmla="*/ 0 h 2427604"/>
              <a:gd name="T2" fmla="*/ 0 w 243204"/>
              <a:gd name="T3" fmla="*/ 2426742 h 2427604"/>
              <a:gd name="T4" fmla="*/ 245279 w 243204"/>
              <a:gd name="T5" fmla="*/ 2426742 h 2427604"/>
              <a:gd name="T6" fmla="*/ 0 60000 65536"/>
              <a:gd name="T7" fmla="*/ 0 60000 65536"/>
              <a:gd name="T8" fmla="*/ 0 60000 65536"/>
              <a:gd name="T9" fmla="*/ 0 w 243204"/>
              <a:gd name="T10" fmla="*/ 0 h 2427604"/>
              <a:gd name="T11" fmla="*/ 243204 w 243204"/>
              <a:gd name="T12" fmla="*/ 2427604 h 2427604"/>
            </a:gdLst>
            <a:ahLst/>
            <a:cxnLst>
              <a:cxn ang="T6">
                <a:pos x="T0" y="T1"/>
              </a:cxn>
              <a:cxn ang="T7">
                <a:pos x="T2" y="T3"/>
              </a:cxn>
              <a:cxn ang="T8">
                <a:pos x="T4" y="T5"/>
              </a:cxn>
            </a:cxnLst>
            <a:rect l="T9" t="T10" r="T11" b="T12"/>
            <a:pathLst>
              <a:path w="243204" h="2427604">
                <a:moveTo>
                  <a:pt x="0" y="0"/>
                </a:moveTo>
                <a:lnTo>
                  <a:pt x="0" y="2427376"/>
                </a:lnTo>
                <a:lnTo>
                  <a:pt x="242735" y="2427376"/>
                </a:lnTo>
              </a:path>
            </a:pathLst>
          </a:custGeom>
          <a:noFill/>
          <a:ln w="38100">
            <a:solidFill>
              <a:srgbClr val="94B2B5"/>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 name="object 14"/>
          <p:cNvSpPr>
            <a:spLocks noChangeArrowheads="1"/>
          </p:cNvSpPr>
          <p:nvPr/>
        </p:nvSpPr>
        <p:spPr bwMode="auto">
          <a:xfrm>
            <a:off x="5785165" y="4275199"/>
            <a:ext cx="1941513" cy="1214437"/>
          </a:xfrm>
          <a:custGeom>
            <a:avLst/>
            <a:gdLst>
              <a:gd name="T0" fmla="*/ 1819521 w 1941829"/>
              <a:gd name="T1" fmla="*/ 0 h 1214754"/>
              <a:gd name="T2" fmla="*/ 121422 w 1941829"/>
              <a:gd name="T3" fmla="*/ 0 h 1214754"/>
              <a:gd name="T4" fmla="*/ 74160 w 1941829"/>
              <a:gd name="T5" fmla="*/ 9541 h 1214754"/>
              <a:gd name="T6" fmla="*/ 35563 w 1941829"/>
              <a:gd name="T7" fmla="*/ 35557 h 1214754"/>
              <a:gd name="T8" fmla="*/ 9541 w 1941829"/>
              <a:gd name="T9" fmla="*/ 74146 h 1214754"/>
              <a:gd name="T10" fmla="*/ 0 w 1941829"/>
              <a:gd name="T11" fmla="*/ 121398 h 1214754"/>
              <a:gd name="T12" fmla="*/ 0 w 1941829"/>
              <a:gd name="T13" fmla="*/ 1092595 h 1214754"/>
              <a:gd name="T14" fmla="*/ 9541 w 1941829"/>
              <a:gd name="T15" fmla="*/ 1139847 h 1214754"/>
              <a:gd name="T16" fmla="*/ 35563 w 1941829"/>
              <a:gd name="T17" fmla="*/ 1178436 h 1214754"/>
              <a:gd name="T18" fmla="*/ 74160 w 1941829"/>
              <a:gd name="T19" fmla="*/ 1204454 h 1214754"/>
              <a:gd name="T20" fmla="*/ 121422 w 1941829"/>
              <a:gd name="T21" fmla="*/ 1213993 h 1214754"/>
              <a:gd name="T22" fmla="*/ 1819521 w 1941829"/>
              <a:gd name="T23" fmla="*/ 1213993 h 1214754"/>
              <a:gd name="T24" fmla="*/ 1866783 w 1941829"/>
              <a:gd name="T25" fmla="*/ 1204454 h 1214754"/>
              <a:gd name="T26" fmla="*/ 1905380 w 1941829"/>
              <a:gd name="T27" fmla="*/ 1178436 h 1214754"/>
              <a:gd name="T28" fmla="*/ 1931402 w 1941829"/>
              <a:gd name="T29" fmla="*/ 1139847 h 1214754"/>
              <a:gd name="T30" fmla="*/ 1940944 w 1941829"/>
              <a:gd name="T31" fmla="*/ 1092595 h 1214754"/>
              <a:gd name="T32" fmla="*/ 1940944 w 1941829"/>
              <a:gd name="T33" fmla="*/ 121398 h 1214754"/>
              <a:gd name="T34" fmla="*/ 1931402 w 1941829"/>
              <a:gd name="T35" fmla="*/ 74146 h 1214754"/>
              <a:gd name="T36" fmla="*/ 1905380 w 1941829"/>
              <a:gd name="T37" fmla="*/ 35557 h 1214754"/>
              <a:gd name="T38" fmla="*/ 1866783 w 1941829"/>
              <a:gd name="T39" fmla="*/ 9541 h 1214754"/>
              <a:gd name="T40" fmla="*/ 1819521 w 1941829"/>
              <a:gd name="T41" fmla="*/ 0 h 12147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41829"/>
              <a:gd name="T64" fmla="*/ 0 h 1214754"/>
              <a:gd name="T65" fmla="*/ 1941829 w 1941829"/>
              <a:gd name="T66" fmla="*/ 1214754 h 12147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41829" h="1214754">
                <a:moveTo>
                  <a:pt x="1820113"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7"/>
                </a:lnTo>
                <a:lnTo>
                  <a:pt x="1820113" y="1214627"/>
                </a:lnTo>
                <a:lnTo>
                  <a:pt x="1867391" y="1205082"/>
                </a:lnTo>
                <a:lnTo>
                  <a:pt x="1906000" y="1179052"/>
                </a:lnTo>
                <a:lnTo>
                  <a:pt x="1932030" y="1140443"/>
                </a:lnTo>
                <a:lnTo>
                  <a:pt x="1941576" y="1093165"/>
                </a:lnTo>
                <a:lnTo>
                  <a:pt x="1941576" y="121462"/>
                </a:lnTo>
                <a:lnTo>
                  <a:pt x="1932030" y="74184"/>
                </a:lnTo>
                <a:lnTo>
                  <a:pt x="1906000" y="35575"/>
                </a:lnTo>
                <a:lnTo>
                  <a:pt x="1867391" y="9545"/>
                </a:lnTo>
                <a:lnTo>
                  <a:pt x="1820113" y="0"/>
                </a:lnTo>
                <a:close/>
              </a:path>
            </a:pathLst>
          </a:custGeom>
          <a:solidFill>
            <a:srgbClr val="FFFFFF">
              <a:alpha val="90195"/>
            </a:srgbClr>
          </a:solidFill>
          <a:ln w="9525">
            <a:solidFill>
              <a:srgbClr val="000000"/>
            </a:solidFill>
            <a:miter lim="800000"/>
            <a:headEnd/>
            <a:tailEnd/>
          </a:ln>
        </p:spPr>
        <p:txBody>
          <a:bodyPr lIns="0" tIns="0" rIns="0" bIns="0"/>
          <a:lstStyle/>
          <a:p>
            <a:pPr algn="ctr">
              <a:lnSpc>
                <a:spcPts val="2075"/>
              </a:lnSpc>
              <a:spcBef>
                <a:spcPct val="0"/>
              </a:spcBef>
              <a:buFontTx/>
              <a:buNone/>
            </a:pPr>
            <a:endParaRPr lang="es-CO" altLang="es-CO" dirty="0">
              <a:latin typeface="Arial" panose="020B0604020202020204" pitchFamily="34" charset="0"/>
              <a:cs typeface="Arial" panose="020B0604020202020204" pitchFamily="34" charset="0"/>
            </a:endParaRPr>
          </a:p>
          <a:p>
            <a:pPr algn="ctr">
              <a:lnSpc>
                <a:spcPts val="2075"/>
              </a:lnSpc>
              <a:spcBef>
                <a:spcPct val="0"/>
              </a:spcBef>
              <a:buFontTx/>
              <a:buNone/>
            </a:pPr>
            <a:r>
              <a:rPr lang="es-CO" altLang="es-CO" sz="2000" b="1" dirty="0" smtClean="0">
                <a:latin typeface="Arial" panose="020B0604020202020204" pitchFamily="34" charset="0"/>
                <a:cs typeface="Arial" panose="020B0604020202020204" pitchFamily="34" charset="0"/>
              </a:rPr>
              <a:t>Por </a:t>
            </a:r>
            <a:r>
              <a:rPr lang="es-CO" altLang="es-CO" sz="2000" b="1" dirty="0">
                <a:latin typeface="Arial" panose="020B0604020202020204" pitchFamily="34" charset="0"/>
                <a:cs typeface="Arial" panose="020B0604020202020204" pitchFamily="34" charset="0"/>
              </a:rPr>
              <a:t>informantes </a:t>
            </a:r>
            <a:endParaRPr lang="es-CO" altLang="es-CO" sz="2000" b="1" dirty="0" smtClean="0">
              <a:latin typeface="Arial" panose="020B0604020202020204" pitchFamily="34" charset="0"/>
              <a:cs typeface="Arial" panose="020B0604020202020204" pitchFamily="34" charset="0"/>
            </a:endParaRPr>
          </a:p>
          <a:p>
            <a:pPr algn="ctr">
              <a:lnSpc>
                <a:spcPts val="2075"/>
              </a:lnSpc>
              <a:spcBef>
                <a:spcPct val="0"/>
              </a:spcBef>
              <a:buFontTx/>
              <a:buNone/>
            </a:pPr>
            <a:r>
              <a:rPr lang="es-CO" altLang="es-CO" sz="2000" b="1" dirty="0" smtClean="0">
                <a:latin typeface="Arial" panose="020B0604020202020204" pitchFamily="34" charset="0"/>
                <a:cs typeface="Arial" panose="020B0604020202020204" pitchFamily="34" charset="0"/>
              </a:rPr>
              <a:t> </a:t>
            </a:r>
            <a:r>
              <a:rPr lang="es-CO" altLang="es-CO" sz="2000" b="1" dirty="0">
                <a:latin typeface="Arial" panose="020B0604020202020204" pitchFamily="34" charset="0"/>
                <a:cs typeface="Arial" panose="020B0604020202020204" pitchFamily="34" charset="0"/>
              </a:rPr>
              <a:t>claves</a:t>
            </a:r>
            <a:endParaRPr lang="es-CO" altLang="es-CO" sz="2000" b="1" dirty="0">
              <a:latin typeface="Arial" panose="020B0604020202020204" pitchFamily="34" charset="0"/>
              <a:cs typeface="Arial" panose="020B0604020202020204" pitchFamily="34" charset="0"/>
            </a:endParaRPr>
          </a:p>
        </p:txBody>
      </p:sp>
      <p:sp>
        <p:nvSpPr>
          <p:cNvPr id="14" name="object 17"/>
          <p:cNvSpPr>
            <a:spLocks noChangeArrowheads="1"/>
          </p:cNvSpPr>
          <p:nvPr/>
        </p:nvSpPr>
        <p:spPr bwMode="auto">
          <a:xfrm>
            <a:off x="8216168" y="1060252"/>
            <a:ext cx="2427288" cy="1214438"/>
          </a:xfrm>
          <a:custGeom>
            <a:avLst/>
            <a:gdLst>
              <a:gd name="T0" fmla="*/ 2306558 w 2426334"/>
              <a:gd name="T1" fmla="*/ 0 h 1214755"/>
              <a:gd name="T2" fmla="*/ 121558 w 2426334"/>
              <a:gd name="T3" fmla="*/ 0 h 1214755"/>
              <a:gd name="T4" fmla="*/ 74242 w 2426334"/>
              <a:gd name="T5" fmla="*/ 9541 h 1214755"/>
              <a:gd name="T6" fmla="*/ 35603 w 2426334"/>
              <a:gd name="T7" fmla="*/ 35557 h 1214755"/>
              <a:gd name="T8" fmla="*/ 9553 w 2426334"/>
              <a:gd name="T9" fmla="*/ 74146 h 1214755"/>
              <a:gd name="T10" fmla="*/ 0 w 2426334"/>
              <a:gd name="T11" fmla="*/ 121398 h 1214755"/>
              <a:gd name="T12" fmla="*/ 0 w 2426334"/>
              <a:gd name="T13" fmla="*/ 1092595 h 1214755"/>
              <a:gd name="T14" fmla="*/ 9553 w 2426334"/>
              <a:gd name="T15" fmla="*/ 1139847 h 1214755"/>
              <a:gd name="T16" fmla="*/ 35603 w 2426334"/>
              <a:gd name="T17" fmla="*/ 1178436 h 1214755"/>
              <a:gd name="T18" fmla="*/ 74242 w 2426334"/>
              <a:gd name="T19" fmla="*/ 1204454 h 1214755"/>
              <a:gd name="T20" fmla="*/ 121558 w 2426334"/>
              <a:gd name="T21" fmla="*/ 1213994 h 1214755"/>
              <a:gd name="T22" fmla="*/ 2306558 w 2426334"/>
              <a:gd name="T23" fmla="*/ 1213994 h 1214755"/>
              <a:gd name="T24" fmla="*/ 2353873 w 2426334"/>
              <a:gd name="T25" fmla="*/ 1204454 h 1214755"/>
              <a:gd name="T26" fmla="*/ 2392512 w 2426334"/>
              <a:gd name="T27" fmla="*/ 1178436 h 1214755"/>
              <a:gd name="T28" fmla="*/ 2418563 w 2426334"/>
              <a:gd name="T29" fmla="*/ 1139847 h 1214755"/>
              <a:gd name="T30" fmla="*/ 2428116 w 2426334"/>
              <a:gd name="T31" fmla="*/ 1092595 h 1214755"/>
              <a:gd name="T32" fmla="*/ 2428116 w 2426334"/>
              <a:gd name="T33" fmla="*/ 121398 h 1214755"/>
              <a:gd name="T34" fmla="*/ 2418563 w 2426334"/>
              <a:gd name="T35" fmla="*/ 74146 h 1214755"/>
              <a:gd name="T36" fmla="*/ 2392512 w 2426334"/>
              <a:gd name="T37" fmla="*/ 35557 h 1214755"/>
              <a:gd name="T38" fmla="*/ 2353873 w 2426334"/>
              <a:gd name="T39" fmla="*/ 9541 h 1214755"/>
              <a:gd name="T40" fmla="*/ 2306558 w 2426334"/>
              <a:gd name="T41" fmla="*/ 0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4"/>
              <a:gd name="T64" fmla="*/ 0 h 1214755"/>
              <a:gd name="T65" fmla="*/ 2426334 w 2426334"/>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4" h="1214755">
                <a:moveTo>
                  <a:pt x="2304745"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8"/>
                </a:lnTo>
                <a:lnTo>
                  <a:pt x="2304745" y="1214628"/>
                </a:lnTo>
                <a:lnTo>
                  <a:pt x="2352023" y="1205082"/>
                </a:lnTo>
                <a:lnTo>
                  <a:pt x="2390632" y="1179052"/>
                </a:lnTo>
                <a:lnTo>
                  <a:pt x="2416662" y="1140443"/>
                </a:lnTo>
                <a:lnTo>
                  <a:pt x="2426208" y="1093165"/>
                </a:lnTo>
                <a:lnTo>
                  <a:pt x="2426208" y="121462"/>
                </a:lnTo>
                <a:lnTo>
                  <a:pt x="2416662" y="74184"/>
                </a:lnTo>
                <a:lnTo>
                  <a:pt x="2390632" y="35575"/>
                </a:lnTo>
                <a:lnTo>
                  <a:pt x="2352023" y="9545"/>
                </a:lnTo>
                <a:lnTo>
                  <a:pt x="2304745" y="0"/>
                </a:lnTo>
                <a:close/>
              </a:path>
            </a:pathLst>
          </a:custGeom>
          <a:solidFill>
            <a:srgbClr val="BBE0E3"/>
          </a:solidFill>
          <a:ln>
            <a:noFill/>
          </a:ln>
          <a:scene3d>
            <a:camera prst="orthographicFront"/>
            <a:lightRig rig="threePt" dir="t"/>
          </a:scene3d>
          <a:sp3d>
            <a:bevelT prst="angle"/>
          </a:sp3d>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5" name="object 23"/>
          <p:cNvSpPr>
            <a:spLocks noChangeArrowheads="1"/>
          </p:cNvSpPr>
          <p:nvPr/>
        </p:nvSpPr>
        <p:spPr bwMode="auto">
          <a:xfrm>
            <a:off x="1327741" y="3136702"/>
            <a:ext cx="2476500" cy="11223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6" name="object 24"/>
          <p:cNvSpPr>
            <a:spLocks noChangeArrowheads="1"/>
          </p:cNvSpPr>
          <p:nvPr/>
        </p:nvSpPr>
        <p:spPr bwMode="auto">
          <a:xfrm>
            <a:off x="8508232" y="3999744"/>
            <a:ext cx="811213" cy="90805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7" name="object 25"/>
          <p:cNvSpPr>
            <a:spLocks noChangeArrowheads="1"/>
          </p:cNvSpPr>
          <p:nvPr/>
        </p:nvSpPr>
        <p:spPr bwMode="auto">
          <a:xfrm>
            <a:off x="9899905" y="4021753"/>
            <a:ext cx="773112" cy="92075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8" name="object 26"/>
          <p:cNvSpPr>
            <a:spLocks noChangeArrowheads="1"/>
          </p:cNvSpPr>
          <p:nvPr/>
        </p:nvSpPr>
        <p:spPr bwMode="auto">
          <a:xfrm>
            <a:off x="9223966" y="2711649"/>
            <a:ext cx="723900" cy="1050925"/>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s-CO" altLang="es-CO" sz="2400">
              <a:latin typeface="Arial" panose="020B0604020202020204" pitchFamily="34" charset="0"/>
            </a:endParaRPr>
          </a:p>
        </p:txBody>
      </p:sp>
      <p:sp>
        <p:nvSpPr>
          <p:cNvPr id="19" name="object 27"/>
          <p:cNvSpPr>
            <a:spLocks noChangeArrowheads="1"/>
          </p:cNvSpPr>
          <p:nvPr/>
        </p:nvSpPr>
        <p:spPr bwMode="auto">
          <a:xfrm>
            <a:off x="1899241" y="6148984"/>
            <a:ext cx="8631237" cy="577850"/>
          </a:xfrm>
          <a:custGeom>
            <a:avLst/>
            <a:gdLst>
              <a:gd name="T0" fmla="*/ 8573434 w 8630920"/>
              <a:gd name="T1" fmla="*/ 0 h 576579"/>
              <a:gd name="T2" fmla="*/ 57611 w 8630920"/>
              <a:gd name="T3" fmla="*/ 0 h 576579"/>
              <a:gd name="T4" fmla="*/ 35186 w 8630920"/>
              <a:gd name="T5" fmla="*/ 4547 h 576579"/>
              <a:gd name="T6" fmla="*/ 16875 w 8630920"/>
              <a:gd name="T7" fmla="*/ 16947 h 576579"/>
              <a:gd name="T8" fmla="*/ 4527 w 8630920"/>
              <a:gd name="T9" fmla="*/ 35340 h 576579"/>
              <a:gd name="T10" fmla="*/ 0 w 8630920"/>
              <a:gd name="T11" fmla="*/ 57861 h 576579"/>
              <a:gd name="T12" fmla="*/ 2 w 8630920"/>
              <a:gd name="T13" fmla="*/ 520752 h 576579"/>
              <a:gd name="T14" fmla="*/ 4530 w 8630920"/>
              <a:gd name="T15" fmla="*/ 543274 h 576579"/>
              <a:gd name="T16" fmla="*/ 16877 w 8630920"/>
              <a:gd name="T17" fmla="*/ 561666 h 576579"/>
              <a:gd name="T18" fmla="*/ 35187 w 8630920"/>
              <a:gd name="T19" fmla="*/ 574067 h 576579"/>
              <a:gd name="T20" fmla="*/ 57611 w 8630920"/>
              <a:gd name="T21" fmla="*/ 578614 h 576579"/>
              <a:gd name="T22" fmla="*/ 8573434 w 8630920"/>
              <a:gd name="T23" fmla="*/ 578614 h 576579"/>
              <a:gd name="T24" fmla="*/ 8614171 w 8630920"/>
              <a:gd name="T25" fmla="*/ 561664 h 576579"/>
              <a:gd name="T26" fmla="*/ 8631046 w 8630920"/>
              <a:gd name="T27" fmla="*/ 520752 h 576579"/>
              <a:gd name="T28" fmla="*/ 8631058 w 8630920"/>
              <a:gd name="T29" fmla="*/ 57861 h 576579"/>
              <a:gd name="T30" fmla="*/ 8626531 w 8630920"/>
              <a:gd name="T31" fmla="*/ 35340 h 576579"/>
              <a:gd name="T32" fmla="*/ 8614181 w 8630920"/>
              <a:gd name="T33" fmla="*/ 16947 h 576579"/>
              <a:gd name="T34" fmla="*/ 8595866 w 8630920"/>
              <a:gd name="T35" fmla="*/ 4547 h 576579"/>
              <a:gd name="T36" fmla="*/ 8573434 w 8630920"/>
              <a:gd name="T37" fmla="*/ 0 h 5765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30920"/>
              <a:gd name="T58" fmla="*/ 0 h 576579"/>
              <a:gd name="T59" fmla="*/ 8630920 w 8630920"/>
              <a:gd name="T60" fmla="*/ 576579 h 5765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30920" h="576579">
                <a:moveTo>
                  <a:pt x="8572804" y="0"/>
                </a:moveTo>
                <a:lnTo>
                  <a:pt x="57607" y="0"/>
                </a:lnTo>
                <a:lnTo>
                  <a:pt x="35184" y="4527"/>
                </a:lnTo>
                <a:lnTo>
                  <a:pt x="16873" y="16873"/>
                </a:lnTo>
                <a:lnTo>
                  <a:pt x="4527" y="35184"/>
                </a:lnTo>
                <a:lnTo>
                  <a:pt x="0" y="57607"/>
                </a:lnTo>
                <a:lnTo>
                  <a:pt x="2" y="518464"/>
                </a:lnTo>
                <a:lnTo>
                  <a:pt x="4530" y="540887"/>
                </a:lnTo>
                <a:lnTo>
                  <a:pt x="16875" y="559198"/>
                </a:lnTo>
                <a:lnTo>
                  <a:pt x="35185" y="571544"/>
                </a:lnTo>
                <a:lnTo>
                  <a:pt x="57607" y="576071"/>
                </a:lnTo>
                <a:lnTo>
                  <a:pt x="8572804" y="576071"/>
                </a:lnTo>
                <a:lnTo>
                  <a:pt x="8613539" y="559196"/>
                </a:lnTo>
                <a:lnTo>
                  <a:pt x="8630412" y="518464"/>
                </a:lnTo>
                <a:lnTo>
                  <a:pt x="8630424" y="57607"/>
                </a:lnTo>
                <a:lnTo>
                  <a:pt x="8625897" y="35184"/>
                </a:lnTo>
                <a:lnTo>
                  <a:pt x="8613549" y="16873"/>
                </a:lnTo>
                <a:lnTo>
                  <a:pt x="8595234" y="4527"/>
                </a:lnTo>
                <a:lnTo>
                  <a:pt x="8572804" y="0"/>
                </a:lnTo>
                <a:close/>
              </a:path>
            </a:pathLst>
          </a:cu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20" name="object 29"/>
          <p:cNvSpPr txBox="1"/>
          <p:nvPr/>
        </p:nvSpPr>
        <p:spPr>
          <a:xfrm>
            <a:off x="5296491" y="6253243"/>
            <a:ext cx="2725291" cy="369332"/>
          </a:xfrm>
          <a:prstGeom prst="rect">
            <a:avLst/>
          </a:prstGeom>
        </p:spPr>
        <p:txBody>
          <a:bodyPr wrap="square" lIns="0" tIns="0" rIns="0" bIns="0">
            <a:spAutoFit/>
          </a:bodyPr>
          <a:lstStyle/>
          <a:p>
            <a:pPr marL="12700">
              <a:defRPr/>
            </a:pPr>
            <a:r>
              <a:rPr sz="2400" b="1" spc="-10" dirty="0">
                <a:latin typeface="Arial"/>
                <a:cs typeface="Arial"/>
              </a:rPr>
              <a:t>Visita</a:t>
            </a:r>
            <a:r>
              <a:rPr sz="2400" b="1" spc="-70" dirty="0">
                <a:latin typeface="Arial"/>
                <a:cs typeface="Arial"/>
              </a:rPr>
              <a:t> </a:t>
            </a:r>
            <a:r>
              <a:rPr sz="2400" b="1" spc="-5" dirty="0">
                <a:latin typeface="Arial"/>
                <a:cs typeface="Arial"/>
              </a:rPr>
              <a:t>domiciliaria</a:t>
            </a:r>
            <a:endParaRPr sz="2400" b="1" dirty="0">
              <a:latin typeface="Arial"/>
              <a:cs typeface="Arial"/>
            </a:endParaRPr>
          </a:p>
        </p:txBody>
      </p:sp>
      <p:sp>
        <p:nvSpPr>
          <p:cNvPr id="21" name="object 3"/>
          <p:cNvSpPr>
            <a:spLocks noChangeArrowheads="1"/>
          </p:cNvSpPr>
          <p:nvPr/>
        </p:nvSpPr>
        <p:spPr bwMode="auto">
          <a:xfrm>
            <a:off x="1482801" y="1023325"/>
            <a:ext cx="2427287" cy="1214438"/>
          </a:xfrm>
          <a:custGeom>
            <a:avLst/>
            <a:gdLst>
              <a:gd name="T0" fmla="*/ 2306554 w 2426335"/>
              <a:gd name="T1" fmla="*/ 0 h 1214755"/>
              <a:gd name="T2" fmla="*/ 121558 w 2426335"/>
              <a:gd name="T3" fmla="*/ 0 h 1214755"/>
              <a:gd name="T4" fmla="*/ 74242 w 2426335"/>
              <a:gd name="T5" fmla="*/ 9541 h 1214755"/>
              <a:gd name="T6" fmla="*/ 35603 w 2426335"/>
              <a:gd name="T7" fmla="*/ 35557 h 1214755"/>
              <a:gd name="T8" fmla="*/ 9553 w 2426335"/>
              <a:gd name="T9" fmla="*/ 74146 h 1214755"/>
              <a:gd name="T10" fmla="*/ 0 w 2426335"/>
              <a:gd name="T11" fmla="*/ 121398 h 1214755"/>
              <a:gd name="T12" fmla="*/ 0 w 2426335"/>
              <a:gd name="T13" fmla="*/ 1092595 h 1214755"/>
              <a:gd name="T14" fmla="*/ 9553 w 2426335"/>
              <a:gd name="T15" fmla="*/ 1139847 h 1214755"/>
              <a:gd name="T16" fmla="*/ 35603 w 2426335"/>
              <a:gd name="T17" fmla="*/ 1178436 h 1214755"/>
              <a:gd name="T18" fmla="*/ 74242 w 2426335"/>
              <a:gd name="T19" fmla="*/ 1204454 h 1214755"/>
              <a:gd name="T20" fmla="*/ 121558 w 2426335"/>
              <a:gd name="T21" fmla="*/ 1213994 h 1214755"/>
              <a:gd name="T22" fmla="*/ 2306554 w 2426335"/>
              <a:gd name="T23" fmla="*/ 1213994 h 1214755"/>
              <a:gd name="T24" fmla="*/ 2353869 w 2426335"/>
              <a:gd name="T25" fmla="*/ 1204454 h 1214755"/>
              <a:gd name="T26" fmla="*/ 2392508 w 2426335"/>
              <a:gd name="T27" fmla="*/ 1178436 h 1214755"/>
              <a:gd name="T28" fmla="*/ 2418559 w 2426335"/>
              <a:gd name="T29" fmla="*/ 1139847 h 1214755"/>
              <a:gd name="T30" fmla="*/ 2428112 w 2426335"/>
              <a:gd name="T31" fmla="*/ 1092595 h 1214755"/>
              <a:gd name="T32" fmla="*/ 2428112 w 2426335"/>
              <a:gd name="T33" fmla="*/ 121398 h 1214755"/>
              <a:gd name="T34" fmla="*/ 2418559 w 2426335"/>
              <a:gd name="T35" fmla="*/ 74146 h 1214755"/>
              <a:gd name="T36" fmla="*/ 2392508 w 2426335"/>
              <a:gd name="T37" fmla="*/ 35557 h 1214755"/>
              <a:gd name="T38" fmla="*/ 2353869 w 2426335"/>
              <a:gd name="T39" fmla="*/ 9541 h 1214755"/>
              <a:gd name="T40" fmla="*/ 2306554 w 2426335"/>
              <a:gd name="T41" fmla="*/ 0 h 12147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6335"/>
              <a:gd name="T64" fmla="*/ 0 h 1214755"/>
              <a:gd name="T65" fmla="*/ 2426335 w 2426335"/>
              <a:gd name="T66" fmla="*/ 1214755 h 12147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6335" h="1214755">
                <a:moveTo>
                  <a:pt x="2304745" y="0"/>
                </a:moveTo>
                <a:lnTo>
                  <a:pt x="121462" y="0"/>
                </a:lnTo>
                <a:lnTo>
                  <a:pt x="74184" y="9545"/>
                </a:lnTo>
                <a:lnTo>
                  <a:pt x="35575" y="35575"/>
                </a:lnTo>
                <a:lnTo>
                  <a:pt x="9545" y="74184"/>
                </a:lnTo>
                <a:lnTo>
                  <a:pt x="0" y="121462"/>
                </a:lnTo>
                <a:lnTo>
                  <a:pt x="0" y="1093165"/>
                </a:lnTo>
                <a:lnTo>
                  <a:pt x="9545" y="1140443"/>
                </a:lnTo>
                <a:lnTo>
                  <a:pt x="35575" y="1179052"/>
                </a:lnTo>
                <a:lnTo>
                  <a:pt x="74184" y="1205082"/>
                </a:lnTo>
                <a:lnTo>
                  <a:pt x="121462" y="1214628"/>
                </a:lnTo>
                <a:lnTo>
                  <a:pt x="2304745" y="1214628"/>
                </a:lnTo>
                <a:lnTo>
                  <a:pt x="2352023" y="1205082"/>
                </a:lnTo>
                <a:lnTo>
                  <a:pt x="2390632" y="1179052"/>
                </a:lnTo>
                <a:lnTo>
                  <a:pt x="2416662" y="1140443"/>
                </a:lnTo>
                <a:lnTo>
                  <a:pt x="2426208" y="1093165"/>
                </a:lnTo>
                <a:lnTo>
                  <a:pt x="2426208" y="121462"/>
                </a:lnTo>
                <a:lnTo>
                  <a:pt x="2416662" y="74184"/>
                </a:lnTo>
                <a:lnTo>
                  <a:pt x="2390632" y="35575"/>
                </a:lnTo>
                <a:lnTo>
                  <a:pt x="2352023" y="9545"/>
                </a:lnTo>
                <a:lnTo>
                  <a:pt x="2304745" y="0"/>
                </a:lnTo>
                <a:close/>
              </a:path>
            </a:pathLst>
          </a:custGeom>
          <a:solidFill>
            <a:srgbClr val="BBE0E3"/>
          </a:solidFill>
          <a:ln>
            <a:noFill/>
          </a:ln>
          <a:scene3d>
            <a:camera prst="orthographicFront"/>
            <a:lightRig rig="threePt" dir="t"/>
          </a:scene3d>
          <a:sp3d>
            <a:bevelT prst="angle"/>
          </a:sp3d>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22" name="object 5"/>
          <p:cNvSpPr txBox="1">
            <a:spLocks noChangeArrowheads="1"/>
          </p:cNvSpPr>
          <p:nvPr/>
        </p:nvSpPr>
        <p:spPr bwMode="auto">
          <a:xfrm>
            <a:off x="1723749" y="1300704"/>
            <a:ext cx="1836738"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ts val="1875"/>
              </a:lnSpc>
              <a:spcBef>
                <a:spcPct val="0"/>
              </a:spcBef>
              <a:buFontTx/>
              <a:buNone/>
            </a:pPr>
            <a:r>
              <a:rPr lang="es-CO" altLang="es-CO" sz="1800" b="1" dirty="0">
                <a:solidFill>
                  <a:srgbClr val="002060"/>
                </a:solidFill>
                <a:latin typeface="Arial" panose="020B0604020202020204" pitchFamily="34" charset="0"/>
                <a:cs typeface="Arial" panose="020B0604020202020204" pitchFamily="34" charset="0"/>
              </a:rPr>
              <a:t>Búsqueda activa  INSTITUCIONAL</a:t>
            </a:r>
            <a:endParaRPr lang="es-CO" altLang="es-CO" sz="1800" dirty="0">
              <a:solidFill>
                <a:srgbClr val="002060"/>
              </a:solidFill>
              <a:latin typeface="Arial" panose="020B0604020202020204" pitchFamily="34" charset="0"/>
              <a:cs typeface="Arial" panose="020B0604020202020204" pitchFamily="34" charset="0"/>
            </a:endParaRPr>
          </a:p>
          <a:p>
            <a:pPr algn="ctr">
              <a:lnSpc>
                <a:spcPts val="1850"/>
              </a:lnSpc>
              <a:spcBef>
                <a:spcPct val="0"/>
              </a:spcBef>
              <a:buFontTx/>
              <a:buNone/>
            </a:pPr>
            <a:r>
              <a:rPr lang="es-CO" altLang="es-CO" sz="1800" b="1" dirty="0">
                <a:solidFill>
                  <a:srgbClr val="002060"/>
                </a:solidFill>
                <a:latin typeface="Arial" panose="020B0604020202020204" pitchFamily="34" charset="0"/>
                <a:cs typeface="Arial" panose="020B0604020202020204" pitchFamily="34" charset="0"/>
              </a:rPr>
              <a:t>(retrospectiva)</a:t>
            </a:r>
            <a:endParaRPr lang="es-CO" altLang="es-CO" sz="1800" dirty="0">
              <a:solidFill>
                <a:srgbClr val="002060"/>
              </a:solidFill>
              <a:latin typeface="Arial" panose="020B0604020202020204" pitchFamily="34" charset="0"/>
              <a:cs typeface="Arial" panose="020B0604020202020204" pitchFamily="34" charset="0"/>
            </a:endParaRPr>
          </a:p>
        </p:txBody>
      </p:sp>
      <p:sp>
        <p:nvSpPr>
          <p:cNvPr id="23" name="object 30"/>
          <p:cNvSpPr>
            <a:spLocks noChangeArrowheads="1"/>
          </p:cNvSpPr>
          <p:nvPr/>
        </p:nvSpPr>
        <p:spPr bwMode="auto">
          <a:xfrm>
            <a:off x="8076607" y="1030089"/>
            <a:ext cx="2728912" cy="1150938"/>
          </a:xfrm>
          <a:custGeom>
            <a:avLst/>
            <a:gdLst>
              <a:gd name="T0" fmla="*/ 0 w 2729865"/>
              <a:gd name="T1" fmla="*/ 0 h 1150620"/>
              <a:gd name="T2" fmla="*/ 2729865 w 2729865"/>
              <a:gd name="T3" fmla="*/ 1150620 h 1150620"/>
            </a:gdLst>
            <a:ahLst/>
            <a:cxnLst/>
            <a:rect l="T0" t="T1" r="T2" b="T3"/>
            <a:pathLst>
              <a:path w="2729865" h="1150620">
                <a:moveTo>
                  <a:pt x="0" y="575310"/>
                </a:moveTo>
                <a:lnTo>
                  <a:pt x="6247" y="519904"/>
                </a:lnTo>
                <a:lnTo>
                  <a:pt x="24608" y="465989"/>
                </a:lnTo>
                <a:lnTo>
                  <a:pt x="54510" y="413805"/>
                </a:lnTo>
                <a:lnTo>
                  <a:pt x="95382" y="363592"/>
                </a:lnTo>
                <a:lnTo>
                  <a:pt x="146652" y="315593"/>
                </a:lnTo>
                <a:lnTo>
                  <a:pt x="207747" y="270048"/>
                </a:lnTo>
                <a:lnTo>
                  <a:pt x="241801" y="248272"/>
                </a:lnTo>
                <a:lnTo>
                  <a:pt x="278097" y="227199"/>
                </a:lnTo>
                <a:lnTo>
                  <a:pt x="316563" y="206860"/>
                </a:lnTo>
                <a:lnTo>
                  <a:pt x="357128" y="187286"/>
                </a:lnTo>
                <a:lnTo>
                  <a:pt x="399721" y="168506"/>
                </a:lnTo>
                <a:lnTo>
                  <a:pt x="444270" y="150551"/>
                </a:lnTo>
                <a:lnTo>
                  <a:pt x="490703" y="133450"/>
                </a:lnTo>
                <a:lnTo>
                  <a:pt x="538950" y="117235"/>
                </a:lnTo>
                <a:lnTo>
                  <a:pt x="588938" y="101934"/>
                </a:lnTo>
                <a:lnTo>
                  <a:pt x="640596" y="87578"/>
                </a:lnTo>
                <a:lnTo>
                  <a:pt x="693853" y="74198"/>
                </a:lnTo>
                <a:lnTo>
                  <a:pt x="748637" y="61823"/>
                </a:lnTo>
                <a:lnTo>
                  <a:pt x="804876" y="50483"/>
                </a:lnTo>
                <a:lnTo>
                  <a:pt x="862500" y="40209"/>
                </a:lnTo>
                <a:lnTo>
                  <a:pt x="921437" y="31031"/>
                </a:lnTo>
                <a:lnTo>
                  <a:pt x="981614" y="22979"/>
                </a:lnTo>
                <a:lnTo>
                  <a:pt x="1042962" y="16083"/>
                </a:lnTo>
                <a:lnTo>
                  <a:pt x="1105407" y="10373"/>
                </a:lnTo>
                <a:lnTo>
                  <a:pt x="1168879" y="5880"/>
                </a:lnTo>
                <a:lnTo>
                  <a:pt x="1233307" y="2633"/>
                </a:lnTo>
                <a:lnTo>
                  <a:pt x="1298618" y="663"/>
                </a:lnTo>
                <a:lnTo>
                  <a:pt x="1364742" y="0"/>
                </a:lnTo>
                <a:lnTo>
                  <a:pt x="1430865" y="663"/>
                </a:lnTo>
                <a:lnTo>
                  <a:pt x="1496176" y="2633"/>
                </a:lnTo>
                <a:lnTo>
                  <a:pt x="1560604" y="5880"/>
                </a:lnTo>
                <a:lnTo>
                  <a:pt x="1624076" y="10373"/>
                </a:lnTo>
                <a:lnTo>
                  <a:pt x="1686521" y="16083"/>
                </a:lnTo>
                <a:lnTo>
                  <a:pt x="1747869" y="22979"/>
                </a:lnTo>
                <a:lnTo>
                  <a:pt x="1808046" y="31031"/>
                </a:lnTo>
                <a:lnTo>
                  <a:pt x="1866983" y="40209"/>
                </a:lnTo>
                <a:lnTo>
                  <a:pt x="1924607" y="50483"/>
                </a:lnTo>
                <a:lnTo>
                  <a:pt x="1980846" y="61823"/>
                </a:lnTo>
                <a:lnTo>
                  <a:pt x="2035630" y="74198"/>
                </a:lnTo>
                <a:lnTo>
                  <a:pt x="2088887" y="87578"/>
                </a:lnTo>
                <a:lnTo>
                  <a:pt x="2140545" y="101934"/>
                </a:lnTo>
                <a:lnTo>
                  <a:pt x="2190533" y="117235"/>
                </a:lnTo>
                <a:lnTo>
                  <a:pt x="2238780" y="133450"/>
                </a:lnTo>
                <a:lnTo>
                  <a:pt x="2285213" y="150551"/>
                </a:lnTo>
                <a:lnTo>
                  <a:pt x="2329762" y="168506"/>
                </a:lnTo>
                <a:lnTo>
                  <a:pt x="2372355" y="187286"/>
                </a:lnTo>
                <a:lnTo>
                  <a:pt x="2412920" y="206860"/>
                </a:lnTo>
                <a:lnTo>
                  <a:pt x="2451386" y="227199"/>
                </a:lnTo>
                <a:lnTo>
                  <a:pt x="2487682" y="248272"/>
                </a:lnTo>
                <a:lnTo>
                  <a:pt x="2521736" y="270048"/>
                </a:lnTo>
                <a:lnTo>
                  <a:pt x="2553476" y="292499"/>
                </a:lnTo>
                <a:lnTo>
                  <a:pt x="2609730" y="339301"/>
                </a:lnTo>
                <a:lnTo>
                  <a:pt x="2655873" y="388437"/>
                </a:lnTo>
                <a:lnTo>
                  <a:pt x="2691331" y="439665"/>
                </a:lnTo>
                <a:lnTo>
                  <a:pt x="2715534" y="492745"/>
                </a:lnTo>
                <a:lnTo>
                  <a:pt x="2727910" y="547436"/>
                </a:lnTo>
                <a:lnTo>
                  <a:pt x="2729484" y="575310"/>
                </a:lnTo>
                <a:lnTo>
                  <a:pt x="2727910" y="603184"/>
                </a:lnTo>
                <a:lnTo>
                  <a:pt x="2715534" y="657876"/>
                </a:lnTo>
                <a:lnTo>
                  <a:pt x="2691331" y="710958"/>
                </a:lnTo>
                <a:lnTo>
                  <a:pt x="2655873" y="762187"/>
                </a:lnTo>
                <a:lnTo>
                  <a:pt x="2609730" y="811323"/>
                </a:lnTo>
                <a:lnTo>
                  <a:pt x="2553476" y="858126"/>
                </a:lnTo>
                <a:lnTo>
                  <a:pt x="2521736" y="880576"/>
                </a:lnTo>
                <a:lnTo>
                  <a:pt x="2487682" y="902353"/>
                </a:lnTo>
                <a:lnTo>
                  <a:pt x="2451386" y="923425"/>
                </a:lnTo>
                <a:lnTo>
                  <a:pt x="2412920" y="943764"/>
                </a:lnTo>
                <a:lnTo>
                  <a:pt x="2372355" y="963338"/>
                </a:lnTo>
                <a:lnTo>
                  <a:pt x="2329762" y="982117"/>
                </a:lnTo>
                <a:lnTo>
                  <a:pt x="2285213" y="1000072"/>
                </a:lnTo>
                <a:lnTo>
                  <a:pt x="2238780" y="1017173"/>
                </a:lnTo>
                <a:lnTo>
                  <a:pt x="2190533" y="1033388"/>
                </a:lnTo>
                <a:lnTo>
                  <a:pt x="2140545" y="1048689"/>
                </a:lnTo>
                <a:lnTo>
                  <a:pt x="2088887" y="1063044"/>
                </a:lnTo>
                <a:lnTo>
                  <a:pt x="2035630" y="1076424"/>
                </a:lnTo>
                <a:lnTo>
                  <a:pt x="1980846" y="1088799"/>
                </a:lnTo>
                <a:lnTo>
                  <a:pt x="1924607" y="1100138"/>
                </a:lnTo>
                <a:lnTo>
                  <a:pt x="1866983" y="1110411"/>
                </a:lnTo>
                <a:lnTo>
                  <a:pt x="1808046" y="1119589"/>
                </a:lnTo>
                <a:lnTo>
                  <a:pt x="1747869" y="1127641"/>
                </a:lnTo>
                <a:lnTo>
                  <a:pt x="1686521" y="1134537"/>
                </a:lnTo>
                <a:lnTo>
                  <a:pt x="1624076" y="1140246"/>
                </a:lnTo>
                <a:lnTo>
                  <a:pt x="1560604" y="1144739"/>
                </a:lnTo>
                <a:lnTo>
                  <a:pt x="1496176" y="1147986"/>
                </a:lnTo>
                <a:lnTo>
                  <a:pt x="1430865" y="1149956"/>
                </a:lnTo>
                <a:lnTo>
                  <a:pt x="1364742" y="1150620"/>
                </a:lnTo>
                <a:lnTo>
                  <a:pt x="1298618" y="1149956"/>
                </a:lnTo>
                <a:lnTo>
                  <a:pt x="1233307" y="1147986"/>
                </a:lnTo>
                <a:lnTo>
                  <a:pt x="1168879" y="1144739"/>
                </a:lnTo>
                <a:lnTo>
                  <a:pt x="1105407" y="1140246"/>
                </a:lnTo>
                <a:lnTo>
                  <a:pt x="1042962" y="1134537"/>
                </a:lnTo>
                <a:lnTo>
                  <a:pt x="981614" y="1127641"/>
                </a:lnTo>
                <a:lnTo>
                  <a:pt x="921437" y="1119589"/>
                </a:lnTo>
                <a:lnTo>
                  <a:pt x="862500" y="1110411"/>
                </a:lnTo>
                <a:lnTo>
                  <a:pt x="804876" y="1100138"/>
                </a:lnTo>
                <a:lnTo>
                  <a:pt x="748637" y="1088799"/>
                </a:lnTo>
                <a:lnTo>
                  <a:pt x="693853" y="1076424"/>
                </a:lnTo>
                <a:lnTo>
                  <a:pt x="640596" y="1063044"/>
                </a:lnTo>
                <a:lnTo>
                  <a:pt x="588938" y="1048689"/>
                </a:lnTo>
                <a:lnTo>
                  <a:pt x="538950" y="1033388"/>
                </a:lnTo>
                <a:lnTo>
                  <a:pt x="490703" y="1017173"/>
                </a:lnTo>
                <a:lnTo>
                  <a:pt x="444270" y="1000072"/>
                </a:lnTo>
                <a:lnTo>
                  <a:pt x="399721" y="982117"/>
                </a:lnTo>
                <a:lnTo>
                  <a:pt x="357128" y="963338"/>
                </a:lnTo>
                <a:lnTo>
                  <a:pt x="316563" y="943764"/>
                </a:lnTo>
                <a:lnTo>
                  <a:pt x="278097" y="923425"/>
                </a:lnTo>
                <a:lnTo>
                  <a:pt x="241801" y="902353"/>
                </a:lnTo>
                <a:lnTo>
                  <a:pt x="207747" y="880576"/>
                </a:lnTo>
                <a:lnTo>
                  <a:pt x="176007" y="858126"/>
                </a:lnTo>
                <a:lnTo>
                  <a:pt x="119753" y="811323"/>
                </a:lnTo>
                <a:lnTo>
                  <a:pt x="73610" y="762187"/>
                </a:lnTo>
                <a:lnTo>
                  <a:pt x="38152" y="710958"/>
                </a:lnTo>
                <a:lnTo>
                  <a:pt x="13949" y="657876"/>
                </a:lnTo>
                <a:lnTo>
                  <a:pt x="1573" y="603184"/>
                </a:lnTo>
                <a:lnTo>
                  <a:pt x="0" y="575310"/>
                </a:lnTo>
                <a:close/>
              </a:path>
            </a:pathLst>
          </a:custGeom>
          <a:noFill/>
          <a:ln w="38100">
            <a:solidFill>
              <a:srgbClr val="9D63AF"/>
            </a:solidFill>
            <a:miter lim="800000"/>
            <a:headEnd/>
            <a:tailEnd/>
          </a:ln>
          <a:effectLst>
            <a:glow rad="63500">
              <a:schemeClr val="accent4">
                <a:satMod val="175000"/>
                <a:alpha val="40000"/>
              </a:schemeClr>
            </a:glow>
          </a:effectLst>
        </p:spPr>
        <p:txBody>
          <a:bodyPr lIns="0" tIns="0" rIns="0" bIns="0"/>
          <a:lstStyle/>
          <a:p>
            <a:pPr>
              <a:defRPr/>
            </a:pPr>
            <a:endParaRPr lang="es-CO">
              <a:latin typeface="Arial" charset="0"/>
            </a:endParaRPr>
          </a:p>
        </p:txBody>
      </p:sp>
      <p:sp>
        <p:nvSpPr>
          <p:cNvPr id="24" name="object 19"/>
          <p:cNvSpPr txBox="1">
            <a:spLocks noChangeArrowheads="1"/>
          </p:cNvSpPr>
          <p:nvPr/>
        </p:nvSpPr>
        <p:spPr bwMode="auto">
          <a:xfrm>
            <a:off x="8702737" y="1300704"/>
            <a:ext cx="14541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indent="1588">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lnSpc>
                <a:spcPct val="86000"/>
              </a:lnSpc>
              <a:spcBef>
                <a:spcPct val="0"/>
              </a:spcBef>
              <a:buFontTx/>
              <a:buNone/>
            </a:pPr>
            <a:r>
              <a:rPr lang="es-CO" altLang="es-CO" sz="1800" b="1" dirty="0">
                <a:solidFill>
                  <a:srgbClr val="333399"/>
                </a:solidFill>
                <a:latin typeface="Arial" panose="020B0604020202020204" pitchFamily="34" charset="0"/>
                <a:cs typeface="Arial" panose="020B0604020202020204" pitchFamily="34" charset="0"/>
              </a:rPr>
              <a:t>Vigilancia  intensificada  (prospectiva)</a:t>
            </a:r>
            <a:endParaRPr lang="es-CO" altLang="es-CO" sz="1800"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9"/>
          <a:stretch>
            <a:fillRect/>
          </a:stretch>
        </p:blipFill>
        <p:spPr>
          <a:xfrm>
            <a:off x="5787982" y="2735578"/>
            <a:ext cx="1938696" cy="1213209"/>
          </a:xfrm>
          <a:prstGeom prst="rect">
            <a:avLst/>
          </a:prstGeom>
          <a:ln>
            <a:solidFill>
              <a:schemeClr val="bg2">
                <a:lumMod val="60000"/>
                <a:lumOff val="40000"/>
              </a:schemeClr>
            </a:solidFill>
          </a:ln>
        </p:spPr>
      </p:pic>
      <p:sp>
        <p:nvSpPr>
          <p:cNvPr id="3" name="Rectángulo 2"/>
          <p:cNvSpPr/>
          <p:nvPr/>
        </p:nvSpPr>
        <p:spPr>
          <a:xfrm>
            <a:off x="6354384" y="3147021"/>
            <a:ext cx="1040349" cy="400110"/>
          </a:xfrm>
          <a:prstGeom prst="rect">
            <a:avLst/>
          </a:prstGeom>
        </p:spPr>
        <p:txBody>
          <a:bodyPr wrap="none">
            <a:spAutoFit/>
          </a:bodyPr>
          <a:lstStyle/>
          <a:p>
            <a:pPr marL="12700">
              <a:defRPr/>
            </a:pPr>
            <a:r>
              <a:rPr lang="en-US" sz="2000" b="1" spc="5" dirty="0" err="1"/>
              <a:t>C</a:t>
            </a:r>
            <a:r>
              <a:rPr lang="en-US" sz="2000" b="1" dirty="0" err="1"/>
              <a:t>en</a:t>
            </a:r>
            <a:r>
              <a:rPr lang="en-US" sz="2000" b="1" spc="5" dirty="0" err="1"/>
              <a:t>s</a:t>
            </a:r>
            <a:r>
              <a:rPr lang="en-US" sz="2000" b="1" dirty="0" err="1"/>
              <a:t>al</a:t>
            </a:r>
            <a:endParaRPr lang="en-US" sz="2000" b="1" dirty="0"/>
          </a:p>
        </p:txBody>
      </p:sp>
      <p:cxnSp>
        <p:nvCxnSpPr>
          <p:cNvPr id="5" name="Conector recto 4"/>
          <p:cNvCxnSpPr>
            <a:endCxn id="2" idx="1"/>
          </p:cNvCxnSpPr>
          <p:nvPr/>
        </p:nvCxnSpPr>
        <p:spPr>
          <a:xfrm>
            <a:off x="5510179" y="3338921"/>
            <a:ext cx="277803" cy="326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359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pic>
        <p:nvPicPr>
          <p:cNvPr id="500" name="Google Shape;500;p37"/>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8" name="object 2"/>
          <p:cNvSpPr txBox="1">
            <a:spLocks noChangeArrowheads="1"/>
          </p:cNvSpPr>
          <p:nvPr/>
        </p:nvSpPr>
        <p:spPr bwMode="auto">
          <a:xfrm>
            <a:off x="1151227" y="1845600"/>
            <a:ext cx="10306482" cy="378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5600" indent="-342900">
              <a:spcBef>
                <a:spcPct val="20000"/>
              </a:spcBef>
              <a:buFont typeface="Arial" panose="020B0604020202020204" pitchFamily="34" charset="0"/>
              <a:buChar char="•"/>
              <a:tabLst>
                <a:tab pos="354013" algn="l"/>
                <a:tab pos="355600"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354013" algn="l"/>
                <a:tab pos="355600"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354013" algn="l"/>
                <a:tab pos="355600"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354013" algn="l"/>
                <a:tab pos="355600" algn="l"/>
              </a:tabLst>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pPr>
            <a:r>
              <a:rPr lang="es-CO" altLang="es-CO" sz="2400" dirty="0">
                <a:latin typeface="Arial" panose="020B0604020202020204" pitchFamily="34" charset="0"/>
                <a:cs typeface="Arial" panose="020B0604020202020204" pitchFamily="34" charset="0"/>
              </a:rPr>
              <a:t>Es una búsqueda </a:t>
            </a:r>
            <a:r>
              <a:rPr lang="es-CO" altLang="es-CO" sz="2400" b="1" u="sng" dirty="0">
                <a:solidFill>
                  <a:srgbClr val="008080"/>
                </a:solidFill>
                <a:latin typeface="Arial" panose="020B0604020202020204" pitchFamily="34" charset="0"/>
                <a:cs typeface="Arial" panose="020B0604020202020204" pitchFamily="34" charset="0"/>
              </a:rPr>
              <a:t>prospectiva</a:t>
            </a:r>
            <a:r>
              <a:rPr lang="es-CO" altLang="es-CO" sz="2400" dirty="0">
                <a:latin typeface="Arial" panose="020B0604020202020204" pitchFamily="34" charset="0"/>
                <a:cs typeface="Arial" panose="020B0604020202020204" pitchFamily="34" charset="0"/>
              </a:rPr>
              <a:t>.</a:t>
            </a:r>
          </a:p>
          <a:p>
            <a:pPr>
              <a:lnSpc>
                <a:spcPct val="120000"/>
              </a:lnSpc>
              <a:spcBef>
                <a:spcPts val="600"/>
              </a:spcBef>
              <a:buFontTx/>
              <a:buChar char="•"/>
            </a:pPr>
            <a:r>
              <a:rPr lang="es-CO" altLang="es-CO" sz="2400" dirty="0">
                <a:latin typeface="Arial" panose="020B0604020202020204" pitchFamily="34" charset="0"/>
                <a:cs typeface="Arial" panose="020B0604020202020204" pitchFamily="34" charset="0"/>
              </a:rPr>
              <a:t>Se trata de la misma </a:t>
            </a:r>
            <a:r>
              <a:rPr lang="es-CO" altLang="es-CO" sz="2400" u="sng" dirty="0">
                <a:latin typeface="Arial" panose="020B0604020202020204" pitchFamily="34" charset="0"/>
                <a:cs typeface="Arial" panose="020B0604020202020204" pitchFamily="34" charset="0"/>
              </a:rPr>
              <a:t>vigilancia pasiva</a:t>
            </a:r>
            <a:r>
              <a:rPr lang="es-CO" altLang="es-CO" sz="2400" dirty="0">
                <a:latin typeface="Arial" panose="020B0604020202020204" pitchFamily="34" charset="0"/>
                <a:cs typeface="Arial" panose="020B0604020202020204" pitchFamily="34" charset="0"/>
              </a:rPr>
              <a:t>, que realiza el  personal de salud por las normativas nacionales  obligatorias de notificación.</a:t>
            </a:r>
          </a:p>
          <a:p>
            <a:pPr>
              <a:lnSpc>
                <a:spcPct val="120000"/>
              </a:lnSpc>
              <a:spcBef>
                <a:spcPts val="600"/>
              </a:spcBef>
              <a:buFontTx/>
              <a:buChar char="•"/>
            </a:pPr>
            <a:r>
              <a:rPr lang="es-CO" altLang="es-CO" sz="2400" dirty="0">
                <a:latin typeface="Arial" panose="020B0604020202020204" pitchFamily="34" charset="0"/>
                <a:cs typeface="Arial" panose="020B0604020202020204" pitchFamily="34" charset="0"/>
              </a:rPr>
              <a:t>Se explica la situación y se solicita que realicen la  vigilancia en forma </a:t>
            </a:r>
            <a:r>
              <a:rPr lang="es-CO" altLang="es-CO" sz="2400" u="sng" dirty="0">
                <a:latin typeface="Arial" panose="020B0604020202020204" pitchFamily="34" charset="0"/>
                <a:cs typeface="Arial" panose="020B0604020202020204" pitchFamily="34" charset="0"/>
              </a:rPr>
              <a:t>intensiva</a:t>
            </a:r>
            <a:r>
              <a:rPr lang="es-CO" altLang="es-CO" sz="2400" dirty="0">
                <a:latin typeface="Arial" panose="020B0604020202020204" pitchFamily="34" charset="0"/>
                <a:cs typeface="Arial" panose="020B0604020202020204" pitchFamily="34" charset="0"/>
              </a:rPr>
              <a:t>.</a:t>
            </a:r>
          </a:p>
          <a:p>
            <a:pPr>
              <a:spcBef>
                <a:spcPts val="1175"/>
              </a:spcBef>
              <a:buFontTx/>
              <a:buChar char="•"/>
            </a:pPr>
            <a:r>
              <a:rPr lang="es-CO" altLang="es-CO" sz="2400" dirty="0">
                <a:latin typeface="Arial" panose="020B0604020202020204" pitchFamily="34" charset="0"/>
                <a:cs typeface="Arial" panose="020B0604020202020204" pitchFamily="34" charset="0"/>
              </a:rPr>
              <a:t>Bajo la </a:t>
            </a:r>
            <a:r>
              <a:rPr lang="es-CO" altLang="es-CO" sz="2400" u="sng" dirty="0">
                <a:latin typeface="Arial" panose="020B0604020202020204" pitchFamily="34" charset="0"/>
                <a:cs typeface="Arial" panose="020B0604020202020204" pitchFamily="34" charset="0"/>
              </a:rPr>
              <a:t>definición de caso </a:t>
            </a:r>
            <a:r>
              <a:rPr lang="es-CO" altLang="es-CO" sz="2400" dirty="0">
                <a:latin typeface="Arial" panose="020B0604020202020204" pitchFamily="34" charset="0"/>
                <a:cs typeface="Arial" panose="020B0604020202020204" pitchFamily="34" charset="0"/>
              </a:rPr>
              <a:t>establecida para el brote.</a:t>
            </a:r>
          </a:p>
          <a:p>
            <a:pPr>
              <a:lnSpc>
                <a:spcPct val="120000"/>
              </a:lnSpc>
              <a:spcBef>
                <a:spcPts val="600"/>
              </a:spcBef>
              <a:buFontTx/>
              <a:buChar char="•"/>
            </a:pPr>
            <a:r>
              <a:rPr lang="es-CO" altLang="es-CO" sz="2400" dirty="0">
                <a:latin typeface="Arial" panose="020B0604020202020204" pitchFamily="34" charset="0"/>
                <a:cs typeface="Arial" panose="020B0604020202020204" pitchFamily="34" charset="0"/>
              </a:rPr>
              <a:t>Cuando identifican un paciente que cumple con la DC  deben notificar en forma inmediata por los canales  regulares o al ERI.</a:t>
            </a:r>
          </a:p>
        </p:txBody>
      </p:sp>
      <p:sp>
        <p:nvSpPr>
          <p:cNvPr id="9" name="object 3"/>
          <p:cNvSpPr txBox="1">
            <a:spLocks/>
          </p:cNvSpPr>
          <p:nvPr/>
        </p:nvSpPr>
        <p:spPr>
          <a:xfrm>
            <a:off x="3172691" y="538070"/>
            <a:ext cx="6691746" cy="984885"/>
          </a:xfrm>
          <a:prstGeom prst="rect">
            <a:avLst/>
          </a:prstGeom>
        </p:spPr>
        <p:txBody>
          <a:bodyPr wrap="square" lIns="0" tIns="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75640" algn="ctr">
              <a:defRPr/>
            </a:pPr>
            <a:r>
              <a:rPr lang="en-US" sz="3200" b="1" spc="-5" dirty="0" smtClean="0"/>
              <a:t>VIGILANCIA</a:t>
            </a:r>
            <a:r>
              <a:rPr lang="en-US" sz="3200" b="1" spc="-50" dirty="0" smtClean="0"/>
              <a:t> </a:t>
            </a:r>
            <a:r>
              <a:rPr lang="en-US" sz="3200" b="1" spc="-5" dirty="0" smtClean="0"/>
              <a:t>INTENSIFICADA</a:t>
            </a:r>
            <a:r>
              <a:rPr lang="en-US" sz="3200" b="1" dirty="0" smtClean="0"/>
              <a:t/>
            </a:r>
            <a:br>
              <a:rPr lang="en-US" sz="3200" b="1" dirty="0" smtClean="0"/>
            </a:br>
            <a:r>
              <a:rPr lang="en-US" sz="3200" b="1" spc="-5" dirty="0" smtClean="0"/>
              <a:t>(VI)</a:t>
            </a:r>
            <a:endParaRPr lang="en-US" sz="32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9"/>
        <p:cNvGrpSpPr/>
        <p:nvPr/>
      </p:nvGrpSpPr>
      <p:grpSpPr>
        <a:xfrm>
          <a:off x="0" y="0"/>
          <a:ext cx="0" cy="0"/>
          <a:chOff x="0" y="0"/>
          <a:chExt cx="0" cy="0"/>
        </a:xfrm>
      </p:grpSpPr>
      <p:pic>
        <p:nvPicPr>
          <p:cNvPr id="510" name="Google Shape;510;p38"/>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514" name="Google Shape;514;p38"/>
          <p:cNvSpPr txBox="1"/>
          <p:nvPr/>
        </p:nvSpPr>
        <p:spPr>
          <a:xfrm>
            <a:off x="413658" y="398782"/>
            <a:ext cx="255764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20E18"/>
              </a:buClr>
              <a:buSzPts val="2400"/>
              <a:buFont typeface="Montserrat Black"/>
              <a:buNone/>
            </a:pPr>
            <a:r>
              <a:rPr lang="es-CO" sz="2400" dirty="0" smtClean="0">
                <a:solidFill>
                  <a:srgbClr val="E20E18"/>
                </a:solidFill>
                <a:latin typeface="Montserrat Black"/>
                <a:ea typeface="Montserrat Black"/>
                <a:cs typeface="Montserrat Black"/>
                <a:sym typeface="Montserrat Black"/>
              </a:rPr>
              <a:t>PASOS RESTANTES</a:t>
            </a:r>
            <a:endParaRPr sz="2400" b="0" i="0" u="none" strike="noStrike" cap="none" dirty="0">
              <a:solidFill>
                <a:srgbClr val="E20E18"/>
              </a:solidFill>
              <a:latin typeface="Montserrat Black"/>
              <a:ea typeface="Montserrat Black"/>
              <a:cs typeface="Montserrat Black"/>
              <a:sym typeface="Montserrat Black"/>
            </a:endParaRPr>
          </a:p>
        </p:txBody>
      </p:sp>
      <p:sp>
        <p:nvSpPr>
          <p:cNvPr id="8" name="4 Rectángulo"/>
          <p:cNvSpPr/>
          <p:nvPr/>
        </p:nvSpPr>
        <p:spPr>
          <a:xfrm>
            <a:off x="2971304" y="1030513"/>
            <a:ext cx="7920038" cy="647700"/>
          </a:xfrm>
          <a:prstGeom prst="rect">
            <a:avLst/>
          </a:prstGeom>
          <a:ln w="38100">
            <a:solidFill>
              <a:schemeClr val="bg1">
                <a:lumMod val="75000"/>
              </a:schemeClr>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anchor="ctr"/>
          <a:lstStyle/>
          <a:p>
            <a:pPr marL="914400" lvl="1" indent="-457200" eaLnBrk="1" fontAlgn="auto" hangingPunct="1">
              <a:spcAft>
                <a:spcPts val="0"/>
              </a:spcAft>
              <a:buFont typeface="Arial" charset="0"/>
              <a:buNone/>
              <a:defRPr/>
            </a:pPr>
            <a:r>
              <a:rPr lang="es-ES" sz="2400" dirty="0">
                <a:latin typeface="Cambria" panose="02040503050406030204" pitchFamily="18" charset="0"/>
              </a:rPr>
              <a:t>5. Descripción epidemiológica del brote</a:t>
            </a:r>
          </a:p>
        </p:txBody>
      </p:sp>
      <p:sp>
        <p:nvSpPr>
          <p:cNvPr id="9" name="5 Rectángulo"/>
          <p:cNvSpPr/>
          <p:nvPr/>
        </p:nvSpPr>
        <p:spPr>
          <a:xfrm>
            <a:off x="2971304" y="1744888"/>
            <a:ext cx="7920038" cy="576263"/>
          </a:xfrm>
          <a:prstGeom prst="rect">
            <a:avLst/>
          </a:prstGeom>
          <a:ln w="38100">
            <a:solidFill>
              <a:schemeClr val="bg1">
                <a:lumMod val="75000"/>
              </a:schemeClr>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anchor="ctr"/>
          <a:lstStyle/>
          <a:p>
            <a:pPr marL="914400" lvl="1" indent="-457200" eaLnBrk="1" fontAlgn="auto" hangingPunct="1">
              <a:spcAft>
                <a:spcPts val="0"/>
              </a:spcAft>
              <a:buFont typeface="Arial" charset="0"/>
              <a:buNone/>
              <a:defRPr/>
            </a:pPr>
            <a:r>
              <a:rPr lang="es-ES" sz="2400" dirty="0">
                <a:latin typeface="Cambria" panose="02040503050406030204" pitchFamily="18" charset="0"/>
              </a:rPr>
              <a:t>6. Plantear hipótesis.</a:t>
            </a:r>
            <a:endParaRPr lang="en-US" sz="7200" b="1" dirty="0">
              <a:latin typeface="Cambria" panose="02040503050406030204" pitchFamily="18" charset="0"/>
            </a:endParaRPr>
          </a:p>
        </p:txBody>
      </p:sp>
      <p:sp>
        <p:nvSpPr>
          <p:cNvPr id="10" name="6 Rectángulo"/>
          <p:cNvSpPr/>
          <p:nvPr/>
        </p:nvSpPr>
        <p:spPr>
          <a:xfrm>
            <a:off x="2971304" y="2459263"/>
            <a:ext cx="7920038" cy="649288"/>
          </a:xfrm>
          <a:prstGeom prst="rect">
            <a:avLst/>
          </a:prstGeom>
          <a:ln w="38100">
            <a:solidFill>
              <a:schemeClr val="bg1">
                <a:lumMod val="75000"/>
              </a:schemeClr>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anchor="ctr"/>
          <a:lstStyle/>
          <a:p>
            <a:pPr marL="914400" lvl="1" indent="-457200" eaLnBrk="1" fontAlgn="auto" hangingPunct="1">
              <a:spcAft>
                <a:spcPts val="0"/>
              </a:spcAft>
              <a:buFont typeface="Arial" charset="0"/>
              <a:buNone/>
              <a:defRPr/>
            </a:pPr>
            <a:r>
              <a:rPr lang="es-ES" sz="2400" dirty="0">
                <a:latin typeface="Cambria" panose="02040503050406030204" pitchFamily="18" charset="0"/>
              </a:rPr>
              <a:t>7.Confirmar las hipótesis planteadas.</a:t>
            </a:r>
            <a:endParaRPr lang="en-US" sz="7200" b="1" dirty="0">
              <a:latin typeface="Cambria" panose="02040503050406030204" pitchFamily="18" charset="0"/>
            </a:endParaRPr>
          </a:p>
        </p:txBody>
      </p:sp>
      <p:sp>
        <p:nvSpPr>
          <p:cNvPr id="11" name="7 Rectángulo"/>
          <p:cNvSpPr/>
          <p:nvPr/>
        </p:nvSpPr>
        <p:spPr>
          <a:xfrm>
            <a:off x="2971304" y="3316513"/>
            <a:ext cx="7920038" cy="698500"/>
          </a:xfrm>
          <a:prstGeom prst="rect">
            <a:avLst/>
          </a:prstGeom>
          <a:ln w="38100">
            <a:solidFill>
              <a:schemeClr val="bg1">
                <a:lumMod val="75000"/>
              </a:schemeClr>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anchor="ctr"/>
          <a:lstStyle/>
          <a:p>
            <a:pPr marL="914400" lvl="1" indent="-457200" eaLnBrk="1" fontAlgn="auto" hangingPunct="1">
              <a:spcAft>
                <a:spcPts val="0"/>
              </a:spcAft>
              <a:buFont typeface="Arial" charset="0"/>
              <a:buNone/>
              <a:defRPr/>
            </a:pPr>
            <a:r>
              <a:rPr lang="es-ES" sz="2400" dirty="0">
                <a:latin typeface="Cambria" panose="02040503050406030204" pitchFamily="18" charset="0"/>
              </a:rPr>
              <a:t>8. Si es necesario, reconsiderar y mejorar las hipótesis.</a:t>
            </a:r>
          </a:p>
        </p:txBody>
      </p:sp>
      <p:sp>
        <p:nvSpPr>
          <p:cNvPr id="12" name="8 Rectángulo"/>
          <p:cNvSpPr/>
          <p:nvPr/>
        </p:nvSpPr>
        <p:spPr>
          <a:xfrm>
            <a:off x="2971304" y="4316638"/>
            <a:ext cx="7920038" cy="698500"/>
          </a:xfrm>
          <a:prstGeom prst="rect">
            <a:avLst/>
          </a:prstGeom>
          <a:ln w="38100">
            <a:solidFill>
              <a:schemeClr val="bg1">
                <a:lumMod val="75000"/>
              </a:schemeClr>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anchor="ctr"/>
          <a:lstStyle/>
          <a:p>
            <a:pPr marL="914400" lvl="1" indent="-457200" eaLnBrk="1" fontAlgn="auto" hangingPunct="1">
              <a:spcAft>
                <a:spcPts val="0"/>
              </a:spcAft>
              <a:buFont typeface="Arial" charset="0"/>
              <a:buNone/>
              <a:defRPr/>
            </a:pPr>
            <a:r>
              <a:rPr lang="es-ES" sz="2400" dirty="0">
                <a:latin typeface="Cambria" panose="02040503050406030204" pitchFamily="18" charset="0"/>
              </a:rPr>
              <a:t>9. Desarrollar las medidas de prevención y control del caso. </a:t>
            </a:r>
          </a:p>
        </p:txBody>
      </p:sp>
      <p:sp>
        <p:nvSpPr>
          <p:cNvPr id="13" name="9 Rectángulo"/>
          <p:cNvSpPr/>
          <p:nvPr/>
        </p:nvSpPr>
        <p:spPr>
          <a:xfrm>
            <a:off x="2971304" y="5245326"/>
            <a:ext cx="7920038" cy="696912"/>
          </a:xfrm>
          <a:prstGeom prst="rect">
            <a:avLst/>
          </a:prstGeom>
          <a:ln w="38100">
            <a:solidFill>
              <a:schemeClr val="bg1">
                <a:lumMod val="75000"/>
              </a:schemeClr>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anchor="ctr"/>
          <a:lstStyle/>
          <a:p>
            <a:pPr marL="914400" lvl="1" indent="-457200" eaLnBrk="1" fontAlgn="auto" hangingPunct="1">
              <a:spcAft>
                <a:spcPts val="0"/>
              </a:spcAft>
              <a:buFont typeface="Arial" charset="0"/>
              <a:buNone/>
              <a:defRPr/>
            </a:pPr>
            <a:r>
              <a:rPr lang="es-ES" sz="2400" dirty="0">
                <a:latin typeface="Cambria" panose="02040503050406030204" pitchFamily="18" charset="0"/>
              </a:rPr>
              <a:t>10. Comunicación de los hallazgos.</a:t>
            </a:r>
            <a:endParaRPr lang="en-US" sz="7200" b="1" dirty="0">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3"/>
        <p:cNvGrpSpPr/>
        <p:nvPr/>
      </p:nvGrpSpPr>
      <p:grpSpPr>
        <a:xfrm>
          <a:off x="0" y="0"/>
          <a:ext cx="0" cy="0"/>
          <a:chOff x="0" y="0"/>
          <a:chExt cx="0" cy="0"/>
        </a:xfrm>
      </p:grpSpPr>
      <p:sp>
        <p:nvSpPr>
          <p:cNvPr id="674" name="Google Shape;674;p68"/>
          <p:cNvSpPr txBox="1"/>
          <p:nvPr/>
        </p:nvSpPr>
        <p:spPr>
          <a:xfrm>
            <a:off x="883576" y="1668196"/>
            <a:ext cx="7222733" cy="75709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4757"/>
              <a:buFont typeface="Calibri"/>
              <a:buNone/>
            </a:pPr>
            <a:r>
              <a:rPr lang="es-CO" sz="4800" b="0" i="0" u="none" strike="noStrike" cap="none" dirty="0" smtClean="0">
                <a:solidFill>
                  <a:srgbClr val="FFFFFF"/>
                </a:solidFill>
                <a:latin typeface="Avenir"/>
                <a:ea typeface="Avenir"/>
                <a:cs typeface="Avenir"/>
                <a:sym typeface="Avenir"/>
              </a:rPr>
              <a:t>POS TEST</a:t>
            </a:r>
            <a:endParaRPr sz="1200" b="0" i="0" u="none" strike="noStrike" cap="none" dirty="0">
              <a:solidFill>
                <a:srgbClr val="FFFFFF"/>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pic>
        <p:nvPicPr>
          <p:cNvPr id="711" name="Google Shape;711;p71"/>
          <p:cNvPicPr preferRelativeResize="0"/>
          <p:nvPr/>
        </p:nvPicPr>
        <p:blipFill rotWithShape="1">
          <a:blip r:embed="rId3">
            <a:alphaModFix/>
          </a:blip>
          <a:srcRect/>
          <a:stretch/>
        </p:blipFill>
        <p:spPr>
          <a:xfrm>
            <a:off x="0" y="5056"/>
            <a:ext cx="12192000" cy="6858000"/>
          </a:xfrm>
          <a:prstGeom prst="rect">
            <a:avLst/>
          </a:prstGeom>
          <a:noFill/>
          <a:ln>
            <a:noFill/>
          </a:ln>
        </p:spPr>
      </p:pic>
      <p:sp>
        <p:nvSpPr>
          <p:cNvPr id="712" name="Google Shape;712;p71"/>
          <p:cNvSpPr txBox="1"/>
          <p:nvPr/>
        </p:nvSpPr>
        <p:spPr>
          <a:xfrm>
            <a:off x="8231530" y="2844965"/>
            <a:ext cx="3198470"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4800" dirty="0" smtClean="0">
                <a:solidFill>
                  <a:srgbClr val="E20E18"/>
                </a:solidFill>
                <a:latin typeface="Montserrat Black"/>
                <a:ea typeface="Montserrat Black"/>
                <a:cs typeface="Montserrat Black"/>
                <a:sym typeface="Montserrat Black"/>
              </a:rPr>
              <a:t>GRACIAS</a:t>
            </a:r>
            <a:endParaRPr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3" name="2 Rectángulo"/>
          <p:cNvSpPr/>
          <p:nvPr/>
        </p:nvSpPr>
        <p:spPr>
          <a:xfrm>
            <a:off x="838200" y="3524539"/>
            <a:ext cx="8642350" cy="523220"/>
          </a:xfrm>
          <a:prstGeom prst="rect">
            <a:avLst/>
          </a:prstGeom>
        </p:spPr>
        <p:txBody>
          <a:bodyPr>
            <a:spAutoFit/>
          </a:bodyPr>
          <a:lstStyle/>
          <a:p>
            <a:pPr algn="just">
              <a:defRPr/>
            </a:pPr>
            <a:endParaRPr lang="es-ES" b="1" dirty="0">
              <a:latin typeface="Arial" charset="0"/>
            </a:endParaRPr>
          </a:p>
          <a:p>
            <a:pPr marL="342900" indent="-342900" algn="just">
              <a:buFont typeface="Wingdings" pitchFamily="2" charset="2"/>
              <a:buChar char="ü"/>
              <a:defRPr/>
            </a:pPr>
            <a:endParaRPr lang="es-ES" dirty="0">
              <a:latin typeface="Arial" charset="0"/>
            </a:endParaRPr>
          </a:p>
        </p:txBody>
      </p:sp>
      <p:sp>
        <p:nvSpPr>
          <p:cNvPr id="2" name="Título 1"/>
          <p:cNvSpPr>
            <a:spLocks noGrp="1"/>
          </p:cNvSpPr>
          <p:nvPr>
            <p:ph type="title"/>
          </p:nvPr>
        </p:nvSpPr>
        <p:spPr>
          <a:xfrm>
            <a:off x="1046019" y="365125"/>
            <a:ext cx="10515600" cy="1325563"/>
          </a:xfrm>
        </p:spPr>
        <p:txBody>
          <a:bodyPr/>
          <a:lstStyle/>
          <a:p>
            <a:pPr algn="ctr"/>
            <a:r>
              <a:rPr lang="es-ES" b="1" dirty="0" smtClean="0">
                <a:latin typeface="Arial" charset="0"/>
              </a:rPr>
              <a:t>FUNCIONES DEL ERI</a:t>
            </a:r>
            <a:br>
              <a:rPr lang="es-ES" b="1" dirty="0" smtClean="0">
                <a:latin typeface="Arial" charset="0"/>
              </a:rPr>
            </a:br>
            <a:endParaRPr lang="en-US" dirty="0"/>
          </a:p>
        </p:txBody>
      </p:sp>
      <p:sp>
        <p:nvSpPr>
          <p:cNvPr id="4" name="Marcador de texto 3"/>
          <p:cNvSpPr>
            <a:spLocks noGrp="1"/>
          </p:cNvSpPr>
          <p:nvPr>
            <p:ph type="body" idx="1"/>
          </p:nvPr>
        </p:nvSpPr>
        <p:spPr>
          <a:xfrm>
            <a:off x="858982" y="1100856"/>
            <a:ext cx="10515600" cy="5370585"/>
          </a:xfrm>
        </p:spPr>
        <p:txBody>
          <a:bodyPr>
            <a:noAutofit/>
          </a:bodyPr>
          <a:lstStyle/>
          <a:p>
            <a:pPr marL="342900" algn="just">
              <a:buFont typeface="Wingdings" pitchFamily="2" charset="2"/>
              <a:buChar char="ü"/>
              <a:defRPr/>
            </a:pPr>
            <a:r>
              <a:rPr lang="es-ES" dirty="0">
                <a:latin typeface="Arial" charset="0"/>
              </a:rPr>
              <a:t>Identificar y analizar los riesgos asociados a la emergencia.</a:t>
            </a:r>
          </a:p>
          <a:p>
            <a:pPr algn="just">
              <a:defRPr/>
            </a:pPr>
            <a:endParaRPr lang="es-ES" dirty="0">
              <a:latin typeface="Arial" charset="0"/>
            </a:endParaRPr>
          </a:p>
          <a:p>
            <a:pPr marL="342900" algn="just">
              <a:buFont typeface="Wingdings" pitchFamily="2" charset="2"/>
              <a:buChar char="ü"/>
              <a:defRPr/>
            </a:pPr>
            <a:r>
              <a:rPr lang="es-ES" dirty="0">
                <a:latin typeface="Arial" charset="0"/>
              </a:rPr>
              <a:t>Implementar las primeras medidas de prevención y reducción del riesgo.</a:t>
            </a:r>
          </a:p>
          <a:p>
            <a:pPr algn="just">
              <a:defRPr/>
            </a:pPr>
            <a:endParaRPr lang="es-ES" dirty="0">
              <a:latin typeface="Arial" charset="0"/>
            </a:endParaRPr>
          </a:p>
          <a:p>
            <a:pPr marL="342900" algn="just">
              <a:buFont typeface="Wingdings" pitchFamily="2" charset="2"/>
              <a:buChar char="ü"/>
              <a:defRPr/>
            </a:pPr>
            <a:r>
              <a:rPr lang="es-ES" dirty="0">
                <a:latin typeface="Arial" charset="0"/>
              </a:rPr>
              <a:t>Identificar las necesidades de intervención de la Secretaría de Salud frente a una emergencia específica.</a:t>
            </a:r>
          </a:p>
          <a:p>
            <a:pPr marL="114300" indent="0" algn="just">
              <a:buNone/>
              <a:defRPr/>
            </a:pPr>
            <a:endParaRPr lang="es-ES" dirty="0">
              <a:latin typeface="Arial" charset="0"/>
            </a:endParaRPr>
          </a:p>
          <a:p>
            <a:pPr marL="342900" algn="just">
              <a:buFont typeface="Wingdings" pitchFamily="2" charset="2"/>
              <a:buChar char="ü"/>
              <a:defRPr/>
            </a:pPr>
            <a:r>
              <a:rPr lang="es-ES" dirty="0">
                <a:latin typeface="Arial" charset="0"/>
              </a:rPr>
              <a:t>Optimizar los recursos (humanos, técnicos y tecnológicos)  con que se cuenta garantizando así una atención coordinada y efectiva.</a:t>
            </a:r>
          </a:p>
          <a:p>
            <a:pPr lvl="1">
              <a:defRPr/>
            </a:pPr>
            <a:endParaRPr lang="es-ES" dirty="0">
              <a:latin typeface="Calibri"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7"/>
          <p:cNvSpPr txBox="1"/>
          <p:nvPr/>
        </p:nvSpPr>
        <p:spPr>
          <a:xfrm>
            <a:off x="415637" y="1308755"/>
            <a:ext cx="8132618" cy="21697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500"/>
              <a:buFont typeface="Montserrat Black"/>
              <a:buNone/>
            </a:pPr>
            <a:r>
              <a:rPr lang="es-CO" sz="4500" b="0" i="0" u="none" strike="noStrike" cap="none" dirty="0" smtClean="0">
                <a:solidFill>
                  <a:srgbClr val="FFFFFF"/>
                </a:solidFill>
                <a:latin typeface="Montserrat Black"/>
                <a:ea typeface="Montserrat Black"/>
                <a:cs typeface="Montserrat Black"/>
                <a:sym typeface="Montserrat Black"/>
              </a:rPr>
              <a:t>EVENTOS QUE REQUIEREN RESPUESTA INMEDIATA</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pic>
        <p:nvPicPr>
          <p:cNvPr id="228" name="Google Shape;228;p8"/>
          <p:cNvPicPr preferRelativeResize="0"/>
          <p:nvPr/>
        </p:nvPicPr>
        <p:blipFill rotWithShape="1">
          <a:blip r:embed="rId4">
            <a:alphaModFix/>
          </a:blip>
          <a:srcRect/>
          <a:stretch/>
        </p:blipFill>
        <p:spPr>
          <a:xfrm>
            <a:off x="1" y="1030513"/>
            <a:ext cx="827314" cy="1630175"/>
          </a:xfrm>
          <a:prstGeom prst="rect">
            <a:avLst/>
          </a:prstGeom>
          <a:noFill/>
          <a:ln>
            <a:noFill/>
          </a:ln>
        </p:spPr>
      </p:pic>
      <p:sp>
        <p:nvSpPr>
          <p:cNvPr id="13" name="14 Redondear rectángulo de esquina del mismo lado"/>
          <p:cNvSpPr/>
          <p:nvPr/>
        </p:nvSpPr>
        <p:spPr>
          <a:xfrm rot="5400000">
            <a:off x="1666531" y="1614858"/>
            <a:ext cx="2420795" cy="429957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4" name="16 Grupo"/>
          <p:cNvGrpSpPr>
            <a:grpSpLocks/>
          </p:cNvGrpSpPr>
          <p:nvPr/>
        </p:nvGrpSpPr>
        <p:grpSpPr bwMode="auto">
          <a:xfrm>
            <a:off x="5767918" y="2331862"/>
            <a:ext cx="5786773" cy="3294529"/>
            <a:chOff x="-4113434" y="1401901"/>
            <a:chExt cx="8737074" cy="3299036"/>
          </a:xfrm>
        </p:grpSpPr>
        <p:sp>
          <p:nvSpPr>
            <p:cNvPr id="15" name="17 Redondear rectángulo de esquina del mismo lado"/>
            <p:cNvSpPr/>
            <p:nvPr/>
          </p:nvSpPr>
          <p:spPr>
            <a:xfrm rot="5400000">
              <a:off x="-1425395" y="-1170002"/>
              <a:ext cx="3112168" cy="842330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dondear rectángulo de esquina del mismo lado 4"/>
            <p:cNvSpPr/>
            <p:nvPr/>
          </p:nvSpPr>
          <p:spPr>
            <a:xfrm>
              <a:off x="-4113434" y="1401901"/>
              <a:ext cx="8737074" cy="32990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42240" tIns="12700" rIns="12700" bIns="12700" spcCol="1270" anchor="ctr"/>
            <a:lstStyle/>
            <a:p>
              <a:pPr marL="228600" lvl="1" indent="-228600" defTabSz="889000">
                <a:lnSpc>
                  <a:spcPct val="90000"/>
                </a:lnSpc>
                <a:spcAft>
                  <a:spcPct val="15000"/>
                </a:spcAft>
                <a:buFontTx/>
                <a:buChar char="••"/>
                <a:defRPr/>
              </a:pPr>
              <a:r>
                <a:rPr lang="es-CO" sz="1800" dirty="0">
                  <a:solidFill>
                    <a:schemeClr val="tx1"/>
                  </a:solidFill>
                  <a:latin typeface="Cambria" pitchFamily="18" charset="0"/>
                  <a:ea typeface="ＭＳ Ｐゴシック" pitchFamily="34" charset="-128"/>
                </a:rPr>
                <a:t>Sismos</a:t>
              </a:r>
              <a:endParaRPr lang="es-ES" sz="1800" dirty="0"/>
            </a:p>
            <a:p>
              <a:pPr marL="228600" lvl="1" indent="-228600" defTabSz="889000">
                <a:lnSpc>
                  <a:spcPct val="90000"/>
                </a:lnSpc>
                <a:spcAft>
                  <a:spcPct val="15000"/>
                </a:spcAft>
                <a:buFontTx/>
                <a:buChar char="••"/>
                <a:defRPr/>
              </a:pPr>
              <a:r>
                <a:rPr lang="es-CO" sz="1800" dirty="0">
                  <a:solidFill>
                    <a:schemeClr val="tx1"/>
                  </a:solidFill>
                  <a:latin typeface="Cambria" pitchFamily="18" charset="0"/>
                  <a:ea typeface="ＭＳ Ｐゴシック" pitchFamily="34" charset="-128"/>
                </a:rPr>
                <a:t>Atentado terrorista</a:t>
              </a:r>
            </a:p>
            <a:p>
              <a:pPr marL="228600" lvl="1" indent="-228600" defTabSz="889000">
                <a:lnSpc>
                  <a:spcPct val="90000"/>
                </a:lnSpc>
                <a:spcAft>
                  <a:spcPct val="15000"/>
                </a:spcAft>
                <a:buFontTx/>
                <a:buChar char="••"/>
                <a:defRPr/>
              </a:pPr>
              <a:r>
                <a:rPr lang="es-CO" sz="1800" dirty="0">
                  <a:solidFill>
                    <a:schemeClr val="tx1"/>
                  </a:solidFill>
                  <a:latin typeface="Cambria" pitchFamily="18" charset="0"/>
                  <a:ea typeface="ＭＳ Ｐゴシック" pitchFamily="34" charset="-128"/>
                </a:rPr>
                <a:t>Materiales peligrosos (Mat-</a:t>
              </a:r>
              <a:r>
                <a:rPr lang="es-CO" sz="1800" dirty="0" err="1">
                  <a:solidFill>
                    <a:schemeClr val="tx1"/>
                  </a:solidFill>
                  <a:latin typeface="Cambria" pitchFamily="18" charset="0"/>
                  <a:ea typeface="ＭＳ Ｐゴシック" pitchFamily="34" charset="-128"/>
                </a:rPr>
                <a:t>Pel</a:t>
              </a:r>
              <a:r>
                <a:rPr lang="es-CO" sz="1800" dirty="0">
                  <a:solidFill>
                    <a:schemeClr val="tx1"/>
                  </a:solidFill>
                  <a:latin typeface="Cambria" pitchFamily="18" charset="0"/>
                  <a:ea typeface="ＭＳ Ｐゴシック" pitchFamily="34" charset="-128"/>
                </a:rPr>
                <a:t>)</a:t>
              </a:r>
            </a:p>
            <a:p>
              <a:pPr marL="228600" lvl="1" indent="-228600" defTabSz="889000">
                <a:lnSpc>
                  <a:spcPct val="90000"/>
                </a:lnSpc>
                <a:spcAft>
                  <a:spcPct val="15000"/>
                </a:spcAft>
                <a:buFontTx/>
                <a:buChar char="••"/>
                <a:defRPr/>
              </a:pPr>
              <a:r>
                <a:rPr lang="es-CO" sz="1800" dirty="0">
                  <a:solidFill>
                    <a:schemeClr val="tx1"/>
                  </a:solidFill>
                  <a:latin typeface="Cambria" pitchFamily="18" charset="0"/>
                  <a:ea typeface="ＭＳ Ｐゴシック" pitchFamily="34" charset="-128"/>
                </a:rPr>
                <a:t>NBQR (Nuclear, biológico,  químico, radiactivo) </a:t>
              </a:r>
            </a:p>
            <a:p>
              <a:pPr marL="228600" lvl="1" indent="-228600" defTabSz="889000">
                <a:lnSpc>
                  <a:spcPct val="90000"/>
                </a:lnSpc>
                <a:spcAft>
                  <a:spcPct val="15000"/>
                </a:spcAft>
                <a:buFontTx/>
                <a:buChar char="••"/>
                <a:defRPr/>
              </a:pPr>
              <a:r>
                <a:rPr lang="es-CO" sz="1800" dirty="0">
                  <a:solidFill>
                    <a:schemeClr val="tx1"/>
                  </a:solidFill>
                  <a:latin typeface="Cambria" pitchFamily="18" charset="0"/>
                  <a:ea typeface="ＭＳ Ｐゴシック" pitchFamily="34" charset="-128"/>
                </a:rPr>
                <a:t>Deslizamientos</a:t>
              </a:r>
            </a:p>
            <a:p>
              <a:pPr marL="228600" lvl="1" indent="-228600" defTabSz="889000">
                <a:lnSpc>
                  <a:spcPct val="90000"/>
                </a:lnSpc>
                <a:spcAft>
                  <a:spcPct val="15000"/>
                </a:spcAft>
                <a:buFontTx/>
                <a:buChar char="••"/>
                <a:defRPr/>
              </a:pPr>
              <a:r>
                <a:rPr lang="es-CO" sz="1800" dirty="0">
                  <a:solidFill>
                    <a:schemeClr val="tx1"/>
                  </a:solidFill>
                  <a:latin typeface="Cambria" pitchFamily="18" charset="0"/>
                  <a:ea typeface="ＭＳ Ｐゴシック" pitchFamily="34" charset="-128"/>
                </a:rPr>
                <a:t>Eventos climatológicos (Vendavales, inundaciones, sequías, avenidas torrenciales)</a:t>
              </a:r>
            </a:p>
            <a:p>
              <a:pPr marL="228600" lvl="1" indent="-228600" defTabSz="889000">
                <a:lnSpc>
                  <a:spcPct val="90000"/>
                </a:lnSpc>
                <a:spcAft>
                  <a:spcPct val="15000"/>
                </a:spcAft>
                <a:buFontTx/>
                <a:buChar char="••"/>
                <a:defRPr/>
              </a:pPr>
              <a:r>
                <a:rPr lang="es-CO" sz="1800" dirty="0">
                  <a:solidFill>
                    <a:schemeClr val="tx1"/>
                  </a:solidFill>
                  <a:latin typeface="Cambria" pitchFamily="18" charset="0"/>
                  <a:ea typeface="ＭＳ Ｐゴシック" pitchFamily="34" charset="-128"/>
                </a:rPr>
                <a:t>Incendios forestales y estructurales</a:t>
              </a:r>
            </a:p>
            <a:p>
              <a:pPr marL="228600" lvl="1" indent="-228600" defTabSz="889000">
                <a:lnSpc>
                  <a:spcPct val="90000"/>
                </a:lnSpc>
                <a:spcAft>
                  <a:spcPct val="15000"/>
                </a:spcAft>
                <a:buFontTx/>
                <a:buChar char="••"/>
                <a:defRPr/>
              </a:pPr>
              <a:r>
                <a:rPr lang="es-CO" sz="1800" dirty="0">
                  <a:solidFill>
                    <a:schemeClr val="tx1"/>
                  </a:solidFill>
                  <a:latin typeface="Cambria" pitchFamily="18" charset="0"/>
                  <a:ea typeface="ＭＳ Ｐゴシック" pitchFamily="34" charset="-128"/>
                </a:rPr>
                <a:t>Movilizaciones masivas</a:t>
              </a:r>
            </a:p>
            <a:p>
              <a:pPr marL="228600" lvl="1" indent="-228600" defTabSz="889000">
                <a:lnSpc>
                  <a:spcPct val="90000"/>
                </a:lnSpc>
                <a:spcAft>
                  <a:spcPct val="15000"/>
                </a:spcAft>
                <a:buFontTx/>
                <a:buChar char="••"/>
                <a:defRPr/>
              </a:pPr>
              <a:r>
                <a:rPr lang="es-CO" sz="1800" dirty="0">
                  <a:solidFill>
                    <a:schemeClr val="tx1"/>
                  </a:solidFill>
                  <a:latin typeface="Cambria" pitchFamily="18" charset="0"/>
                  <a:ea typeface="ＭＳ Ｐゴシック" pitchFamily="34" charset="-128"/>
                  <a:cs typeface="Times New Roman" pitchFamily="18" charset="0"/>
                </a:rPr>
                <a:t>Desastres ambientales</a:t>
              </a:r>
            </a:p>
          </p:txBody>
        </p:sp>
      </p:grpSp>
      <p:sp>
        <p:nvSpPr>
          <p:cNvPr id="17" name="24 Pentágono"/>
          <p:cNvSpPr/>
          <p:nvPr/>
        </p:nvSpPr>
        <p:spPr>
          <a:xfrm rot="5400000">
            <a:off x="7712648" y="573801"/>
            <a:ext cx="1063053" cy="2246943"/>
          </a:xfrm>
          <a:prstGeom prst="homePlate">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s-CO" sz="2000" b="1" i="1" dirty="0">
                <a:latin typeface="Cambria Math" pitchFamily="18" charset="0"/>
                <a:ea typeface="Cambria Math" pitchFamily="18" charset="0"/>
              </a:rPr>
              <a:t>Eventos naturales y antrópicos</a:t>
            </a:r>
            <a:endParaRPr lang="es-ES" sz="2000" dirty="0"/>
          </a:p>
        </p:txBody>
      </p:sp>
      <p:sp>
        <p:nvSpPr>
          <p:cNvPr id="18" name="21 Rectángulo"/>
          <p:cNvSpPr/>
          <p:nvPr/>
        </p:nvSpPr>
        <p:spPr>
          <a:xfrm>
            <a:off x="2877849" y="146050"/>
            <a:ext cx="6149975" cy="584775"/>
          </a:xfrm>
          <a:prstGeom prst="rect">
            <a:avLst/>
          </a:prstGeom>
          <a:scene3d>
            <a:camera prst="orthographicFront"/>
            <a:lightRig rig="threePt" dir="t"/>
          </a:scene3d>
          <a:sp3d>
            <a:bevelT prst="angle"/>
          </a:sp3d>
        </p:spPr>
        <p:style>
          <a:lnRef idx="1">
            <a:schemeClr val="accent6"/>
          </a:lnRef>
          <a:fillRef idx="2">
            <a:schemeClr val="accent6"/>
          </a:fillRef>
          <a:effectRef idx="1">
            <a:schemeClr val="accent6"/>
          </a:effectRef>
          <a:fontRef idx="minor">
            <a:schemeClr val="dk1"/>
          </a:fontRef>
        </p:style>
        <p:txBody>
          <a:bodyPr>
            <a:spAutoFit/>
          </a:bodyPr>
          <a:lstStyle/>
          <a:p>
            <a:pPr algn="ctr" eaLnBrk="1" fontAlgn="auto" hangingPunct="1">
              <a:spcBef>
                <a:spcPts val="0"/>
              </a:spcBef>
              <a:spcAft>
                <a:spcPts val="0"/>
              </a:spcAft>
              <a:defRPr/>
            </a:pPr>
            <a:r>
              <a:rPr lang="es-MX" b="1" dirty="0">
                <a:solidFill>
                  <a:schemeClr val="tx1"/>
                </a:solidFill>
                <a:latin typeface="Arial" pitchFamily="34" charset="0"/>
                <a:cs typeface="Arial" pitchFamily="34" charset="0"/>
              </a:rPr>
              <a:t>¿</a:t>
            </a:r>
            <a:r>
              <a:rPr lang="es-MX" sz="1600" b="1" dirty="0">
                <a:solidFill>
                  <a:schemeClr val="tx1"/>
                </a:solidFill>
                <a:latin typeface="Arial" pitchFamily="34" charset="0"/>
                <a:cs typeface="Arial" pitchFamily="34" charset="0"/>
              </a:rPr>
              <a:t>QUÉ EVENTOS REQUIEREN UNA RESPUESTA INMEDIATA EN SALUD?</a:t>
            </a:r>
          </a:p>
        </p:txBody>
      </p:sp>
      <p:sp>
        <p:nvSpPr>
          <p:cNvPr id="19" name="10 Pentágono"/>
          <p:cNvSpPr/>
          <p:nvPr/>
        </p:nvSpPr>
        <p:spPr>
          <a:xfrm rot="5400000">
            <a:off x="2232665" y="467648"/>
            <a:ext cx="1049250" cy="2424010"/>
          </a:xfrm>
          <a:prstGeom prst="homePlate">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s-CO" sz="2000" b="1" i="1" dirty="0">
                <a:latin typeface="Cambria Math" pitchFamily="18" charset="0"/>
                <a:ea typeface="Cambria Math" pitchFamily="18" charset="0"/>
              </a:rPr>
              <a:t>Eventos epidemiológicos</a:t>
            </a:r>
            <a:endParaRPr lang="es-ES" sz="2000" dirty="0"/>
          </a:p>
        </p:txBody>
      </p:sp>
      <p:sp>
        <p:nvSpPr>
          <p:cNvPr id="20" name="27 Rectángulo redondeado"/>
          <p:cNvSpPr/>
          <p:nvPr/>
        </p:nvSpPr>
        <p:spPr>
          <a:xfrm>
            <a:off x="1776817" y="5840556"/>
            <a:ext cx="2625725" cy="9540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spcAft>
                <a:spcPts val="0"/>
              </a:spcAft>
              <a:defRPr/>
            </a:pPr>
            <a:r>
              <a:rPr lang="es-CO" sz="1400" b="1" i="1" dirty="0">
                <a:latin typeface="Cambria" panose="02040503050406030204" pitchFamily="18" charset="0"/>
                <a:ea typeface="Times New Roman" panose="02020603050405020304" pitchFamily="18" charset="0"/>
                <a:cs typeface="Times New Roman" panose="02020603050405020304" pitchFamily="18" charset="0"/>
              </a:rPr>
              <a:t>COORDINA:  </a:t>
            </a:r>
          </a:p>
          <a:p>
            <a:pPr algn="ctr">
              <a:spcAft>
                <a:spcPts val="0"/>
              </a:spcAft>
              <a:defRPr/>
            </a:pPr>
            <a:r>
              <a:rPr lang="es-CO" sz="1400" b="1" i="1" dirty="0">
                <a:latin typeface="Cambria" panose="02040503050406030204" pitchFamily="18" charset="0"/>
                <a:ea typeface="Times New Roman" panose="02020603050405020304" pitchFamily="18" charset="0"/>
                <a:cs typeface="Times New Roman" panose="02020603050405020304" pitchFamily="18" charset="0"/>
              </a:rPr>
              <a:t>Epidemiologia en apoyo de los </a:t>
            </a:r>
            <a:r>
              <a:rPr lang="es-CO" sz="1400" b="1" i="1" dirty="0" smtClean="0">
                <a:latin typeface="Cambria" panose="02040503050406030204" pitchFamily="18" charset="0"/>
                <a:ea typeface="Times New Roman" panose="02020603050405020304" pitchFamily="18" charset="0"/>
                <a:cs typeface="Times New Roman" panose="02020603050405020304" pitchFamily="18" charset="0"/>
              </a:rPr>
              <a:t>programas</a:t>
            </a:r>
            <a:endParaRPr lang="es-CO" sz="1400" b="1" dirty="0">
              <a:ea typeface="Times New Roman" panose="02020603050405020304" pitchFamily="18" charset="0"/>
              <a:cs typeface="Times New Roman" panose="02020603050405020304" pitchFamily="18" charset="0"/>
            </a:endParaRPr>
          </a:p>
        </p:txBody>
      </p:sp>
      <p:sp>
        <p:nvSpPr>
          <p:cNvPr id="21" name="28 Rectángulo redondeado"/>
          <p:cNvSpPr/>
          <p:nvPr/>
        </p:nvSpPr>
        <p:spPr>
          <a:xfrm>
            <a:off x="5761325" y="5931044"/>
            <a:ext cx="2482850" cy="8636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spcAft>
                <a:spcPts val="0"/>
              </a:spcAft>
              <a:defRPr/>
            </a:pPr>
            <a:r>
              <a:rPr lang="es-CO" sz="1400" b="1" i="1" dirty="0">
                <a:latin typeface="Cambria" panose="02040503050406030204" pitchFamily="18" charset="0"/>
                <a:ea typeface="Times New Roman" panose="02020603050405020304" pitchFamily="18" charset="0"/>
                <a:cs typeface="Times New Roman" panose="02020603050405020304" pitchFamily="18" charset="0"/>
              </a:rPr>
              <a:t>COORDINA:</a:t>
            </a:r>
          </a:p>
          <a:p>
            <a:pPr algn="ctr">
              <a:spcAft>
                <a:spcPts val="0"/>
              </a:spcAft>
              <a:defRPr/>
            </a:pPr>
            <a:r>
              <a:rPr lang="es-CO" sz="1400" b="1" i="1" dirty="0">
                <a:latin typeface="Cambria" panose="02040503050406030204" pitchFamily="18" charset="0"/>
                <a:ea typeface="Times New Roman" panose="02020603050405020304" pitchFamily="18" charset="0"/>
                <a:cs typeface="Times New Roman" panose="02020603050405020304" pitchFamily="18" charset="0"/>
              </a:rPr>
              <a:t>Gestión del riesgo</a:t>
            </a:r>
            <a:endParaRPr lang="es-CO" sz="1400" b="1" dirty="0">
              <a:ea typeface="Times New Roman" panose="02020603050405020304" pitchFamily="18" charset="0"/>
              <a:cs typeface="Times New Roman" panose="02020603050405020304" pitchFamily="18" charset="0"/>
            </a:endParaRPr>
          </a:p>
        </p:txBody>
      </p:sp>
      <p:sp>
        <p:nvSpPr>
          <p:cNvPr id="22" name="3 Flecha abajo"/>
          <p:cNvSpPr/>
          <p:nvPr/>
        </p:nvSpPr>
        <p:spPr>
          <a:xfrm>
            <a:off x="2876929" y="5140617"/>
            <a:ext cx="420688" cy="699939"/>
          </a:xfrm>
          <a:prstGeom prst="downArrow">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3" name="16 Flecha abajo"/>
          <p:cNvSpPr/>
          <p:nvPr/>
        </p:nvSpPr>
        <p:spPr>
          <a:xfrm>
            <a:off x="7569390" y="5523328"/>
            <a:ext cx="334962" cy="450850"/>
          </a:xfrm>
          <a:prstGeom prst="downArrow">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pic>
        <p:nvPicPr>
          <p:cNvPr id="2" name="Imagen 1"/>
          <p:cNvPicPr>
            <a:picLocks noChangeAspect="1"/>
          </p:cNvPicPr>
          <p:nvPr/>
        </p:nvPicPr>
        <p:blipFill>
          <a:blip r:embed="rId5"/>
          <a:stretch>
            <a:fillRect/>
          </a:stretch>
        </p:blipFill>
        <p:spPr>
          <a:xfrm>
            <a:off x="821818" y="2807141"/>
            <a:ext cx="4298053" cy="1950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sp>
        <p:nvSpPr>
          <p:cNvPr id="222" name="Google Shape;222;p7"/>
          <p:cNvSpPr txBox="1"/>
          <p:nvPr/>
        </p:nvSpPr>
        <p:spPr>
          <a:xfrm>
            <a:off x="415637" y="1308755"/>
            <a:ext cx="8132618"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500"/>
              <a:buFont typeface="Montserrat Black"/>
              <a:buNone/>
            </a:pPr>
            <a:r>
              <a:rPr lang="es-CO" sz="4500" b="0" i="0" u="none" strike="noStrike" cap="none" dirty="0" smtClean="0">
                <a:solidFill>
                  <a:srgbClr val="FFFFFF"/>
                </a:solidFill>
                <a:latin typeface="Montserrat Black"/>
                <a:ea typeface="Montserrat Black"/>
                <a:cs typeface="Montserrat Black"/>
                <a:sym typeface="Montserrat Black"/>
              </a:rPr>
              <a:t>ESTRUCTURA ERI</a:t>
            </a:r>
          </a:p>
          <a:p>
            <a:pPr marL="0" marR="0" lvl="0" indent="0" algn="l" rtl="0">
              <a:lnSpc>
                <a:spcPct val="100000"/>
              </a:lnSpc>
              <a:spcBef>
                <a:spcPts val="0"/>
              </a:spcBef>
              <a:spcAft>
                <a:spcPts val="0"/>
              </a:spcAft>
              <a:buClr>
                <a:srgbClr val="FFFFFF"/>
              </a:buClr>
              <a:buSzPts val="4500"/>
              <a:buFont typeface="Montserrat Black"/>
              <a:buNone/>
            </a:pPr>
            <a:r>
              <a:rPr lang="es-CO" sz="4500" dirty="0" smtClean="0">
                <a:solidFill>
                  <a:srgbClr val="FFFFFF"/>
                </a:solidFill>
                <a:latin typeface="Montserrat Black"/>
                <a:sym typeface="Montserrat Black"/>
              </a:rPr>
              <a:t>SECRETARIA SALUD PUBLICA Y SEGURIDAD SOCIAL</a:t>
            </a:r>
            <a:endParaRPr dirty="0"/>
          </a:p>
        </p:txBody>
      </p:sp>
    </p:spTree>
    <p:extLst>
      <p:ext uri="{BB962C8B-B14F-4D97-AF65-F5344CB8AC3E}">
        <p14:creationId xmlns:p14="http://schemas.microsoft.com/office/powerpoint/2010/main" val="412945847"/>
      </p:ext>
    </p:extLst>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2368</Words>
  <Application>Microsoft Office PowerPoint</Application>
  <PresentationFormat>Panorámica</PresentationFormat>
  <Paragraphs>319</Paragraphs>
  <Slides>56</Slides>
  <Notes>55</Notes>
  <HiddenSlides>0</HiddenSlides>
  <MMClips>0</MMClips>
  <ScaleCrop>false</ScaleCrop>
  <HeadingPairs>
    <vt:vector size="6" baseType="variant">
      <vt:variant>
        <vt:lpstr>Fuentes usadas</vt:lpstr>
      </vt:variant>
      <vt:variant>
        <vt:i4>13</vt:i4>
      </vt:variant>
      <vt:variant>
        <vt:lpstr>Tema</vt:lpstr>
      </vt:variant>
      <vt:variant>
        <vt:i4>3</vt:i4>
      </vt:variant>
      <vt:variant>
        <vt:lpstr>Títulos de diapositiva</vt:lpstr>
      </vt:variant>
      <vt:variant>
        <vt:i4>56</vt:i4>
      </vt:variant>
    </vt:vector>
  </HeadingPairs>
  <TitlesOfParts>
    <vt:vector size="72" baseType="lpstr">
      <vt:lpstr>AR CENA</vt:lpstr>
      <vt:lpstr>Calibri</vt:lpstr>
      <vt:lpstr>Wingdings 2</vt:lpstr>
      <vt:lpstr>Times New Roman</vt:lpstr>
      <vt:lpstr>ＭＳ Ｐゴシック</vt:lpstr>
      <vt:lpstr>Wingdings</vt:lpstr>
      <vt:lpstr>Arial</vt:lpstr>
      <vt:lpstr>Cambria Math</vt:lpstr>
      <vt:lpstr>Montserrat Black</vt:lpstr>
      <vt:lpstr>Times</vt:lpstr>
      <vt:lpstr>Cambria</vt:lpstr>
      <vt:lpstr>Arial Black</vt:lpstr>
      <vt:lpstr>Avenir</vt:lpstr>
      <vt:lpstr>1_Tema de Office</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FUNCIONES DEL ERI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investigación de casos, brotes y epidemias es una oportunidad de aprendizaje sobre:</vt:lpstr>
      <vt:lpstr>FIN DEL ANALISIS EPIDEMIOLOGICO EN UN BROTE</vt:lpstr>
      <vt:lpstr>TIEMPO</vt:lpstr>
      <vt:lpstr>LUGAR</vt:lpstr>
      <vt:lpstr>PERSONA</vt:lpstr>
      <vt:lpstr>Presentación de PowerPoint</vt:lpstr>
      <vt:lpstr>Presentación de PowerPoint</vt:lpstr>
      <vt:lpstr>COMO DETECTAMOS BROTES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Pablo González Cañas</dc:creator>
  <cp:lastModifiedBy>Maryluz</cp:lastModifiedBy>
  <cp:revision>40</cp:revision>
  <dcterms:created xsi:type="dcterms:W3CDTF">2020-08-01T22:10:19Z</dcterms:created>
  <dcterms:modified xsi:type="dcterms:W3CDTF">2021-03-24T22:34:19Z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267737</vt:lpwstr>
  </property>
  <property fmtid="{D5CDD505-2E9C-101B-9397-08002B2CF9AE}" pid="3" name="NXPowerLiteSettings">
    <vt:lpwstr>C7000400038000</vt:lpwstr>
  </property>
  <property fmtid="{D5CDD505-2E9C-101B-9397-08002B2CF9AE}" pid="4" name="NXPowerLiteVersion">
    <vt:lpwstr>S9.0.1</vt:lpwstr>
  </property>
</Properties>
</file>