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9" r:id="rId18"/>
    <p:sldId id="273" r:id="rId19"/>
    <p:sldId id="277" r:id="rId20"/>
    <p:sldId id="278" r:id="rId21"/>
    <p:sldId id="276" r:id="rId22"/>
    <p:sldId id="275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070"/>
    <a:srgbClr val="E20E18"/>
    <a:srgbClr val="A4A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42"/>
    <p:restoredTop sz="94154"/>
  </p:normalViewPr>
  <p:slideViewPr>
    <p:cSldViewPr snapToGrid="0">
      <p:cViewPr varScale="1">
        <p:scale>
          <a:sx n="76" d="100"/>
          <a:sy n="76" d="100"/>
        </p:scale>
        <p:origin x="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D86AD-7283-FD4C-A15A-A787DB4F9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ADC153-61A1-0640-BF71-35E01001A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E8A0C2-0597-4C4E-ACD1-E9E89CD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24/03/21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5B839A-B153-9944-9ADF-D31A1AFC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B75856-0F70-6349-97B9-04DBECA7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372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BD105-291C-C147-A6A1-690521BC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6D556F-4252-264A-8652-4BBE8C853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373D13-9338-EE40-8A4A-57EC0E70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24/03/21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7008D3-E657-5746-B94D-3A2FD99D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B030F9-7A89-8448-8211-91AD380F0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5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C9F0A3-4903-194A-AB80-92C55D54A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F9B705-23D0-C341-B578-1029DEA48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527484-914E-D248-B303-29AF1EDA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24/03/21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5A1D9A-80E5-AF4E-AF5D-8D9AEC31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E83D6D-8016-B248-AC91-B8A8367F9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609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789FC-B9C1-8642-8F05-9A76F05A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9FE7DA-3AF3-074A-A876-6A258A39F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326B5-4511-4E48-B931-4625C010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24/03/21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5A38B2-A275-D345-96CB-FB53F778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EDC836-956C-384D-90AF-DB937B85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833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81A3D-940F-3447-AF0E-0865B29A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1FFF37-B2F9-CE46-9084-C42B916AA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70F5FC-497B-2241-AEC7-089D118B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24/03/21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B9ECF3-DFDF-8348-AD73-D1C814AE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3729BF-0E33-F944-838A-E2F55290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8026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F5176-9D51-A94C-88DC-33471FD4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12212D-44AE-9F48-AC24-D2D32BB8A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0A7A11-592A-CC48-80D0-E30AE0D4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17B3-F3AC-6D45-9D42-DBBDBB4C9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24/03/21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CA9533-AEFB-8D4D-96B7-B2156212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E010FB-7566-8643-8DE5-3533B827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400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D370F-5EF2-2741-B091-B7A3981A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75E1C7-2ADC-E348-B435-941148A37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5C0ABA-E836-BB41-B423-D956005BA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97B55D-C4C9-F44A-86E2-11D51CAF5A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92AA11-DA1F-DE44-B193-BF1C23FEB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C826C21-CCF2-0546-BF2D-8C0C7231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24/03/21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6260BA-02D4-9C47-8878-08A19E89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42393E5-5741-174F-8E82-07A2D5A6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649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9588E-42C8-094D-93BA-876B17996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E242134-20E7-FB42-8782-C38985A4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24/03/21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91005E-5585-D24E-AA0F-B6A22A803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E8F3F8-4AD0-0D45-9150-050AE239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478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509269-F230-8D47-8BCF-72C1AAB7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24/03/21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D278E2-346B-DA43-A657-65504A42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1D15FE-22DE-2D40-9A60-56473BD8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599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BCA31-5900-9545-B64A-8F868262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B9C921-5C59-8B4D-A231-E460ED345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4BEE9A-CB6F-534A-BC91-B0F38A871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A7E790-4A52-3445-857C-F23AA6A5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24/03/21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C188D3-6953-0548-B9CD-9F2471B9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D0E5B1-146C-4F41-A244-76976F2B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175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C796F-2E4A-A64C-8ADC-B71CEF8FC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E590A6-1467-AE46-828E-1205940E2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701402-EFAF-3749-AD3E-9E5842DA3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CC1F89-4BE9-5E4F-9110-CD4D0E2C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24/03/21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4A4030-2616-A447-8369-28DC6EE0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43773D-96AD-904B-A46D-246F13E6D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092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60F2C3-7BE3-0D4F-84C5-442FAC9E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121FBC-BD5B-A74F-B0A9-DFEFB6585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18CA49-8D05-7543-A749-FBB09FCA3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D0CE-5128-414C-A023-A39569FB07FF}" type="datetimeFigureOut">
              <a:rPr lang="es-CO" smtClean="0"/>
              <a:t>24/03/21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424387-E4B4-6C4D-9852-C163B52C8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0FA12-77E0-8940-8C5C-3EA1C4DA1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47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2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9F1D4C8-EE12-C042-AC12-253D7A9CA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5" y="1712814"/>
            <a:ext cx="5268685" cy="343237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774CCC1-FD06-BC48-986E-4505F30BC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12815"/>
            <a:ext cx="5268685" cy="34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1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37413502-6F72-F149-A013-C8CD8820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Datos relacionados con la vulnerabilidad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9DA4FA7-932C-7446-9BC1-5897F0EE5526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E54694F-AD95-4943-B1D6-CD605F00EC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12" r="6782"/>
          <a:stretch/>
        </p:blipFill>
        <p:spPr>
          <a:xfrm>
            <a:off x="838200" y="1965558"/>
            <a:ext cx="5578430" cy="33100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D5392DB-97F7-014E-92C5-ECC73735F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9073" y="2606069"/>
            <a:ext cx="4454727" cy="20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0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7A4177D-AA35-E248-B8A2-C74A53D2A4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21" r="6181"/>
          <a:stretch/>
        </p:blipFill>
        <p:spPr>
          <a:xfrm>
            <a:off x="827314" y="1849492"/>
            <a:ext cx="4639631" cy="36337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AEF4566-283D-2749-8A12-E24F8F80D1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50"/>
          <a:stretch/>
        </p:blipFill>
        <p:spPr>
          <a:xfrm>
            <a:off x="5466945" y="1849493"/>
            <a:ext cx="5981561" cy="363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5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9E310CD-5933-EE4B-87FC-3C59EC0EC8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52" r="5591"/>
          <a:stretch/>
        </p:blipFill>
        <p:spPr>
          <a:xfrm>
            <a:off x="827315" y="1845600"/>
            <a:ext cx="5272723" cy="33684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7DC2B6-EC26-7A41-B2B5-EC16C1EFF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455" y="1845600"/>
            <a:ext cx="5218892" cy="336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5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37413502-6F72-F149-A013-C8CD8820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21" y="367731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Mortalidad según manejo del paciente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9DA4FA7-932C-7446-9BC1-5897F0EE5526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4454CB-AF64-084F-888C-6559E85899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6" r="4014"/>
          <a:stretch/>
        </p:blipFill>
        <p:spPr>
          <a:xfrm>
            <a:off x="827314" y="1845600"/>
            <a:ext cx="5249137" cy="31738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BEB0062-4EAD-A043-914D-87C039E7A2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82"/>
          <a:stretch/>
        </p:blipFill>
        <p:spPr>
          <a:xfrm>
            <a:off x="6264360" y="1845601"/>
            <a:ext cx="5048910" cy="317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1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A34EFC5-4A67-7E43-97CD-727DFC443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5" y="1845600"/>
            <a:ext cx="5265410" cy="31738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F2E04E1-D9F0-514E-AB11-8B1454DB5B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98"/>
          <a:stretch/>
        </p:blipFill>
        <p:spPr>
          <a:xfrm>
            <a:off x="6099275" y="1845601"/>
            <a:ext cx="5265410" cy="317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25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16D5F77-12A0-CD40-9169-C2F50BCAFE79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F5F9FAD-BF2B-E94A-B18A-4CFEC1805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5" y="1845600"/>
            <a:ext cx="5268684" cy="342066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B04F175-4563-AC49-AB93-3E9A3AFD5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1845600"/>
            <a:ext cx="5268685" cy="342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75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9DA4FA7-932C-7446-9BC1-5897F0EE5526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163F5CF-7A3B-834F-8015-C026A2518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01" y="1631577"/>
            <a:ext cx="5963798" cy="359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23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356221" y="2734129"/>
            <a:ext cx="2904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Discusión y conclusiones</a:t>
            </a:r>
          </a:p>
        </p:txBody>
      </p:sp>
    </p:spTree>
    <p:extLst>
      <p:ext uri="{BB962C8B-B14F-4D97-AF65-F5344CB8AC3E}">
        <p14:creationId xmlns:p14="http://schemas.microsoft.com/office/powerpoint/2010/main" val="3928028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261E49-D845-9948-9F32-36C3E783A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2400" dirty="0"/>
              <a:t>La mortalidad se continua presentado en la mayoría de la población que se encuentra afiliada al régimen subsidiado.</a:t>
            </a:r>
          </a:p>
          <a:p>
            <a:pPr algn="just"/>
            <a:r>
              <a:rPr lang="es-ES_tradnl" sz="2400" dirty="0"/>
              <a:t>El grupo etario que presento mayor mortalidad en la presente UDA, corresponde al de 45 a 54 años de edad, con un total de 3 usuarios.</a:t>
            </a:r>
          </a:p>
          <a:p>
            <a:pPr algn="just"/>
            <a:r>
              <a:rPr lang="es-ES_tradnl" sz="2400" dirty="0"/>
              <a:t>La mayoría de los usuarios se encontraban afiliados en la misma EAPB al momento del diagnóstico y del fallecimiento, solo 2 usuarios ingresaron a la EAPB con el diagnóstico B24X.</a:t>
            </a:r>
          </a:p>
          <a:p>
            <a:pPr algn="just"/>
            <a:r>
              <a:rPr lang="es-ES_tradnl" sz="2400" dirty="0"/>
              <a:t>Los fallecimientos presentados en la actual UDA, en su mayoría no ingresaron a una IPS de atención integral.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1461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4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44734" y="1143960"/>
            <a:ext cx="515126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5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Unidad de análisis colectiva Mortalidad VIH/SIDA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44734" y="3730526"/>
            <a:ext cx="4897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A4A3A2"/>
                </a:solidFill>
                <a:latin typeface="Montserrat Medium" panose="00000600000000000000" pitchFamily="2" charset="0"/>
              </a:rPr>
              <a:t>Dimensión de Salud Sexual y Reproductiva</a:t>
            </a:r>
          </a:p>
          <a:p>
            <a:r>
              <a:rPr lang="es-CO" sz="2000" dirty="0">
                <a:solidFill>
                  <a:srgbClr val="A4A3A2"/>
                </a:solidFill>
                <a:latin typeface="Montserrat Medium" panose="00000600000000000000" pitchFamily="2" charset="0"/>
              </a:rPr>
              <a:t>Componente VIH/SIDA</a:t>
            </a:r>
          </a:p>
          <a:p>
            <a:endParaRPr lang="es-CO" sz="2000" dirty="0">
              <a:solidFill>
                <a:srgbClr val="A4A3A2"/>
              </a:solidFill>
              <a:latin typeface="Montserrat Medium" panose="00000600000000000000" pitchFamily="2" charset="0"/>
            </a:endParaRPr>
          </a:p>
          <a:p>
            <a:r>
              <a:rPr lang="es-CO" sz="2000" dirty="0">
                <a:solidFill>
                  <a:srgbClr val="A4A3A2"/>
                </a:solidFill>
                <a:latin typeface="Montserrat Medium" panose="00000600000000000000" pitchFamily="2" charset="0"/>
              </a:rPr>
              <a:t>Secretaría de Salud Pública y Seguridad Social de Pereira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51" y="3378200"/>
            <a:ext cx="1771481" cy="1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24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261E49-D845-9948-9F32-36C3E783A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sz="2400" dirty="0"/>
              <a:t>Negación al diagnóstico por parte de los usuarios, ya que a pesar de conocer su diagnóstico, este no fue informado oportunamente al personal de salud.</a:t>
            </a:r>
          </a:p>
          <a:p>
            <a:pPr algn="just"/>
            <a:r>
              <a:rPr lang="es-CO" sz="2400" dirty="0"/>
              <a:t>En cuanto a la referencia de la calidad del dato se sigue encontrado información incompleta sobre los diferentes determinantes en salud, tanto en las historias clínicas como en la notificación en SIVIGILA y RUAF. </a:t>
            </a:r>
          </a:p>
          <a:p>
            <a:pPr algn="just"/>
            <a:endParaRPr lang="es-ES_tradnl" sz="2000" dirty="0"/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39714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356221" y="2459504"/>
            <a:ext cx="3107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Identificación de problemas / demoras</a:t>
            </a:r>
          </a:p>
        </p:txBody>
      </p:sp>
    </p:spTree>
    <p:extLst>
      <p:ext uri="{BB962C8B-B14F-4D97-AF65-F5344CB8AC3E}">
        <p14:creationId xmlns:p14="http://schemas.microsoft.com/office/powerpoint/2010/main" val="1973931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4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53816FB-FBCB-0443-BDEB-62B72D31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FF0000"/>
                </a:solidFill>
              </a:rPr>
              <a:t>Orden del día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D845C8A5-0843-7A4C-9255-1871E0616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dirty="0"/>
              <a:t>Tasa de notificación y mortalidad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Análisis de matriz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Discusión y conclusiones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dirty="0"/>
              <a:t>Identificación de demoras presentadas</a:t>
            </a:r>
          </a:p>
        </p:txBody>
      </p:sp>
    </p:spTree>
    <p:extLst>
      <p:ext uri="{BB962C8B-B14F-4D97-AF65-F5344CB8AC3E}">
        <p14:creationId xmlns:p14="http://schemas.microsoft.com/office/powerpoint/2010/main" val="252759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CE9A2C-7F99-A74C-A5C0-E95486CD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Tasa de notificación y Mortalidad por VIH/SIDA Pereira 2010-2020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8661A73-22F8-ED4F-BBF5-6CEC67F13578}"/>
              </a:ext>
            </a:extLst>
          </p:cNvPr>
          <p:cNvSpPr txBox="1"/>
          <p:nvPr/>
        </p:nvSpPr>
        <p:spPr>
          <a:xfrm>
            <a:off x="838201" y="5586558"/>
            <a:ext cx="6096000" cy="4777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Estadísticas vitales, Secretaría de Salud Pública y Seguridad Social de Pereira, semana epidemiológica 53 de 2020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DCD9F55-2311-DA45-BD92-5C11F1E61907}"/>
              </a:ext>
            </a:extLst>
          </p:cNvPr>
          <p:cNvSpPr txBox="1"/>
          <p:nvPr/>
        </p:nvSpPr>
        <p:spPr>
          <a:xfrm>
            <a:off x="7165547" y="3244549"/>
            <a:ext cx="369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Tasa de notificación 2020: 283 casos</a:t>
            </a:r>
          </a:p>
          <a:p>
            <a:r>
              <a:rPr lang="es-ES_tradnl" dirty="0"/>
              <a:t>Mortalidad 2020: 64 casos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7BC54EC-2D08-E247-A437-7C8F0401F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73" y="1548872"/>
            <a:ext cx="5582055" cy="40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6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356222" y="2734129"/>
            <a:ext cx="2785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Análisis de matriz</a:t>
            </a:r>
          </a:p>
        </p:txBody>
      </p:sp>
    </p:spTree>
    <p:extLst>
      <p:ext uri="{BB962C8B-B14F-4D97-AF65-F5344CB8AC3E}">
        <p14:creationId xmlns:p14="http://schemas.microsoft.com/office/powerpoint/2010/main" val="39878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9CE9A2C-7F99-A74C-A5C0-E95486CD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b="1" dirty="0">
                <a:solidFill>
                  <a:srgbClr val="FF0000"/>
                </a:solidFill>
              </a:rPr>
              <a:t>Distribución de casos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8661A73-22F8-ED4F-BBF5-6CEC67F13578}"/>
              </a:ext>
            </a:extLst>
          </p:cNvPr>
          <p:cNvSpPr txBox="1"/>
          <p:nvPr/>
        </p:nvSpPr>
        <p:spPr>
          <a:xfrm>
            <a:off x="827315" y="5550488"/>
            <a:ext cx="454235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200" dirty="0"/>
              <a:t>Fuente: Semana epidemiológica 53 de 2020 y RUAF Diciembre 2020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B8F1BF-4023-F04C-823E-C763103B5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2279650"/>
            <a:ext cx="102616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1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ABAD9D-D0F6-4648-9F4A-F83B967E5D54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710EA7D-BE84-774B-BFFA-6D10B81DBC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4" r="4617"/>
          <a:stretch/>
        </p:blipFill>
        <p:spPr>
          <a:xfrm>
            <a:off x="896471" y="1491654"/>
            <a:ext cx="5344577" cy="362509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53499D5-D8EB-424A-9FED-F13115CFBB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88" r="6940"/>
          <a:stretch/>
        </p:blipFill>
        <p:spPr>
          <a:xfrm>
            <a:off x="5769822" y="1491653"/>
            <a:ext cx="5525707" cy="362509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8FA1F2F-5366-7C43-BC9F-5427089E7647}"/>
              </a:ext>
            </a:extLst>
          </p:cNvPr>
          <p:cNvSpPr txBox="1"/>
          <p:nvPr/>
        </p:nvSpPr>
        <p:spPr>
          <a:xfrm>
            <a:off x="5797685" y="60895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6205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801F753-A2BF-6D4B-BAE8-4A258C0A8F4C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991791A-0686-6547-A2EB-3D150C808B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96" r="10907"/>
          <a:stretch/>
        </p:blipFill>
        <p:spPr>
          <a:xfrm>
            <a:off x="878541" y="1680868"/>
            <a:ext cx="4831404" cy="349626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4F3B035-A869-D24B-A11F-D7DFD0C99F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40"/>
          <a:stretch/>
        </p:blipFill>
        <p:spPr>
          <a:xfrm>
            <a:off x="5761171" y="1680868"/>
            <a:ext cx="5552288" cy="349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0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857905E-7C28-0348-B4FD-E79229909E1B}"/>
              </a:ext>
            </a:extLst>
          </p:cNvPr>
          <p:cNvSpPr txBox="1"/>
          <p:nvPr/>
        </p:nvSpPr>
        <p:spPr>
          <a:xfrm>
            <a:off x="827315" y="5550488"/>
            <a:ext cx="399583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sz="1200" dirty="0"/>
              <a:t>Fuente: Análisis de matriz (historia clínica usuarios fallecidos)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230DAD8-644B-8547-A6BA-1957DBAD60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43" r="-183"/>
          <a:stretch/>
        </p:blipFill>
        <p:spPr>
          <a:xfrm>
            <a:off x="811233" y="1695876"/>
            <a:ext cx="5160894" cy="346624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2F79CF7-FEEC-E848-A589-1815FDBFDF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06"/>
          <a:stretch/>
        </p:blipFill>
        <p:spPr>
          <a:xfrm>
            <a:off x="5972126" y="1695876"/>
            <a:ext cx="5428097" cy="34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07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408</Words>
  <Application>Microsoft Macintosh PowerPoint</Application>
  <PresentationFormat>Panorámica</PresentationFormat>
  <Paragraphs>39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Montserrat Black</vt:lpstr>
      <vt:lpstr>Montserrat Medium</vt:lpstr>
      <vt:lpstr>Tema de Office</vt:lpstr>
      <vt:lpstr>Presentación de PowerPoint</vt:lpstr>
      <vt:lpstr>Presentación de PowerPoint</vt:lpstr>
      <vt:lpstr>Orden del día</vt:lpstr>
      <vt:lpstr>Tasa de notificación y Mortalidad por VIH/SIDA Pereira 2010-2020</vt:lpstr>
      <vt:lpstr>Presentación de PowerPoint</vt:lpstr>
      <vt:lpstr>Distribución de casos</vt:lpstr>
      <vt:lpstr>Presentación de PowerPoint</vt:lpstr>
      <vt:lpstr>Presentación de PowerPoint</vt:lpstr>
      <vt:lpstr>Presentación de PowerPoint</vt:lpstr>
      <vt:lpstr>Presentación de PowerPoint</vt:lpstr>
      <vt:lpstr>Datos relacionados con la vulnerabilidad</vt:lpstr>
      <vt:lpstr>Presentación de PowerPoint</vt:lpstr>
      <vt:lpstr>Presentación de PowerPoint</vt:lpstr>
      <vt:lpstr>Mortalidad según manejo del paciente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Vanessa Muñoz C</cp:lastModifiedBy>
  <cp:revision>53</cp:revision>
  <dcterms:created xsi:type="dcterms:W3CDTF">2020-08-01T22:10:19Z</dcterms:created>
  <dcterms:modified xsi:type="dcterms:W3CDTF">2021-03-24T16:15:08Z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267737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