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1" r:id="rId4"/>
    <p:sldId id="265" r:id="rId5"/>
    <p:sldId id="287" r:id="rId6"/>
    <p:sldId id="290" r:id="rId7"/>
    <p:sldId id="284" r:id="rId8"/>
    <p:sldId id="285" r:id="rId9"/>
    <p:sldId id="286" r:id="rId10"/>
    <p:sldId id="291" r:id="rId11"/>
    <p:sldId id="292" r:id="rId12"/>
    <p:sldId id="293" r:id="rId13"/>
    <p:sldId id="294" r:id="rId14"/>
    <p:sldId id="295" r:id="rId15"/>
    <p:sldId id="296" r:id="rId16"/>
    <p:sldId id="263" r:id="rId1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 Pablo González Cañas" initials="JPGC" lastIdx="1" clrIdx="0">
    <p:extLst>
      <p:ext uri="{19B8F6BF-5375-455C-9EA6-DF929625EA0E}">
        <p15:presenceInfo xmlns:p15="http://schemas.microsoft.com/office/powerpoint/2012/main" userId="bd2a105a1fca9dc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6AFE0-22E7-4B93-8C83-A3E967AE3AF2}" type="datetimeFigureOut">
              <a:rPr lang="es-CO" smtClean="0"/>
              <a:pPr/>
              <a:t>10/03/2021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5213E-F60E-464E-9EE9-ED4C2429BD99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7406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5213E-F60E-464E-9EE9-ED4C2429BD99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5333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10/03/2021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9423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10/03/2021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6733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10/03/2021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5416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10/03/2021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5712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10/03/2021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650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10/03/2021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4168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10/03/2021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329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10/03/2021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579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10/03/2021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872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10/03/2021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488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10/03/2021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537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72345-ABDB-4B77-852D-E957F202E84A}" type="datetimeFigureOut">
              <a:rPr lang="es-CO" smtClean="0"/>
              <a:pPr/>
              <a:t>10/03/2021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163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864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</a:t>
            </a:r>
            <a:r>
              <a:rPr lang="es-ES" dirty="0">
                <a:latin typeface="Trebuchet MS" panose="020B0603020202020204" pitchFamily="34" charset="0"/>
              </a:rPr>
              <a:t>3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/>
              <a:t>: </a:t>
            </a:r>
            <a:r>
              <a:rPr lang="es-CO" dirty="0" smtClean="0"/>
              <a:t>J.G.M </a:t>
            </a:r>
          </a:p>
          <a:p>
            <a:pPr algn="just">
              <a:defRPr/>
            </a:pPr>
            <a:r>
              <a:rPr lang="es-CO" b="1" dirty="0" smtClean="0"/>
              <a:t>Tipo </a:t>
            </a:r>
            <a:r>
              <a:rPr lang="es-CO" b="1" dirty="0"/>
              <a:t>y número de identificación: </a:t>
            </a:r>
            <a:r>
              <a:rPr lang="es-ES" dirty="0"/>
              <a:t>19176583 </a:t>
            </a:r>
            <a:endParaRPr lang="es-CO" dirty="0"/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</a:t>
            </a:r>
            <a:r>
              <a:rPr lang="es-CO" dirty="0" smtClean="0"/>
              <a:t>68   </a:t>
            </a:r>
            <a:r>
              <a:rPr lang="es-CO" b="1" dirty="0"/>
              <a:t>Sexo: </a:t>
            </a:r>
            <a:r>
              <a:rPr lang="es-CO" dirty="0"/>
              <a:t> </a:t>
            </a:r>
            <a:r>
              <a:rPr lang="es-CO" dirty="0" smtClean="0"/>
              <a:t>M  FN: 04-07-1952</a:t>
            </a:r>
            <a:endParaRPr lang="es-ES" dirty="0"/>
          </a:p>
          <a:p>
            <a:pPr algn="just">
              <a:defRPr/>
            </a:pPr>
            <a:r>
              <a:rPr lang="es-CO" b="1" dirty="0"/>
              <a:t>Aseguramiento:   </a:t>
            </a:r>
            <a:r>
              <a:rPr lang="es-CO" dirty="0" smtClean="0"/>
              <a:t>Subsidiado </a:t>
            </a:r>
            <a:r>
              <a:rPr lang="es-CO" dirty="0"/>
              <a:t> </a:t>
            </a:r>
            <a:r>
              <a:rPr lang="es-CO" dirty="0" smtClean="0"/>
              <a:t>Medimas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(2)  </a:t>
            </a:r>
            <a:r>
              <a:rPr lang="es-CO" b="1" dirty="0" smtClean="0"/>
              <a:t>Escolaridad:</a:t>
            </a:r>
            <a:r>
              <a:rPr lang="es-CO" dirty="0" smtClean="0"/>
              <a:t>  SD </a:t>
            </a:r>
            <a:r>
              <a:rPr lang="es-CO" b="1" dirty="0" smtClean="0"/>
              <a:t>Etnia:</a:t>
            </a:r>
            <a:r>
              <a:rPr lang="es-CO" dirty="0" smtClean="0"/>
              <a:t>  SD</a:t>
            </a:r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Otro</a:t>
            </a:r>
            <a:endParaRPr lang="es-CO" dirty="0"/>
          </a:p>
          <a:p>
            <a:pPr algn="just">
              <a:defRPr/>
            </a:pPr>
            <a:r>
              <a:rPr lang="es-CO" b="1" dirty="0"/>
              <a:t>Dirección de residencia : </a:t>
            </a:r>
            <a:r>
              <a:rPr lang="es-CO" dirty="0"/>
              <a:t>CRA 8 # 11 -  </a:t>
            </a:r>
            <a:r>
              <a:rPr lang="es-CO" dirty="0" smtClean="0"/>
              <a:t>57 Villavicencio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11-12-2020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ES" dirty="0" smtClean="0"/>
              <a:t>HUSJ</a:t>
            </a:r>
            <a:endParaRPr lang="es-ES" dirty="0"/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85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143691"/>
            <a:ext cx="10515600" cy="718458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/>
              <a:t>Notificación SIVIGILA</a:t>
            </a:r>
            <a:r>
              <a:rPr lang="es-ES" b="1" dirty="0" smtClean="0"/>
              <a:t>:</a:t>
            </a:r>
            <a:endParaRPr lang="es-ES" sz="3200" b="1" dirty="0"/>
          </a:p>
        </p:txBody>
      </p:sp>
      <p:graphicFrame>
        <p:nvGraphicFramePr>
          <p:cNvPr id="4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517075"/>
              </p:ext>
            </p:extLst>
          </p:nvPr>
        </p:nvGraphicFramePr>
        <p:xfrm>
          <a:off x="1772355" y="855055"/>
          <a:ext cx="9004501" cy="506649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004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813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28/11/2020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HUSJ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24/11/2020            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17/11/2020  FH: 24/11/2020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Sensible- Pulmonar - Nuevo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Pulmonar  - Nuevo- # dosis 4.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Laboratorio  ?????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4883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clínico- Radiológico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Ninguna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final: 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SI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35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0"/>
            <a:ext cx="10515600" cy="13255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51263" y="1325563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CERTIFICADO: 726226539  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11-12-2020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 HUSJ</a:t>
            </a:r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772777"/>
              </p:ext>
            </p:extLst>
          </p:nvPr>
        </p:nvGraphicFramePr>
        <p:xfrm>
          <a:off x="851262" y="3296355"/>
          <a:ext cx="10502537" cy="9286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0034">
                  <a:extLst>
                    <a:ext uri="{9D8B030D-6E8A-4147-A177-3AD203B41FA5}">
                      <a16:colId xmlns:a16="http://schemas.microsoft.com/office/drawing/2014/main" val="3066930478"/>
                    </a:ext>
                  </a:extLst>
                </a:gridCol>
                <a:gridCol w="2137873">
                  <a:extLst>
                    <a:ext uri="{9D8B030D-6E8A-4147-A177-3AD203B41FA5}">
                      <a16:colId xmlns:a16="http://schemas.microsoft.com/office/drawing/2014/main" val="308167775"/>
                    </a:ext>
                  </a:extLst>
                </a:gridCol>
                <a:gridCol w="2081116">
                  <a:extLst>
                    <a:ext uri="{9D8B030D-6E8A-4147-A177-3AD203B41FA5}">
                      <a16:colId xmlns:a16="http://schemas.microsoft.com/office/drawing/2014/main" val="1959858188"/>
                    </a:ext>
                  </a:extLst>
                </a:gridCol>
                <a:gridCol w="1383468">
                  <a:extLst>
                    <a:ext uri="{9D8B030D-6E8A-4147-A177-3AD203B41FA5}">
                      <a16:colId xmlns:a16="http://schemas.microsoft.com/office/drawing/2014/main" val="2667887520"/>
                    </a:ext>
                  </a:extLst>
                </a:gridCol>
                <a:gridCol w="2800046">
                  <a:extLst>
                    <a:ext uri="{9D8B030D-6E8A-4147-A177-3AD203B41FA5}">
                      <a16:colId xmlns:a16="http://schemas.microsoft.com/office/drawing/2014/main" val="3424623105"/>
                    </a:ext>
                  </a:extLst>
                </a:gridCol>
              </a:tblGrid>
              <a:tr h="1377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DIRECTA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D                 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ESTADOS PATOLÓGICOS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extLst>
                  <a:ext uri="{0D108BD9-81ED-4DB2-BD59-A6C34878D82A}">
                    <a16:rowId xmlns:a16="http://schemas.microsoft.com/office/drawing/2014/main" val="1586857633"/>
                  </a:ext>
                </a:extLst>
              </a:tr>
              <a:tr h="1377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INSUFICIENCIA RESPIRATORIA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 MILIAR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extLst>
                  <a:ext uri="{0D108BD9-81ED-4DB2-BD59-A6C34878D82A}">
                    <a16:rowId xmlns:a16="http://schemas.microsoft.com/office/drawing/2014/main" val="4160137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73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4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/>
              <a:t>: </a:t>
            </a:r>
            <a:r>
              <a:rPr lang="es-CO" dirty="0" smtClean="0"/>
              <a:t>A.C.H </a:t>
            </a:r>
          </a:p>
          <a:p>
            <a:pPr algn="just">
              <a:defRPr/>
            </a:pPr>
            <a:r>
              <a:rPr lang="es-CO" b="1" dirty="0" smtClean="0"/>
              <a:t>Tipo </a:t>
            </a:r>
            <a:r>
              <a:rPr lang="es-CO" b="1" dirty="0"/>
              <a:t>y número de identificación: </a:t>
            </a:r>
            <a:r>
              <a:rPr lang="es-ES" dirty="0"/>
              <a:t>1218213845 </a:t>
            </a:r>
            <a:endParaRPr lang="es-CO" dirty="0"/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</a:t>
            </a:r>
            <a:r>
              <a:rPr lang="es-CO" dirty="0" smtClean="0"/>
              <a:t>46   </a:t>
            </a:r>
            <a:r>
              <a:rPr lang="es-CO" b="1" dirty="0"/>
              <a:t>Sexo: </a:t>
            </a:r>
            <a:r>
              <a:rPr lang="es-CO" dirty="0"/>
              <a:t> </a:t>
            </a:r>
            <a:r>
              <a:rPr lang="es-CO" dirty="0" smtClean="0"/>
              <a:t>M  FN: </a:t>
            </a:r>
          </a:p>
          <a:p>
            <a:pPr algn="just">
              <a:defRPr/>
            </a:pPr>
            <a:r>
              <a:rPr lang="es-CO" b="1" dirty="0" smtClean="0"/>
              <a:t>Aseguramiento</a:t>
            </a:r>
            <a:r>
              <a:rPr lang="es-CO" b="1" dirty="0"/>
              <a:t>:   </a:t>
            </a:r>
            <a:r>
              <a:rPr lang="es-CO" dirty="0" smtClean="0"/>
              <a:t>NO ASEGURADO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(1)  </a:t>
            </a:r>
            <a:r>
              <a:rPr lang="es-CO" b="1" dirty="0" smtClean="0"/>
              <a:t>Escolaridad:</a:t>
            </a:r>
            <a:r>
              <a:rPr lang="es-CO" dirty="0" smtClean="0"/>
              <a:t>  SD </a:t>
            </a:r>
            <a:r>
              <a:rPr lang="es-CO" b="1" dirty="0" smtClean="0"/>
              <a:t>Etnia:</a:t>
            </a:r>
            <a:r>
              <a:rPr lang="es-CO" dirty="0" smtClean="0"/>
              <a:t>  SD</a:t>
            </a:r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</a:t>
            </a:r>
            <a:r>
              <a:rPr lang="es-CO" dirty="0" smtClean="0"/>
              <a:t>Indigente</a:t>
            </a:r>
            <a:endParaRPr lang="es-CO" dirty="0"/>
          </a:p>
          <a:p>
            <a:pPr algn="just">
              <a:defRPr/>
            </a:pPr>
            <a:r>
              <a:rPr lang="es-CO" b="1" dirty="0"/>
              <a:t>Dirección de residencia : </a:t>
            </a:r>
            <a:r>
              <a:rPr lang="es-CO" dirty="0" smtClean="0"/>
              <a:t>Habitante de calle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30-06-2020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ES" dirty="0" smtClean="0"/>
              <a:t>HUSJ</a:t>
            </a:r>
            <a:endParaRPr lang="es-ES" dirty="0"/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5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143691"/>
            <a:ext cx="10515600" cy="718458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/>
              <a:t>Notificación SIVIGILA</a:t>
            </a:r>
            <a:r>
              <a:rPr lang="es-ES" b="1" dirty="0" smtClean="0"/>
              <a:t>:</a:t>
            </a:r>
            <a:endParaRPr lang="es-ES" sz="3200" b="1" dirty="0"/>
          </a:p>
        </p:txBody>
      </p:sp>
      <p:graphicFrame>
        <p:nvGraphicFramePr>
          <p:cNvPr id="4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42924"/>
              </p:ext>
            </p:extLst>
          </p:nvPr>
        </p:nvGraphicFramePr>
        <p:xfrm>
          <a:off x="1772356" y="855055"/>
          <a:ext cx="9161255" cy="506649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161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813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17/06/2020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HUSJ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10/06/2020             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07/06/2020 FH: 30/06/2020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Sensible- Pulmonar - Nuevo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Pulmonar  - Nuevo- # dosis 2.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por: laboratorio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4883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Prueba molecular positiva </a:t>
                      </a:r>
                      <a:r>
                        <a:rPr lang="es-E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M.tuberculosis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Clínico Radiológico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Ninguna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final: 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SI --- FALTA Nº CERTIFICADO DEFUNCION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31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0"/>
            <a:ext cx="10515600" cy="13255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51263" y="1325563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CERTIFICADO: 724067007  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30-06-2020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 HUSJ</a:t>
            </a:r>
            <a:endParaRPr lang="en-U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215928"/>
              </p:ext>
            </p:extLst>
          </p:nvPr>
        </p:nvGraphicFramePr>
        <p:xfrm>
          <a:off x="838200" y="3287713"/>
          <a:ext cx="10515600" cy="7457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2646">
                  <a:extLst>
                    <a:ext uri="{9D8B030D-6E8A-4147-A177-3AD203B41FA5}">
                      <a16:colId xmlns:a16="http://schemas.microsoft.com/office/drawing/2014/main" val="4055524895"/>
                    </a:ext>
                  </a:extLst>
                </a:gridCol>
                <a:gridCol w="2140532">
                  <a:extLst>
                    <a:ext uri="{9D8B030D-6E8A-4147-A177-3AD203B41FA5}">
                      <a16:colId xmlns:a16="http://schemas.microsoft.com/office/drawing/2014/main" val="621612757"/>
                    </a:ext>
                  </a:extLst>
                </a:gridCol>
                <a:gridCol w="2083704">
                  <a:extLst>
                    <a:ext uri="{9D8B030D-6E8A-4147-A177-3AD203B41FA5}">
                      <a16:colId xmlns:a16="http://schemas.microsoft.com/office/drawing/2014/main" val="3341450605"/>
                    </a:ext>
                  </a:extLst>
                </a:gridCol>
                <a:gridCol w="1385189">
                  <a:extLst>
                    <a:ext uri="{9D8B030D-6E8A-4147-A177-3AD203B41FA5}">
                      <a16:colId xmlns:a16="http://schemas.microsoft.com/office/drawing/2014/main" val="1002145761"/>
                    </a:ext>
                  </a:extLst>
                </a:gridCol>
                <a:gridCol w="2803529">
                  <a:extLst>
                    <a:ext uri="{9D8B030D-6E8A-4147-A177-3AD203B41FA5}">
                      <a16:colId xmlns:a16="http://schemas.microsoft.com/office/drawing/2014/main" val="161056330"/>
                    </a:ext>
                  </a:extLst>
                </a:gridCol>
              </a:tblGrid>
              <a:tr h="1421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DIRECTA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D                   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ESTADOS PATOLÓGICOS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extLst>
                  <a:ext uri="{0D108BD9-81ED-4DB2-BD59-A6C34878D82A}">
                    <a16:rowId xmlns:a16="http://schemas.microsoft.com/office/drawing/2014/main" val="4063358922"/>
                  </a:ext>
                </a:extLst>
              </a:tr>
              <a:tr h="142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NEUMONIA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 MILIAR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extLst>
                  <a:ext uri="{0D108BD9-81ED-4DB2-BD59-A6C34878D82A}">
                    <a16:rowId xmlns:a16="http://schemas.microsoft.com/office/drawing/2014/main" val="332034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973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873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ES" dirty="0" smtClean="0"/>
          </a:p>
          <a:p>
            <a:pPr marL="0" indent="0" algn="ctr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ES" sz="3600" dirty="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</a:rPr>
              <a:t>2</a:t>
            </a:r>
            <a:r>
              <a:rPr lang="es-ES" sz="3600" dirty="0" smtClean="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</a:rPr>
              <a:t> UNIDAD DE ANALISIS MORTALIDAD POR TB</a:t>
            </a:r>
          </a:p>
          <a:p>
            <a:pPr marL="0" indent="0" algn="ctr">
              <a:buNone/>
            </a:pPr>
            <a:r>
              <a:rPr lang="es-ES" sz="3600" dirty="0" smtClean="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</a:rPr>
              <a:t>PEREIRA 10 DE MARZO 2021</a:t>
            </a:r>
            <a:endParaRPr lang="en-US" sz="3600" dirty="0">
              <a:solidFill>
                <a:schemeClr val="bg1"/>
              </a:solidFill>
              <a:latin typeface="Trebuchet MS" panose="020B060302020202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2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AGENDA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838200" y="1538243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CO" dirty="0"/>
              <a:t>Bienvenida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de los participantes en la unidad de análisis.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de caso. 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Presentación resumen cronológico de historia clínica y las atenciones relevantes, recibidas en todos los niveles. 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 de la visita de campo.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del asegurador. 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Análisis de la muerte por la metodología definida por el INS.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Establecer la cadena fisiopatológica, la causa básica y directa de la muerte; las causas relacionadas, y los antecedentes.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Realizar conclusiones de la muerte.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Diseñar el plan de mejoramiento, seguimiento y cumplimiento del mismo, incluyendo la evaluación y las consecuencias en caso de no obtenerse la mejoría.</a:t>
            </a:r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40290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MIERCOLES 10 DE MARZO</a:t>
            </a:r>
            <a:endParaRPr lang="en-US" dirty="0">
              <a:latin typeface="Trebuchet MS" panose="020B0603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9555" y="1690688"/>
            <a:ext cx="7732889" cy="3769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58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</a:t>
            </a:r>
            <a:r>
              <a:rPr lang="es-ES" dirty="0">
                <a:latin typeface="Trebuchet MS" panose="020B0603020202020204" pitchFamily="34" charset="0"/>
              </a:rPr>
              <a:t>1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/>
              <a:t>: </a:t>
            </a:r>
            <a:r>
              <a:rPr lang="es-CO" dirty="0" smtClean="0"/>
              <a:t>J.D.Z.C ----- 10 MARZO</a:t>
            </a:r>
            <a:endParaRPr lang="es-CO" dirty="0"/>
          </a:p>
          <a:p>
            <a:pPr algn="just">
              <a:defRPr/>
            </a:pPr>
            <a:r>
              <a:rPr lang="es-CO" b="1" dirty="0"/>
              <a:t>Tipo y número de identificación: </a:t>
            </a:r>
            <a:r>
              <a:rPr lang="es-ES" dirty="0"/>
              <a:t>10096356 </a:t>
            </a:r>
            <a:endParaRPr lang="es-CO" dirty="0"/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</a:t>
            </a:r>
            <a:r>
              <a:rPr lang="es-CO" dirty="0" smtClean="0"/>
              <a:t>62   </a:t>
            </a:r>
            <a:r>
              <a:rPr lang="es-CO" b="1" dirty="0"/>
              <a:t>Sexo: </a:t>
            </a:r>
            <a:r>
              <a:rPr lang="es-CO" dirty="0"/>
              <a:t> F</a:t>
            </a:r>
            <a:r>
              <a:rPr lang="es-CO" dirty="0" smtClean="0"/>
              <a:t>  FN: 26-04-1996</a:t>
            </a:r>
            <a:endParaRPr lang="es-ES" dirty="0"/>
          </a:p>
          <a:p>
            <a:pPr algn="just">
              <a:defRPr/>
            </a:pPr>
            <a:r>
              <a:rPr lang="es-CO" b="1" dirty="0"/>
              <a:t>Aseguramiento:   </a:t>
            </a:r>
            <a:r>
              <a:rPr lang="es-CO" dirty="0" smtClean="0"/>
              <a:t>Contributivo  Salud Total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(1)  </a:t>
            </a:r>
            <a:r>
              <a:rPr lang="es-CO" b="1" dirty="0" smtClean="0"/>
              <a:t>Escolaridad:</a:t>
            </a:r>
            <a:r>
              <a:rPr lang="es-CO" dirty="0" smtClean="0"/>
              <a:t>  SD </a:t>
            </a:r>
            <a:r>
              <a:rPr lang="es-CO" b="1" dirty="0" smtClean="0"/>
              <a:t>Etnia:</a:t>
            </a:r>
            <a:r>
              <a:rPr lang="es-CO" dirty="0" smtClean="0"/>
              <a:t>  SD</a:t>
            </a:r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Otro</a:t>
            </a:r>
            <a:endParaRPr lang="es-CO" dirty="0"/>
          </a:p>
          <a:p>
            <a:pPr algn="just">
              <a:defRPr/>
            </a:pPr>
            <a:r>
              <a:rPr lang="es-CO" b="1" dirty="0"/>
              <a:t>Dirección de residencia : </a:t>
            </a:r>
            <a:r>
              <a:rPr lang="es-CO" dirty="0"/>
              <a:t>TORRE 1  APTO </a:t>
            </a:r>
            <a:r>
              <a:rPr lang="es-CO" dirty="0" smtClean="0"/>
              <a:t>102B Gamma</a:t>
            </a:r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02-09-2020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ES" dirty="0" smtClean="0"/>
              <a:t>Clínica los Rosales</a:t>
            </a:r>
            <a:endParaRPr lang="es-ES" dirty="0"/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  <p:sp>
        <p:nvSpPr>
          <p:cNvPr id="3" name="CuadroTexto 2"/>
          <p:cNvSpPr txBox="1"/>
          <p:nvPr/>
        </p:nvSpPr>
        <p:spPr>
          <a:xfrm>
            <a:off x="1384663" y="5891349"/>
            <a:ext cx="9078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FF0000"/>
                </a:solidFill>
              </a:rPr>
              <a:t>NO ESTA EN SIVIGILA  NI LIBRO TB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19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0"/>
            <a:ext cx="10515600" cy="13255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51263" y="1325563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CERTIFICADO: 724084309  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02-09-2020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 CLINICA LOS ROSALES</a:t>
            </a:r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758053"/>
              </p:ext>
            </p:extLst>
          </p:nvPr>
        </p:nvGraphicFramePr>
        <p:xfrm>
          <a:off x="838200" y="3287711"/>
          <a:ext cx="10515600" cy="6238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2646">
                  <a:extLst>
                    <a:ext uri="{9D8B030D-6E8A-4147-A177-3AD203B41FA5}">
                      <a16:colId xmlns:a16="http://schemas.microsoft.com/office/drawing/2014/main" val="397103399"/>
                    </a:ext>
                  </a:extLst>
                </a:gridCol>
                <a:gridCol w="2140532">
                  <a:extLst>
                    <a:ext uri="{9D8B030D-6E8A-4147-A177-3AD203B41FA5}">
                      <a16:colId xmlns:a16="http://schemas.microsoft.com/office/drawing/2014/main" val="2776816058"/>
                    </a:ext>
                  </a:extLst>
                </a:gridCol>
                <a:gridCol w="2083704">
                  <a:extLst>
                    <a:ext uri="{9D8B030D-6E8A-4147-A177-3AD203B41FA5}">
                      <a16:colId xmlns:a16="http://schemas.microsoft.com/office/drawing/2014/main" val="1108037795"/>
                    </a:ext>
                  </a:extLst>
                </a:gridCol>
                <a:gridCol w="1385189">
                  <a:extLst>
                    <a:ext uri="{9D8B030D-6E8A-4147-A177-3AD203B41FA5}">
                      <a16:colId xmlns:a16="http://schemas.microsoft.com/office/drawing/2014/main" val="944570791"/>
                    </a:ext>
                  </a:extLst>
                </a:gridCol>
                <a:gridCol w="2803529">
                  <a:extLst>
                    <a:ext uri="{9D8B030D-6E8A-4147-A177-3AD203B41FA5}">
                      <a16:colId xmlns:a16="http://schemas.microsoft.com/office/drawing/2014/main" val="2711793493"/>
                    </a:ext>
                  </a:extLst>
                </a:gridCol>
              </a:tblGrid>
              <a:tr h="297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DIRECTA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D                   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ESTADOS PATOLÓGICOS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extLst>
                  <a:ext uri="{0D108BD9-81ED-4DB2-BD59-A6C34878D82A}">
                    <a16:rowId xmlns:a16="http://schemas.microsoft.com/office/drawing/2014/main" val="2074300300"/>
                  </a:ext>
                </a:extLst>
              </a:tr>
              <a:tr h="297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INSUFICIENCIA RESPIRATORIA AGUDA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 PULMONAR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MIELOFIBROSIS AGUDA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extLst>
                  <a:ext uri="{0D108BD9-81ED-4DB2-BD59-A6C34878D82A}">
                    <a16:rowId xmlns:a16="http://schemas.microsoft.com/office/drawing/2014/main" val="475436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992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2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775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/>
              <a:t>: </a:t>
            </a:r>
            <a:r>
              <a:rPr lang="es-CO" dirty="0" smtClean="0"/>
              <a:t>C.D.A.R  </a:t>
            </a:r>
          </a:p>
          <a:p>
            <a:pPr algn="just">
              <a:defRPr/>
            </a:pPr>
            <a:r>
              <a:rPr lang="es-CO" b="1" dirty="0" smtClean="0"/>
              <a:t>Tipo </a:t>
            </a:r>
            <a:r>
              <a:rPr lang="es-CO" b="1" dirty="0"/>
              <a:t>y número de identificación: </a:t>
            </a:r>
            <a:r>
              <a:rPr lang="es-ES" dirty="0"/>
              <a:t>1004775604 </a:t>
            </a:r>
            <a:endParaRPr lang="es-CO" dirty="0"/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</a:t>
            </a:r>
            <a:r>
              <a:rPr lang="es-CO" dirty="0" smtClean="0"/>
              <a:t>26   </a:t>
            </a:r>
            <a:r>
              <a:rPr lang="es-CO" b="1" dirty="0"/>
              <a:t>Sexo: </a:t>
            </a:r>
            <a:r>
              <a:rPr lang="es-CO" dirty="0"/>
              <a:t> </a:t>
            </a:r>
            <a:r>
              <a:rPr lang="es-CO" dirty="0" smtClean="0"/>
              <a:t>M  FN: 26-04-1996</a:t>
            </a:r>
            <a:endParaRPr lang="es-ES" dirty="0"/>
          </a:p>
          <a:p>
            <a:pPr algn="just">
              <a:defRPr/>
            </a:pPr>
            <a:r>
              <a:rPr lang="es-CO" b="1" dirty="0"/>
              <a:t>Aseguramiento:   </a:t>
            </a:r>
            <a:r>
              <a:rPr lang="es-CO" dirty="0" smtClean="0"/>
              <a:t>Subsidiado </a:t>
            </a:r>
            <a:r>
              <a:rPr lang="es-CO" dirty="0"/>
              <a:t> </a:t>
            </a:r>
            <a:r>
              <a:rPr lang="es-CO" dirty="0" smtClean="0"/>
              <a:t>Medimas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(1)  </a:t>
            </a:r>
            <a:r>
              <a:rPr lang="es-CO" b="1" dirty="0" smtClean="0"/>
              <a:t>Escolaridad:</a:t>
            </a:r>
            <a:r>
              <a:rPr lang="es-CO" dirty="0" smtClean="0"/>
              <a:t>  SD </a:t>
            </a:r>
            <a:r>
              <a:rPr lang="es-CO" b="1" dirty="0" smtClean="0"/>
              <a:t>Etnia:</a:t>
            </a:r>
            <a:r>
              <a:rPr lang="es-CO" dirty="0" smtClean="0"/>
              <a:t>  SD</a:t>
            </a:r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Otro</a:t>
            </a:r>
            <a:endParaRPr lang="es-CO" dirty="0"/>
          </a:p>
          <a:p>
            <a:pPr algn="just">
              <a:defRPr/>
            </a:pPr>
            <a:r>
              <a:rPr lang="es-CO" b="1" dirty="0"/>
              <a:t>Dirección de residencia : </a:t>
            </a:r>
            <a:r>
              <a:rPr lang="es-CO" dirty="0"/>
              <a:t>MAZ 6 CASA 6 BARRIO GILBERTO </a:t>
            </a:r>
            <a:r>
              <a:rPr lang="es-CO" dirty="0" smtClean="0"/>
              <a:t>PELAEZ – ALBERGUE ESTADIO</a:t>
            </a:r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26-06-2020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ES" dirty="0" smtClean="0"/>
              <a:t>HUSJ</a:t>
            </a:r>
            <a:endParaRPr lang="es-ES" dirty="0"/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73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143691"/>
            <a:ext cx="10515600" cy="718458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/>
              <a:t>Notificación SIVIGILA</a:t>
            </a:r>
            <a:r>
              <a:rPr lang="es-ES" b="1" dirty="0" smtClean="0"/>
              <a:t>:</a:t>
            </a:r>
            <a:endParaRPr lang="es-ES" sz="3200" b="1" dirty="0"/>
          </a:p>
        </p:txBody>
      </p:sp>
      <p:graphicFrame>
        <p:nvGraphicFramePr>
          <p:cNvPr id="4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035356"/>
              </p:ext>
            </p:extLst>
          </p:nvPr>
        </p:nvGraphicFramePr>
        <p:xfrm>
          <a:off x="1772355" y="855055"/>
          <a:ext cx="8886935" cy="506649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886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813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22/06/2020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UNIDAD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INTERMEDIA CUBA - ESE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19/06/2020           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12/06/2020  FH: 19/06/2020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Sensible- Pulmonar - Nuevo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Pulmonar  - Nuevo- # dosis 3.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Laboratorio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4883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s-E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Baciloscopia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Clínico - Radiológico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Ninguna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VIH: 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final:  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SI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59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0"/>
            <a:ext cx="10515600" cy="13255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51263" y="1325563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CERTIFICADO: 724068454  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26-06-2020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 HUSJ</a:t>
            </a:r>
            <a:endParaRPr lang="en-U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620119"/>
              </p:ext>
            </p:extLst>
          </p:nvPr>
        </p:nvGraphicFramePr>
        <p:xfrm>
          <a:off x="838200" y="3287711"/>
          <a:ext cx="10515600" cy="7198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2646">
                  <a:extLst>
                    <a:ext uri="{9D8B030D-6E8A-4147-A177-3AD203B41FA5}">
                      <a16:colId xmlns:a16="http://schemas.microsoft.com/office/drawing/2014/main" val="531283306"/>
                    </a:ext>
                  </a:extLst>
                </a:gridCol>
                <a:gridCol w="2140532">
                  <a:extLst>
                    <a:ext uri="{9D8B030D-6E8A-4147-A177-3AD203B41FA5}">
                      <a16:colId xmlns:a16="http://schemas.microsoft.com/office/drawing/2014/main" val="3903326005"/>
                    </a:ext>
                  </a:extLst>
                </a:gridCol>
                <a:gridCol w="2083704">
                  <a:extLst>
                    <a:ext uri="{9D8B030D-6E8A-4147-A177-3AD203B41FA5}">
                      <a16:colId xmlns:a16="http://schemas.microsoft.com/office/drawing/2014/main" val="3111715900"/>
                    </a:ext>
                  </a:extLst>
                </a:gridCol>
                <a:gridCol w="1385189">
                  <a:extLst>
                    <a:ext uri="{9D8B030D-6E8A-4147-A177-3AD203B41FA5}">
                      <a16:colId xmlns:a16="http://schemas.microsoft.com/office/drawing/2014/main" val="1801963216"/>
                    </a:ext>
                  </a:extLst>
                </a:gridCol>
                <a:gridCol w="2803529">
                  <a:extLst>
                    <a:ext uri="{9D8B030D-6E8A-4147-A177-3AD203B41FA5}">
                      <a16:colId xmlns:a16="http://schemas.microsoft.com/office/drawing/2014/main" val="731188023"/>
                    </a:ext>
                  </a:extLst>
                </a:gridCol>
              </a:tblGrid>
              <a:tr h="35992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DIRECTA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D                   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ESTADOS PATOLÓGICOS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extLst>
                  <a:ext uri="{0D108BD9-81ED-4DB2-BD59-A6C34878D82A}">
                    <a16:rowId xmlns:a16="http://schemas.microsoft.com/office/drawing/2014/main" val="3901341439"/>
                  </a:ext>
                </a:extLst>
              </a:tr>
              <a:tr h="35992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HEMORRAGIA ALVEOLAR POR TUBERCULOSIS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CONSUMO DE SUSTANCIAS PSICOACTIVAS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CONSUMO DE HEROINA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extLst>
                  <a:ext uri="{0D108BD9-81ED-4DB2-BD59-A6C34878D82A}">
                    <a16:rowId xmlns:a16="http://schemas.microsoft.com/office/drawing/2014/main" val="992177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4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2556</TotalTime>
  <Words>839</Words>
  <Application>Microsoft Office PowerPoint</Application>
  <PresentationFormat>Panorámica</PresentationFormat>
  <Paragraphs>168</Paragraphs>
  <Slides>16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Trebuchet MS</vt:lpstr>
      <vt:lpstr>Verdana</vt:lpstr>
      <vt:lpstr>Wingdings</vt:lpstr>
      <vt:lpstr>Tema de Office</vt:lpstr>
      <vt:lpstr>Presentación de PowerPoint</vt:lpstr>
      <vt:lpstr>Presentación de PowerPoint</vt:lpstr>
      <vt:lpstr>AGENDA</vt:lpstr>
      <vt:lpstr>MIERCOLES 10 DE MARZO</vt:lpstr>
      <vt:lpstr>CASO # 1</vt:lpstr>
      <vt:lpstr>RUAF</vt:lpstr>
      <vt:lpstr>CASO # 2</vt:lpstr>
      <vt:lpstr>Notificación SIVIGILA:</vt:lpstr>
      <vt:lpstr>RUAF</vt:lpstr>
      <vt:lpstr>CASO # 3</vt:lpstr>
      <vt:lpstr>Notificación SIVIGILA:</vt:lpstr>
      <vt:lpstr>RUAF</vt:lpstr>
      <vt:lpstr>CASO # 4</vt:lpstr>
      <vt:lpstr>Notificación SIVIGILA:</vt:lpstr>
      <vt:lpstr>RUAF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Pablo González Cañas</dc:creator>
  <cp:lastModifiedBy>Maryluz</cp:lastModifiedBy>
  <cp:revision>174</cp:revision>
  <dcterms:created xsi:type="dcterms:W3CDTF">2020-01-08T22:04:33Z</dcterms:created>
  <dcterms:modified xsi:type="dcterms:W3CDTF">2021-03-10T16:41:32Z</dcterms:modified>
</cp:coreProperties>
</file>