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61" r:id="rId4"/>
    <p:sldId id="265" r:id="rId5"/>
    <p:sldId id="294" r:id="rId6"/>
    <p:sldId id="266" r:id="rId7"/>
    <p:sldId id="267" r:id="rId8"/>
    <p:sldId id="277" r:id="rId9"/>
    <p:sldId id="278" r:id="rId10"/>
    <p:sldId id="279" r:id="rId11"/>
    <p:sldId id="280" r:id="rId12"/>
    <p:sldId id="295" r:id="rId13"/>
    <p:sldId id="281" r:id="rId14"/>
    <p:sldId id="282" r:id="rId15"/>
    <p:sldId id="283" r:id="rId16"/>
    <p:sldId id="296" r:id="rId17"/>
    <p:sldId id="297" r:id="rId18"/>
    <p:sldId id="298" r:id="rId19"/>
    <p:sldId id="300" r:id="rId20"/>
    <p:sldId id="301" r:id="rId21"/>
    <p:sldId id="302" r:id="rId22"/>
    <p:sldId id="299" r:id="rId23"/>
    <p:sldId id="287" r:id="rId24"/>
    <p:sldId id="290" r:id="rId25"/>
    <p:sldId id="284" r:id="rId26"/>
    <p:sldId id="285" r:id="rId27"/>
    <p:sldId id="286" r:id="rId28"/>
    <p:sldId id="263" r:id="rId2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Pablo González Cañas" initials="JPGC" lastIdx="1" clrIdx="0">
    <p:extLst>
      <p:ext uri="{19B8F6BF-5375-455C-9EA6-DF929625EA0E}">
        <p15:presenceInfo xmlns:p15="http://schemas.microsoft.com/office/powerpoint/2012/main" userId="bd2a105a1fca9d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AFE0-22E7-4B93-8C83-A3E967AE3AF2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213E-F60E-464E-9EE9-ED4C2429BD9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213E-F60E-464E-9EE9-ED4C2429BD99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33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4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7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4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71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16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7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88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345-ABDB-4B77-852D-E957F202E84A}" type="datetimeFigureOut">
              <a:rPr lang="es-CO" smtClean="0"/>
              <a:pPr/>
              <a:t>03/03/2021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6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 </a:t>
            </a:r>
            <a:r>
              <a:rPr lang="es-ES" b="1" dirty="0" smtClean="0">
                <a:solidFill>
                  <a:srgbClr val="FF0000"/>
                </a:solidFill>
              </a:rPr>
              <a:t>HB- VARICELA</a:t>
            </a:r>
            <a:endParaRPr lang="es-E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26076"/>
              </p:ext>
            </p:extLst>
          </p:nvPr>
        </p:nvGraphicFramePr>
        <p:xfrm>
          <a:off x="1772356" y="855055"/>
          <a:ext cx="8963377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1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813  ----NO HAY NOTIFICACION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-----NO HAY NOTIFICACION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FIS: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FIS: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No esta en el libro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Hospitalizado: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No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63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724147058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28-10-2020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MAC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430180"/>
              </p:ext>
            </p:extLst>
          </p:nvPr>
        </p:nvGraphicFramePr>
        <p:xfrm>
          <a:off x="1092200" y="3162300"/>
          <a:ext cx="10007601" cy="659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8411">
                  <a:extLst>
                    <a:ext uri="{9D8B030D-6E8A-4147-A177-3AD203B41FA5}">
                      <a16:colId xmlns:a16="http://schemas.microsoft.com/office/drawing/2014/main" val="1902233020"/>
                    </a:ext>
                  </a:extLst>
                </a:gridCol>
                <a:gridCol w="2732808">
                  <a:extLst>
                    <a:ext uri="{9D8B030D-6E8A-4147-A177-3AD203B41FA5}">
                      <a16:colId xmlns:a16="http://schemas.microsoft.com/office/drawing/2014/main" val="1332808116"/>
                    </a:ext>
                  </a:extLst>
                </a:gridCol>
                <a:gridCol w="3300953">
                  <a:extLst>
                    <a:ext uri="{9D8B030D-6E8A-4147-A177-3AD203B41FA5}">
                      <a16:colId xmlns:a16="http://schemas.microsoft.com/office/drawing/2014/main" val="2518541289"/>
                    </a:ext>
                  </a:extLst>
                </a:gridCol>
                <a:gridCol w="1485429">
                  <a:extLst>
                    <a:ext uri="{9D8B030D-6E8A-4147-A177-3AD203B41FA5}">
                      <a16:colId xmlns:a16="http://schemas.microsoft.com/office/drawing/2014/main" val="106063172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0215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DISFUNCION MULTIORGANICA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SHOCK SEPTICO DE ORIGEN PULMONAR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NEUMONIA SOSPECHA DE INFECCION POR SARS COV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DISEMINADA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4636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21080" y="391251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>
                <a:latin typeface="Trebuchet MS" panose="020B0603020202020204" pitchFamily="34" charset="0"/>
              </a:rPr>
              <a:t>MIÉRCOLES </a:t>
            </a:r>
            <a:r>
              <a:rPr lang="es-ES" b="1" dirty="0" smtClean="0">
                <a:latin typeface="Trebuchet MS" panose="020B0603020202020204" pitchFamily="34" charset="0"/>
              </a:rPr>
              <a:t>3 DE MARZO</a:t>
            </a:r>
            <a:endParaRPr lang="en-US" b="1" dirty="0">
              <a:latin typeface="Trebuchet MS" panose="020B0603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051942" y="2106174"/>
            <a:ext cx="69300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>
                <a:solidFill>
                  <a:srgbClr val="0070C0"/>
                </a:solidFill>
              </a:rPr>
              <a:t>CASOS DE </a:t>
            </a:r>
            <a:r>
              <a:rPr lang="es-ES" sz="3200" b="1" dirty="0" smtClean="0">
                <a:solidFill>
                  <a:srgbClr val="0070C0"/>
                </a:solidFill>
              </a:rPr>
              <a:t>MORTALIDAD TUBERCULOSIS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963988" y="3244850"/>
            <a:ext cx="42640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LUIS UBALDO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VIRVIESCAS GARCIA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4401495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91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3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L.U.V.G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ES" dirty="0"/>
              <a:t>4401495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73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20-07-1946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/>
              <a:t> </a:t>
            </a:r>
            <a:r>
              <a:rPr lang="es-CO" dirty="0" smtClean="0"/>
              <a:t>Asmetsalud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calle 13 num 12-60 </a:t>
            </a:r>
            <a:r>
              <a:rPr lang="es-CO" dirty="0" smtClean="0"/>
              <a:t>Parque de la Libertad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22-04-2020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dirty="0" smtClean="0"/>
              <a:t>MAC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285760"/>
              </p:ext>
            </p:extLst>
          </p:nvPr>
        </p:nvGraphicFramePr>
        <p:xfrm>
          <a:off x="1772356" y="855055"/>
          <a:ext cx="9200444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200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813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01/03/2020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MAC SAN RAFAEL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10/02/2020  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01/02/2020   FH:  10/02/2020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Previamente tratado – otro paciente previamente tratado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 - previamente tratado - # dosis 12.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Bacteriológico -  BK – CULTIVO- PFS 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M.tuberculosis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EPOC -  DESNUTRICION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NO--- PENDIENTE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1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723056723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22-04-2020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MAC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01093"/>
              </p:ext>
            </p:extLst>
          </p:nvPr>
        </p:nvGraphicFramePr>
        <p:xfrm>
          <a:off x="838200" y="3287711"/>
          <a:ext cx="10515600" cy="587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1699957072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1614373147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2866640817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2679529812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1244747118"/>
                    </a:ext>
                  </a:extLst>
                </a:gridCol>
              </a:tblGrid>
              <a:tr h="275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953104550"/>
                  </a:ext>
                </a:extLst>
              </a:tr>
              <a:tr h="275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FALLA VENTILATORIA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NEUMONIA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1125500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66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6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F.E.G.G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ES" dirty="0"/>
              <a:t>1088247698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15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16-11-2004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Contributivo  Medimas 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(2)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MORELIA SECTOR LA BATERO CASA 17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08-10-2020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HUSJ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8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060717"/>
              </p:ext>
            </p:extLst>
          </p:nvPr>
        </p:nvGraphicFramePr>
        <p:xfrm>
          <a:off x="1772356" y="855055"/>
          <a:ext cx="8755097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55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813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31/03/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SOCIEDAD COMERCIALIZADORA DE INSUMOS Y SERVICIOS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23/03/2020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01/09/2019            FH: 23/03/2021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Ingreso 30-03-2020  - Sensible Pulmonar Nuevo -  Dosis 21 de segunda fase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Clínico – Radiológico – Cultivo en proceso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No  --- Pendiente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56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724088656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08-10-2020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857955" y="3287711"/>
          <a:ext cx="10495845" cy="609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8696">
                  <a:extLst>
                    <a:ext uri="{9D8B030D-6E8A-4147-A177-3AD203B41FA5}">
                      <a16:colId xmlns:a16="http://schemas.microsoft.com/office/drawing/2014/main" val="1322990909"/>
                    </a:ext>
                  </a:extLst>
                </a:gridCol>
                <a:gridCol w="2136511">
                  <a:extLst>
                    <a:ext uri="{9D8B030D-6E8A-4147-A177-3AD203B41FA5}">
                      <a16:colId xmlns:a16="http://schemas.microsoft.com/office/drawing/2014/main" val="3936331807"/>
                    </a:ext>
                  </a:extLst>
                </a:gridCol>
                <a:gridCol w="2079789">
                  <a:extLst>
                    <a:ext uri="{9D8B030D-6E8A-4147-A177-3AD203B41FA5}">
                      <a16:colId xmlns:a16="http://schemas.microsoft.com/office/drawing/2014/main" val="578545158"/>
                    </a:ext>
                  </a:extLst>
                </a:gridCol>
                <a:gridCol w="1382587">
                  <a:extLst>
                    <a:ext uri="{9D8B030D-6E8A-4147-A177-3AD203B41FA5}">
                      <a16:colId xmlns:a16="http://schemas.microsoft.com/office/drawing/2014/main" val="265298657"/>
                    </a:ext>
                  </a:extLst>
                </a:gridCol>
                <a:gridCol w="2798262">
                  <a:extLst>
                    <a:ext uri="{9D8B030D-6E8A-4147-A177-3AD203B41FA5}">
                      <a16:colId xmlns:a16="http://schemas.microsoft.com/office/drawing/2014/main" val="3346202415"/>
                    </a:ext>
                  </a:extLst>
                </a:gridCol>
              </a:tblGrid>
              <a:tr h="29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1250194411"/>
                  </a:ext>
                </a:extLst>
              </a:tr>
              <a:tr h="29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DISFUNCION MULTIORGANICA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CHOQUE SEPTICO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LINFOMA NO HODGKIN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INMUNODEFICIENCIA HUMORAL PRIMARIA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694610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00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 smtClean="0">
                <a:latin typeface="Trebuchet MS" panose="020B0603020202020204" pitchFamily="34" charset="0"/>
              </a:rPr>
              <a:t>7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 smtClean="0"/>
              <a:t>: </a:t>
            </a:r>
            <a:r>
              <a:rPr lang="es-CO" dirty="0" smtClean="0"/>
              <a:t>D.A.V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ES" dirty="0" smtClean="0"/>
              <a:t>10057338</a:t>
            </a:r>
          </a:p>
          <a:p>
            <a:pPr algn="just">
              <a:defRPr/>
            </a:pPr>
            <a:r>
              <a:rPr lang="es-CO" b="1" dirty="0" smtClean="0"/>
              <a:t>Edad</a:t>
            </a:r>
            <a:r>
              <a:rPr lang="es-CO" b="1" dirty="0"/>
              <a:t>: </a:t>
            </a:r>
            <a:r>
              <a:rPr lang="es-CO" dirty="0"/>
              <a:t>  </a:t>
            </a:r>
            <a:r>
              <a:rPr lang="es-CO" dirty="0" smtClean="0"/>
              <a:t>76</a:t>
            </a:r>
            <a:r>
              <a:rPr lang="es-CO" dirty="0" smtClean="0"/>
              <a:t>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/>
              <a:t>M</a:t>
            </a:r>
            <a:r>
              <a:rPr lang="es-CO" dirty="0" smtClean="0"/>
              <a:t>   </a:t>
            </a:r>
            <a:r>
              <a:rPr lang="es-CO" b="1" dirty="0" smtClean="0"/>
              <a:t>FN</a:t>
            </a:r>
            <a:r>
              <a:rPr lang="es-CO" dirty="0" smtClean="0"/>
              <a:t>: </a:t>
            </a:r>
            <a:r>
              <a:rPr lang="es-CO" dirty="0" smtClean="0"/>
              <a:t>08</a:t>
            </a:r>
            <a:r>
              <a:rPr lang="es-CO" dirty="0" smtClean="0"/>
              <a:t>-04-1944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 err="1" smtClean="0"/>
              <a:t>Asmetsalud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(3)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FINCA VILLA LINDA  - ARCA DE NOE- VIA MARSELLA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50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1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 UNIDAD DE ANALISIS MORTALIDAD POR TB</a:t>
            </a: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PEREIRA NOVIEMBRE 2021</a:t>
            </a:r>
            <a:endParaRPr lang="en-US" sz="3600" dirty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59392"/>
              </p:ext>
            </p:extLst>
          </p:nvPr>
        </p:nvGraphicFramePr>
        <p:xfrm>
          <a:off x="1772356" y="855055"/>
          <a:ext cx="8755097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55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813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47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20/11/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ESE SALUD PEREIRA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20/11/2020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13/11/2020            FH: NO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Ingreso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Sensible Pulmonar Nuevo -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Dosis   XXXX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segunda fase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 BK positivo Clínico – Radiológico 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 - EPOC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No  --- Pendiente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92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726225954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-11-2020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ESE – CASA DOMICILIO</a:t>
            </a:r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63" y="3324226"/>
            <a:ext cx="10395857" cy="37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9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dirty="0" smtClean="0"/>
              <a:t>OTROS CASOS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64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5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J.D.Z.C ----- 10 MARZO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ES" dirty="0"/>
              <a:t>10096356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62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26-04-1996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Contributivo  Salud Total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TORRE 1  APTO </a:t>
            </a:r>
            <a:r>
              <a:rPr lang="es-CO" dirty="0" smtClean="0"/>
              <a:t>102B Gamma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02-09-2020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Clínica los Rosales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1384663" y="5891349"/>
            <a:ext cx="9078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FF0000"/>
                </a:solidFill>
              </a:rPr>
              <a:t>NO ESTA EN SIVIGILA  NI LIBRO TB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724084309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02-09-2020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CLINICA LOS ROSALES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58053"/>
              </p:ext>
            </p:extLst>
          </p:nvPr>
        </p:nvGraphicFramePr>
        <p:xfrm>
          <a:off x="838200" y="3287711"/>
          <a:ext cx="10515600" cy="623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397103399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2776816058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1108037795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944570791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2711793493"/>
                    </a:ext>
                  </a:extLst>
                </a:gridCol>
              </a:tblGrid>
              <a:tr h="29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2074300300"/>
                  </a:ext>
                </a:extLst>
              </a:tr>
              <a:tr h="297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INSUFICIENCIA RESPIRATORIA AGUDA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PULMONAR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MIELOFIBROSIS AGUDA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475436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4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C.D.A.R  ----- ANALISIS 10 MARZO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ES" dirty="0"/>
              <a:t>1004775604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26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26-04-1996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/>
              <a:t> </a:t>
            </a:r>
            <a:r>
              <a:rPr lang="es-CO" dirty="0" smtClean="0"/>
              <a:t>Medimas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MAZ 6 CASA 6 BARRIO GILBERTO PELAEZ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26-06-2020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HUSJ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53433"/>
              </p:ext>
            </p:extLst>
          </p:nvPr>
        </p:nvGraphicFramePr>
        <p:xfrm>
          <a:off x="1772356" y="855055"/>
          <a:ext cx="8963377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755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813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FIS: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 - Nuevo- # dosis 3.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No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5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724068454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26-06-2020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HUSJ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620119"/>
              </p:ext>
            </p:extLst>
          </p:nvPr>
        </p:nvGraphicFramePr>
        <p:xfrm>
          <a:off x="838200" y="3287711"/>
          <a:ext cx="10515600" cy="7198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531283306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3903326005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3111715900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1801963216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731188023"/>
                    </a:ext>
                  </a:extLst>
                </a:gridCol>
              </a:tblGrid>
              <a:tr h="359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3901341439"/>
                  </a:ext>
                </a:extLst>
              </a:tr>
              <a:tr h="359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HEMORRAGIA ALVEOLAR POR TUBERCULOSIS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CONSUMO DE SUSTANCIAS PSICOACTIVAS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CONSUMO DE HEROINA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992177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AGENDA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53824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Bienvenida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los participantes en la unidad de análisis.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caso.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resumen cronológico de historia clínica y las atenciones relevantes, recibidas en todos los niveles.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 de la visita de campo.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del asegurador.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Análisis de la muerte por la metodología definida por el INS.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Establecer la cadena fisiopatológica, la causa básica y directa de la muerte; las causas relacionadas, y los antecedentes.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Realizar conclusiones de la muerte.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Diseñar el plan de mejoramiento, seguimiento y cumplimiento del mismo, incluyendo la evaluación y las consecuencias en caso de no obtenerse la mejoría.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29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MIERCOLES 3 DE MARZO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0842" y="2149822"/>
            <a:ext cx="9255514" cy="246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Trebuchet MS" panose="020B0603020202020204" pitchFamily="34" charset="0"/>
              </a:rPr>
              <a:t>MIÉRCOLES </a:t>
            </a:r>
            <a:r>
              <a:rPr lang="es-ES" b="1" dirty="0" smtClean="0">
                <a:latin typeface="Trebuchet MS" panose="020B0603020202020204" pitchFamily="34" charset="0"/>
              </a:rPr>
              <a:t>3 DE MARZO</a:t>
            </a:r>
            <a:endParaRPr lang="en-US" b="1" dirty="0">
              <a:latin typeface="Trebuchet MS" panose="020B0603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62075" y="2106174"/>
            <a:ext cx="43097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/>
              <a:t>CASOS DE COINFECCION</a:t>
            </a:r>
            <a:endParaRPr lang="en-US" sz="3200" b="1" dirty="0"/>
          </a:p>
        </p:txBody>
      </p:sp>
      <p:sp>
        <p:nvSpPr>
          <p:cNvPr id="6" name="Rectángulo 5"/>
          <p:cNvSpPr/>
          <p:nvPr/>
        </p:nvSpPr>
        <p:spPr>
          <a:xfrm>
            <a:off x="5392738" y="3244850"/>
            <a:ext cx="14065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1088269460</a:t>
            </a:r>
            <a:r>
              <a:rPr lang="en-US" dirty="0"/>
              <a:t>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392738" y="3790950"/>
            <a:ext cx="14065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1088035427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102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1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J.C.A.V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ES" dirty="0"/>
              <a:t>1088269460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31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23-03-1989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Medimas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SIN DATO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</a:t>
            </a:r>
            <a:r>
              <a:rPr lang="es-CO" b="1" dirty="0" smtClean="0"/>
              <a:t>: </a:t>
            </a:r>
            <a:r>
              <a:rPr lang="es-CO" dirty="0" smtClean="0"/>
              <a:t>Torres del campo Bloque 2 torre 1 </a:t>
            </a:r>
            <a:endParaRPr lang="it-IT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30-08-2020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dirty="0" smtClean="0"/>
              <a:t>ESE Hospital de Cuba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378923"/>
              </p:ext>
            </p:extLst>
          </p:nvPr>
        </p:nvGraphicFramePr>
        <p:xfrm>
          <a:off x="1772356" y="855055"/>
          <a:ext cx="8963377" cy="525667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1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813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47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04/12/2019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HUSJ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850 ---------No  hay notificación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22/11/2019            FIS:  27/10/2019   FH:  24/11/2019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FIS: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Nuevo – Pulmonar – Dosis # 66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Clínica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Hospitalizado: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Clínica- radiológico</a:t>
                      </a: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Asociada: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No aplica.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6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724080944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30-08-2020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Hospital de Cuba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486819"/>
              </p:ext>
            </p:extLst>
          </p:nvPr>
        </p:nvGraphicFramePr>
        <p:xfrm>
          <a:off x="838200" y="3282948"/>
          <a:ext cx="10515601" cy="776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7709">
                  <a:extLst>
                    <a:ext uri="{9D8B030D-6E8A-4147-A177-3AD203B41FA5}">
                      <a16:colId xmlns:a16="http://schemas.microsoft.com/office/drawing/2014/main" val="2735625959"/>
                    </a:ext>
                  </a:extLst>
                </a:gridCol>
                <a:gridCol w="2106055">
                  <a:extLst>
                    <a:ext uri="{9D8B030D-6E8A-4147-A177-3AD203B41FA5}">
                      <a16:colId xmlns:a16="http://schemas.microsoft.com/office/drawing/2014/main" val="4120099701"/>
                    </a:ext>
                  </a:extLst>
                </a:gridCol>
                <a:gridCol w="2543900">
                  <a:extLst>
                    <a:ext uri="{9D8B030D-6E8A-4147-A177-3AD203B41FA5}">
                      <a16:colId xmlns:a16="http://schemas.microsoft.com/office/drawing/2014/main" val="2654562096"/>
                    </a:ext>
                  </a:extLst>
                </a:gridCol>
                <a:gridCol w="1144755">
                  <a:extLst>
                    <a:ext uri="{9D8B030D-6E8A-4147-A177-3AD203B41FA5}">
                      <a16:colId xmlns:a16="http://schemas.microsoft.com/office/drawing/2014/main" val="2825708005"/>
                    </a:ext>
                  </a:extLst>
                </a:gridCol>
                <a:gridCol w="2017997">
                  <a:extLst>
                    <a:ext uri="{9D8B030D-6E8A-4147-A177-3AD203B41FA5}">
                      <a16:colId xmlns:a16="http://schemas.microsoft.com/office/drawing/2014/main" val="829268458"/>
                    </a:ext>
                  </a:extLst>
                </a:gridCol>
                <a:gridCol w="785185">
                  <a:extLst>
                    <a:ext uri="{9D8B030D-6E8A-4147-A177-3AD203B41FA5}">
                      <a16:colId xmlns:a16="http://schemas.microsoft.com/office/drawing/2014/main" val="3392952812"/>
                    </a:ext>
                  </a:extLst>
                </a:gridCol>
              </a:tblGrid>
              <a:tr h="305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BÁSICA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extLst>
                  <a:ext uri="{0D108BD9-81ED-4DB2-BD59-A6C34878D82A}">
                    <a16:rowId xmlns:a16="http://schemas.microsoft.com/office/drawing/2014/main" val="2284038049"/>
                  </a:ext>
                </a:extLst>
              </a:tr>
              <a:tr h="305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PARO CARDIO RESPIRATORIA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INSUFICIENCIA RESPIRATORIA AGUDA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INFECCION RESPIRATORIA DE VIAS INFERIORES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 PULMONAR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 SARCOMA DE KAPOSI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43" marR="7343" marT="7343" marB="0" anchor="b"/>
                </a:tc>
                <a:extLst>
                  <a:ext uri="{0D108BD9-81ED-4DB2-BD59-A6C34878D82A}">
                    <a16:rowId xmlns:a16="http://schemas.microsoft.com/office/drawing/2014/main" val="3772807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09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2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/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S.D.C.M</a:t>
            </a:r>
            <a:endParaRPr lang="es-CO" dirty="0"/>
          </a:p>
          <a:p>
            <a:pPr algn="just">
              <a:defRPr/>
            </a:pPr>
            <a:r>
              <a:rPr lang="es-CO" b="1" dirty="0"/>
              <a:t>Tipo y número de identificación: </a:t>
            </a:r>
            <a:r>
              <a:rPr lang="es-ES" dirty="0"/>
              <a:t>1088035427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22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18-05-1998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/>
              <a:t> </a:t>
            </a:r>
            <a:r>
              <a:rPr lang="es-CO" dirty="0" smtClean="0"/>
              <a:t>Asmetsalud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SIN DATO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CL 16 19 </a:t>
            </a:r>
            <a:r>
              <a:rPr lang="es-CO" dirty="0" smtClean="0"/>
              <a:t>36 Centro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28-10-2020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dirty="0" smtClean="0"/>
              <a:t>MAC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7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1519</Words>
  <Application>Microsoft Office PowerPoint</Application>
  <PresentationFormat>Panorámica</PresentationFormat>
  <Paragraphs>309</Paragraphs>
  <Slides>28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Trebuchet MS</vt:lpstr>
      <vt:lpstr>Verdana</vt:lpstr>
      <vt:lpstr>Wingdings</vt:lpstr>
      <vt:lpstr>Tema de Office</vt:lpstr>
      <vt:lpstr>Presentación de PowerPoint</vt:lpstr>
      <vt:lpstr>Presentación de PowerPoint</vt:lpstr>
      <vt:lpstr>AGENDA</vt:lpstr>
      <vt:lpstr>MIERCOLES 3 DE MARZO</vt:lpstr>
      <vt:lpstr>MIÉRCOLES 3 DE MARZO</vt:lpstr>
      <vt:lpstr>CASO # 1</vt:lpstr>
      <vt:lpstr>Notificación SIVIGILA:</vt:lpstr>
      <vt:lpstr>RUAF</vt:lpstr>
      <vt:lpstr>CASO # 2</vt:lpstr>
      <vt:lpstr>Notificación SIVIGILA: HB- VARICELA</vt:lpstr>
      <vt:lpstr>RUAF</vt:lpstr>
      <vt:lpstr>MIÉRCOLES 3 DE MARZO</vt:lpstr>
      <vt:lpstr>CASO # 3</vt:lpstr>
      <vt:lpstr>Notificación SIVIGILA:</vt:lpstr>
      <vt:lpstr>RUAF</vt:lpstr>
      <vt:lpstr>CASO # 6</vt:lpstr>
      <vt:lpstr>Notificación SIVIGILA:</vt:lpstr>
      <vt:lpstr>RUAF</vt:lpstr>
      <vt:lpstr>CASO # 7</vt:lpstr>
      <vt:lpstr>Notificación SIVIGILA:</vt:lpstr>
      <vt:lpstr>RUAF</vt:lpstr>
      <vt:lpstr>Presentación de PowerPoint</vt:lpstr>
      <vt:lpstr>CASO # 5</vt:lpstr>
      <vt:lpstr>RUAF</vt:lpstr>
      <vt:lpstr>CASO # 4</vt:lpstr>
      <vt:lpstr>Notificación SIVIGILA:</vt:lpstr>
      <vt:lpstr>RUAF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162</cp:revision>
  <dcterms:created xsi:type="dcterms:W3CDTF">2020-01-08T22:04:33Z</dcterms:created>
  <dcterms:modified xsi:type="dcterms:W3CDTF">2021-03-03T15:51:00Z</dcterms:modified>
</cp:coreProperties>
</file>