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1" r:id="rId4"/>
    <p:sldId id="265" r:id="rId5"/>
    <p:sldId id="287" r:id="rId6"/>
    <p:sldId id="297" r:id="rId7"/>
    <p:sldId id="290" r:id="rId8"/>
    <p:sldId id="263" r:id="rId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an Pablo González Cañas" initials="JPGC" lastIdx="1" clrIdx="0">
    <p:extLst>
      <p:ext uri="{19B8F6BF-5375-455C-9EA6-DF929625EA0E}">
        <p15:presenceInfo xmlns:p15="http://schemas.microsoft.com/office/powerpoint/2012/main" userId="bd2a105a1fca9dc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54"/>
      </p:cViewPr>
      <p:guideLst>
        <p:guide orient="horz" pos="2137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C6AFE0-22E7-4B93-8C83-A3E967AE3AF2}" type="datetimeFigureOut">
              <a:rPr lang="es-CO" smtClean="0"/>
              <a:pPr/>
              <a:t>16/12/2021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5213E-F60E-464E-9EE9-ED4C2429BD99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7406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5213E-F60E-464E-9EE9-ED4C2429BD99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5333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16/12/2021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9423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16/12/2021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6733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16/12/2021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5416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16/12/2021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5712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16/12/2021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0650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16/12/2021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74168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16/12/2021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329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16/12/2021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8579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16/12/2021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8725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16/12/2021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04885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16/12/2021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537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72345-ABDB-4B77-852D-E957F202E84A}" type="datetimeFigureOut">
              <a:rPr lang="es-CO" smtClean="0"/>
              <a:pPr/>
              <a:t>16/12/2021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1636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864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ES" dirty="0" smtClean="0"/>
          </a:p>
          <a:p>
            <a:pPr marL="0" indent="0" algn="ctr">
              <a:buNone/>
            </a:pPr>
            <a:endParaRPr lang="es-ES" dirty="0"/>
          </a:p>
          <a:p>
            <a:pPr marL="0" indent="0" algn="ctr">
              <a:buNone/>
            </a:pPr>
            <a:r>
              <a:rPr lang="es-ES" sz="3600" dirty="0">
                <a:solidFill>
                  <a:schemeClr val="bg1"/>
                </a:solidFill>
                <a:latin typeface="Trebuchet MS" panose="020B0603020202020204" pitchFamily="34" charset="0"/>
                <a:ea typeface="Verdana" panose="020B0604030504040204" pitchFamily="34" charset="0"/>
              </a:rPr>
              <a:t>8</a:t>
            </a:r>
            <a:r>
              <a:rPr lang="es-ES" sz="3600" dirty="0" smtClean="0">
                <a:solidFill>
                  <a:schemeClr val="bg1"/>
                </a:solidFill>
                <a:latin typeface="Trebuchet MS" panose="020B0603020202020204" pitchFamily="34" charset="0"/>
                <a:ea typeface="Verdana" panose="020B0604030504040204" pitchFamily="34" charset="0"/>
              </a:rPr>
              <a:t> UNIDAD DE ANALISIS MORTALIDAD POR TB Y COINFECCION</a:t>
            </a:r>
          </a:p>
          <a:p>
            <a:pPr marL="0" indent="0" algn="ctr">
              <a:buNone/>
            </a:pPr>
            <a:r>
              <a:rPr lang="es-ES" sz="3600" dirty="0" smtClean="0">
                <a:solidFill>
                  <a:schemeClr val="bg1"/>
                </a:solidFill>
                <a:latin typeface="Trebuchet MS" panose="020B0603020202020204" pitchFamily="34" charset="0"/>
                <a:ea typeface="Verdana" panose="020B0604030504040204" pitchFamily="34" charset="0"/>
              </a:rPr>
              <a:t>PEREIRA 16 DE DICIEMBRE 2021</a:t>
            </a:r>
            <a:endParaRPr lang="en-US" sz="3600" dirty="0">
              <a:solidFill>
                <a:schemeClr val="bg1"/>
              </a:solidFill>
              <a:latin typeface="Trebuchet MS" panose="020B060302020202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2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AGENDA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838200" y="1538243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CO" dirty="0"/>
              <a:t>Bienvenida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s-ES" dirty="0"/>
              <a:t>Presentación de los participantes en la unidad de análisis.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s-ES" dirty="0"/>
              <a:t>Presentación de caso. 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Presentación resumen cronológico de historia clínica y las atenciones relevantes, recibidas en todos los niveles. 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s-ES" dirty="0"/>
              <a:t>Presentación  de la visita de campo.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s-ES" dirty="0"/>
              <a:t>Presentación del asegurador. 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Análisis de la muerte por la metodología definida por el INS.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Establecer la cadena fisiopatológica, la causa básica y directa de la muerte; las causas relacionadas, y los antecedentes.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Realizar conclusiones de la muerte.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Diseñar el plan de mejoramiento, seguimiento y cumplimiento del mismo, incluyendo la evaluación y las consecuencias en caso de no obtenerse la mejoría.</a:t>
            </a:r>
          </a:p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40290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JUEVES </a:t>
            </a:r>
            <a:r>
              <a:rPr lang="es-ES" dirty="0">
                <a:latin typeface="Trebuchet MS" panose="020B0603020202020204" pitchFamily="34" charset="0"/>
              </a:rPr>
              <a:t>1</a:t>
            </a:r>
            <a:r>
              <a:rPr lang="es-ES" dirty="0" smtClean="0">
                <a:latin typeface="Trebuchet MS" panose="020B0603020202020204" pitchFamily="34" charset="0"/>
              </a:rPr>
              <a:t>6 DE DICIEMBRE</a:t>
            </a:r>
            <a:endParaRPr lang="en-US" dirty="0">
              <a:latin typeface="Trebuchet MS" panose="020B060302020202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565452"/>
            <a:ext cx="11031587" cy="111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58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942702" y="0"/>
            <a:ext cx="10515600" cy="1325563"/>
          </a:xfrm>
        </p:spPr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CASO # </a:t>
            </a:r>
            <a:r>
              <a:rPr lang="es-ES" dirty="0">
                <a:latin typeface="Trebuchet MS" panose="020B0603020202020204" pitchFamily="34" charset="0"/>
              </a:rPr>
              <a:t>1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42702" y="1063671"/>
            <a:ext cx="10515600" cy="4827678"/>
          </a:xfrm>
        </p:spPr>
        <p:txBody>
          <a:bodyPr>
            <a:normAutofit fontScale="850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s-ES" sz="3200" b="1" u="sng" dirty="0"/>
              <a:t>Datos del caso</a:t>
            </a:r>
            <a:r>
              <a:rPr lang="es-ES" sz="3200" b="1" dirty="0"/>
              <a:t>:      </a:t>
            </a:r>
            <a:r>
              <a:rPr lang="es-ES" sz="3200" b="1" dirty="0" smtClean="0"/>
              <a:t>TB / VIH</a:t>
            </a:r>
            <a:endParaRPr lang="es-ES" sz="3200" b="1" dirty="0"/>
          </a:p>
          <a:p>
            <a:pPr algn="just">
              <a:defRPr/>
            </a:pPr>
            <a:r>
              <a:rPr lang="es-CO" b="1" dirty="0"/>
              <a:t>Nombres y Apellidos</a:t>
            </a:r>
            <a:r>
              <a:rPr lang="es-CO" dirty="0"/>
              <a:t>:  </a:t>
            </a:r>
            <a:r>
              <a:rPr lang="es-CO" dirty="0" smtClean="0"/>
              <a:t>J.A.R.P</a:t>
            </a:r>
          </a:p>
          <a:p>
            <a:pPr algn="just">
              <a:defRPr/>
            </a:pPr>
            <a:r>
              <a:rPr lang="es-CO" b="1" dirty="0" smtClean="0"/>
              <a:t>Tipo </a:t>
            </a:r>
            <a:r>
              <a:rPr lang="es-CO" b="1" dirty="0"/>
              <a:t>y número de identificación: VEN15976844</a:t>
            </a:r>
            <a:endParaRPr lang="es-CO" dirty="0"/>
          </a:p>
          <a:p>
            <a:pPr algn="just">
              <a:defRPr/>
            </a:pPr>
            <a:r>
              <a:rPr lang="es-CO" b="1" dirty="0"/>
              <a:t>Edad: </a:t>
            </a:r>
            <a:r>
              <a:rPr lang="es-CO" dirty="0"/>
              <a:t>  </a:t>
            </a:r>
            <a:r>
              <a:rPr lang="es-CO" dirty="0" smtClean="0"/>
              <a:t>38   </a:t>
            </a:r>
            <a:r>
              <a:rPr lang="es-CO" b="1" dirty="0"/>
              <a:t>Sexo: </a:t>
            </a:r>
            <a:r>
              <a:rPr lang="es-CO" dirty="0"/>
              <a:t> </a:t>
            </a:r>
            <a:r>
              <a:rPr lang="es-CO" dirty="0" smtClean="0"/>
              <a:t>M  FN: 12-12-1982</a:t>
            </a:r>
          </a:p>
          <a:p>
            <a:pPr algn="just">
              <a:defRPr/>
            </a:pPr>
            <a:r>
              <a:rPr lang="es-CO" b="1" dirty="0" smtClean="0"/>
              <a:t>Aseguramiento</a:t>
            </a:r>
            <a:r>
              <a:rPr lang="es-CO" b="1" dirty="0"/>
              <a:t>:   </a:t>
            </a:r>
            <a:r>
              <a:rPr lang="es-CO" dirty="0" smtClean="0"/>
              <a:t>No Afiliado</a:t>
            </a:r>
            <a:endParaRPr lang="es-CO" dirty="0"/>
          </a:p>
          <a:p>
            <a:pPr algn="just">
              <a:defRPr/>
            </a:pPr>
            <a:r>
              <a:rPr lang="es-CO" b="1" dirty="0" smtClean="0"/>
              <a:t>Estrato</a:t>
            </a:r>
            <a:r>
              <a:rPr lang="es-CO" b="1" dirty="0"/>
              <a:t>: </a:t>
            </a:r>
            <a:r>
              <a:rPr lang="es-CO" dirty="0" smtClean="0"/>
              <a:t>(</a:t>
            </a:r>
            <a:r>
              <a:rPr lang="es-CO" dirty="0"/>
              <a:t>1</a:t>
            </a:r>
            <a:r>
              <a:rPr lang="es-CO" dirty="0" smtClean="0"/>
              <a:t>)  </a:t>
            </a:r>
            <a:r>
              <a:rPr lang="es-CO" b="1" dirty="0" smtClean="0"/>
              <a:t>Escolaridad:</a:t>
            </a:r>
            <a:r>
              <a:rPr lang="es-CO" dirty="0" smtClean="0"/>
              <a:t>  SD </a:t>
            </a:r>
            <a:r>
              <a:rPr lang="es-CO" b="1" dirty="0" smtClean="0"/>
              <a:t>Etnia:</a:t>
            </a:r>
            <a:r>
              <a:rPr lang="es-CO" dirty="0" smtClean="0"/>
              <a:t>  OTRO</a:t>
            </a:r>
          </a:p>
          <a:p>
            <a:pPr algn="just">
              <a:defRPr/>
            </a:pPr>
            <a:r>
              <a:rPr lang="es-CO" b="1" dirty="0" smtClean="0"/>
              <a:t>Grupo Poblacional</a:t>
            </a:r>
            <a:r>
              <a:rPr lang="es-CO" dirty="0" smtClean="0"/>
              <a:t>:  Vendedor</a:t>
            </a:r>
            <a:endParaRPr lang="es-CO" dirty="0"/>
          </a:p>
          <a:p>
            <a:pPr algn="just">
              <a:defRPr/>
            </a:pPr>
            <a:r>
              <a:rPr lang="es-CO" b="1" dirty="0"/>
              <a:t>Dirección de residencia : </a:t>
            </a:r>
            <a:r>
              <a:rPr lang="es-CO" dirty="0" smtClean="0"/>
              <a:t>La Laguna - </a:t>
            </a:r>
            <a:r>
              <a:rPr lang="es-ES" dirty="0"/>
              <a:t>CASA 21 SIN DIRECCIÓN EXACTA</a:t>
            </a:r>
            <a:endParaRPr lang="es-CO" dirty="0" smtClean="0"/>
          </a:p>
          <a:p>
            <a:pPr algn="just">
              <a:defRPr/>
            </a:pPr>
            <a:r>
              <a:rPr lang="es-CO" b="1" dirty="0" smtClean="0"/>
              <a:t>Fecha </a:t>
            </a:r>
            <a:r>
              <a:rPr lang="es-CO" b="1" dirty="0"/>
              <a:t>de muerte:  </a:t>
            </a:r>
            <a:r>
              <a:rPr lang="es-CO" dirty="0" smtClean="0"/>
              <a:t>15-11-2021</a:t>
            </a:r>
            <a:endParaRPr lang="es-ES" dirty="0"/>
          </a:p>
          <a:p>
            <a:pPr algn="just">
              <a:defRPr/>
            </a:pPr>
            <a:r>
              <a:rPr lang="es-CO" b="1" dirty="0"/>
              <a:t>Institución/lugar donde ocurre la muerte: </a:t>
            </a:r>
            <a:r>
              <a:rPr lang="es-ES" dirty="0" smtClean="0"/>
              <a:t>HUSJ</a:t>
            </a:r>
            <a:endParaRPr lang="es-ES" dirty="0"/>
          </a:p>
          <a:p>
            <a:pPr algn="just">
              <a:defRPr/>
            </a:pPr>
            <a:r>
              <a:rPr lang="es-CO" b="1" dirty="0"/>
              <a:t>Fuente de información</a:t>
            </a:r>
            <a:r>
              <a:rPr lang="es-CO" sz="2400" b="1" dirty="0"/>
              <a:t>:    RUAF</a:t>
            </a:r>
            <a:r>
              <a:rPr lang="es-CO" sz="2400" b="1" dirty="0" smtClean="0"/>
              <a:t>:___     </a:t>
            </a:r>
            <a:r>
              <a:rPr lang="es-CO" sz="2400" b="1" dirty="0"/>
              <a:t>PROGRAMA</a:t>
            </a:r>
            <a:r>
              <a:rPr lang="es-CO" sz="2400" b="1" dirty="0" smtClean="0"/>
              <a:t>:__X_ </a:t>
            </a:r>
            <a:r>
              <a:rPr lang="es-CO" sz="2400" b="1" dirty="0"/>
              <a:t>SIVIGILA:___</a:t>
            </a:r>
            <a:endParaRPr lang="es-ES" sz="2400" dirty="0"/>
          </a:p>
          <a:p>
            <a:pPr algn="just">
              <a:defRPr/>
            </a:pPr>
            <a:r>
              <a:rPr lang="es-CO" b="1" dirty="0"/>
              <a:t>Entidad territorial de residencia y ocurrencia: </a:t>
            </a:r>
            <a:r>
              <a:rPr lang="es-CO" dirty="0"/>
              <a:t>Pereira - Risaralda </a:t>
            </a:r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19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08018" y="143691"/>
            <a:ext cx="10515600" cy="901338"/>
          </a:xfrm>
        </p:spPr>
        <p:txBody>
          <a:bodyPr>
            <a:norm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s-ES" sz="4000" b="1" dirty="0"/>
              <a:t>Notificación SIVIGILA</a:t>
            </a:r>
            <a:r>
              <a:rPr lang="es-ES" sz="4000" b="1" dirty="0" smtClean="0"/>
              <a:t>: </a:t>
            </a:r>
            <a:r>
              <a:rPr lang="es-ES" sz="2700" b="1" dirty="0" smtClean="0"/>
              <a:t>FICHAS 813-850</a:t>
            </a:r>
            <a:r>
              <a:rPr lang="es-ES" sz="3100" b="1" dirty="0" smtClean="0"/>
              <a:t/>
            </a:r>
            <a:br>
              <a:rPr lang="es-ES" sz="3100" b="1" dirty="0" smtClean="0"/>
            </a:br>
            <a:r>
              <a:rPr lang="es-ES" sz="1800" b="1" dirty="0" smtClean="0"/>
              <a:t> </a:t>
            </a:r>
            <a:endParaRPr lang="es-ES" sz="1100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327326"/>
              </p:ext>
            </p:extLst>
          </p:nvPr>
        </p:nvGraphicFramePr>
        <p:xfrm>
          <a:off x="1410789" y="688065"/>
          <a:ext cx="9002888" cy="625143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358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4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2894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  813   </a:t>
                      </a:r>
                    </a:p>
                    <a:p>
                      <a:pPr algn="l"/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SEM:  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es-E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23/10/2021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UPGD: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HUSJ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850    </a:t>
                      </a:r>
                    </a:p>
                    <a:p>
                      <a:pPr algn="l"/>
                      <a:r>
                        <a:rPr lang="es-E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14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07/04/2021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UPGD: 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ESE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9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24/09/2021</a:t>
                      </a:r>
                      <a:endParaRPr lang="es-ES" sz="1600" b="1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FIS: 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23/08/2021</a:t>
                      </a:r>
                      <a:endParaRPr lang="es-ES" sz="1600" b="1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FH: 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24/09/2021</a:t>
                      </a: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07/04/2021</a:t>
                      </a:r>
                      <a:endParaRPr lang="es-ES" sz="1600" b="1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FIS: 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07/04/2021</a:t>
                      </a:r>
                      <a:endParaRPr lang="es-ES" sz="1600" b="1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FH: 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630">
                <a:tc>
                  <a:txBody>
                    <a:bodyPr/>
                    <a:lstStyle/>
                    <a:p>
                      <a:pPr algn="l"/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Tuberculosis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algn="l"/>
                      <a:r>
                        <a:rPr lang="es-ES" sz="1600" b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Extrapulmonar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intestinal-Previamente tratado </a:t>
                      </a: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Pulmonar 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Nuevo – 09-02-2021.</a:t>
                      </a: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Pulmonar – reingreso trans perdida en el seguimiento 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10-09-2021</a:t>
                      </a:r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Prueba: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Prueba </a:t>
                      </a:r>
                      <a:r>
                        <a:rPr lang="es-ES" sz="16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Rapida</a:t>
                      </a:r>
                      <a:endParaRPr lang="es-ES" sz="1600" b="1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Fecha: 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05/04/2021</a:t>
                      </a:r>
                      <a:endParaRPr lang="es-ES" sz="1600" b="1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149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Libro: 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Pulmonar – reingreso trans perdida en el seguimiento - # DOSIS - SD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clínico: VIH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75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Confirmado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por:  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Laboratorio</a:t>
                      </a:r>
                      <a:endParaRPr lang="es-ES" sz="1600" baseline="0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BK 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negativo- cultivo positivo</a:t>
                      </a:r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Prueba molecular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Negativo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Hospitalizado</a:t>
                      </a:r>
                      <a:r>
                        <a:rPr lang="es-ES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 SI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3940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Criterio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Bacteriológico</a:t>
                      </a:r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Comorbilidad: 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Enfermedad hepática</a:t>
                      </a:r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Enfermedad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Asociada: </a:t>
                      </a:r>
                      <a:r>
                        <a:rPr lang="es-ES" sz="1600" b="1" baseline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TB pulmonar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721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Previo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VIH: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SI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620">
                <a:tc>
                  <a:txBody>
                    <a:bodyPr/>
                    <a:lstStyle/>
                    <a:p>
                      <a:pPr algn="l"/>
                      <a:r>
                        <a:rPr lang="es-ES" sz="1800" dirty="0" smtClean="0">
                          <a:solidFill>
                            <a:schemeClr val="tx1"/>
                          </a:solidFill>
                        </a:rPr>
                        <a:t>Ajuste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 condición final:   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 SI   Laboratorio: Al día</a:t>
                      </a:r>
                      <a:endParaRPr lang="es-E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dirty="0" smtClean="0"/>
                        <a:t>Ajuste</a:t>
                      </a:r>
                      <a:r>
                        <a:rPr lang="es-ES" sz="1800" b="1" baseline="0" dirty="0" smtClean="0"/>
                        <a:t> condición final:   NO</a:t>
                      </a:r>
                      <a:endParaRPr lang="es-ES" sz="1800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145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 smtClean="0"/>
              <a:t>RUAF</a:t>
            </a:r>
            <a:endParaRPr lang="es-ES" sz="32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838200" y="1415327"/>
            <a:ext cx="86846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Nº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CERTIFICADO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: 729186061</a:t>
            </a:r>
            <a:endParaRPr lang="es-E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Fecha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15-11-2021</a:t>
            </a: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IPS: HUSJ</a:t>
            </a:r>
            <a:endParaRPr lang="en-US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624846"/>
              </p:ext>
            </p:extLst>
          </p:nvPr>
        </p:nvGraphicFramePr>
        <p:xfrm>
          <a:off x="1175657" y="3078162"/>
          <a:ext cx="10178143" cy="8015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88201">
                  <a:extLst>
                    <a:ext uri="{9D8B030D-6E8A-4147-A177-3AD203B41FA5}">
                      <a16:colId xmlns:a16="http://schemas.microsoft.com/office/drawing/2014/main" val="2265863829"/>
                    </a:ext>
                  </a:extLst>
                </a:gridCol>
                <a:gridCol w="2016575">
                  <a:extLst>
                    <a:ext uri="{9D8B030D-6E8A-4147-A177-3AD203B41FA5}">
                      <a16:colId xmlns:a16="http://schemas.microsoft.com/office/drawing/2014/main" val="3620141635"/>
                    </a:ext>
                  </a:extLst>
                </a:gridCol>
                <a:gridCol w="3032801">
                  <a:extLst>
                    <a:ext uri="{9D8B030D-6E8A-4147-A177-3AD203B41FA5}">
                      <a16:colId xmlns:a16="http://schemas.microsoft.com/office/drawing/2014/main" val="3914423691"/>
                    </a:ext>
                  </a:extLst>
                </a:gridCol>
                <a:gridCol w="1270283">
                  <a:extLst>
                    <a:ext uri="{9D8B030D-6E8A-4147-A177-3AD203B41FA5}">
                      <a16:colId xmlns:a16="http://schemas.microsoft.com/office/drawing/2014/main" val="3987226878"/>
                    </a:ext>
                  </a:extLst>
                </a:gridCol>
                <a:gridCol w="1270283">
                  <a:extLst>
                    <a:ext uri="{9D8B030D-6E8A-4147-A177-3AD203B41FA5}">
                      <a16:colId xmlns:a16="http://schemas.microsoft.com/office/drawing/2014/main" val="1595328461"/>
                    </a:ext>
                  </a:extLst>
                </a:gridCol>
              </a:tblGrid>
              <a:tr h="584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DIRECTA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B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ESTADOS PATOLÓGICOS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5886368"/>
                  </a:ext>
                </a:extLst>
              </a:tr>
              <a:tr h="2172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FALLA MULTISISTEMICA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INFECCIÓN POR VIH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TUBERCULOSIS INTESTINAL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42053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992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873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4455</TotalTime>
  <Words>400</Words>
  <Application>Microsoft Office PowerPoint</Application>
  <PresentationFormat>Panorámica</PresentationFormat>
  <Paragraphs>77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Trebuchet MS</vt:lpstr>
      <vt:lpstr>Verdana</vt:lpstr>
      <vt:lpstr>Wingdings</vt:lpstr>
      <vt:lpstr>Tema de Office</vt:lpstr>
      <vt:lpstr>Presentación de PowerPoint</vt:lpstr>
      <vt:lpstr>Presentación de PowerPoint</vt:lpstr>
      <vt:lpstr>AGENDA</vt:lpstr>
      <vt:lpstr>JUEVES 16 DE DICIEMBRE</vt:lpstr>
      <vt:lpstr>CASO # 1</vt:lpstr>
      <vt:lpstr>Notificación SIVIGILA: FICHAS 813-850  </vt:lpstr>
      <vt:lpstr>RUAF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Pablo González Cañas</dc:creator>
  <cp:lastModifiedBy>Maryluz</cp:lastModifiedBy>
  <cp:revision>287</cp:revision>
  <dcterms:created xsi:type="dcterms:W3CDTF">2020-01-08T22:04:33Z</dcterms:created>
  <dcterms:modified xsi:type="dcterms:W3CDTF">2021-12-16T20:38:08Z</dcterms:modified>
</cp:coreProperties>
</file>