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1" r:id="rId4"/>
    <p:sldId id="265" r:id="rId5"/>
    <p:sldId id="287" r:id="rId6"/>
    <p:sldId id="297" r:id="rId7"/>
    <p:sldId id="290" r:id="rId8"/>
    <p:sldId id="284" r:id="rId9"/>
    <p:sldId id="298" r:id="rId10"/>
    <p:sldId id="286" r:id="rId11"/>
    <p:sldId id="305" r:id="rId12"/>
    <p:sldId id="291" r:id="rId13"/>
    <p:sldId id="293" r:id="rId14"/>
    <p:sldId id="294" r:id="rId15"/>
    <p:sldId id="295" r:id="rId16"/>
    <p:sldId id="296" r:id="rId17"/>
    <p:sldId id="263" r:id="rId1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Pablo González Cañas" initials="JPGC" lastIdx="1" clrIdx="0">
    <p:extLst>
      <p:ext uri="{19B8F6BF-5375-455C-9EA6-DF929625EA0E}">
        <p15:presenceInfo xmlns:p15="http://schemas.microsoft.com/office/powerpoint/2012/main" userId="bd2a105a1fca9d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>
        <p:guide orient="horz" pos="2137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6AFE0-22E7-4B93-8C83-A3E967AE3AF2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213E-F60E-464E-9EE9-ED4C2429BD9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740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213E-F60E-464E-9EE9-ED4C2429BD99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33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942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73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41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71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50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416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2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57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87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488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3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2345-ABDB-4B77-852D-E957F202E84A}" type="datetimeFigureOut">
              <a:rPr lang="es-CO" smtClean="0"/>
              <a:pPr/>
              <a:t>26/11/2021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6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6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726601036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Fecha: 20-03-2021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MAC</a:t>
            </a:r>
            <a:endParaRPr lang="en-U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942864"/>
              </p:ext>
            </p:extLst>
          </p:nvPr>
        </p:nvGraphicFramePr>
        <p:xfrm>
          <a:off x="838200" y="3226526"/>
          <a:ext cx="10515601" cy="925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2618">
                  <a:extLst>
                    <a:ext uri="{9D8B030D-6E8A-4147-A177-3AD203B41FA5}">
                      <a16:colId xmlns:a16="http://schemas.microsoft.com/office/drawing/2014/main" val="3559485273"/>
                    </a:ext>
                  </a:extLst>
                </a:gridCol>
                <a:gridCol w="2334564">
                  <a:extLst>
                    <a:ext uri="{9D8B030D-6E8A-4147-A177-3AD203B41FA5}">
                      <a16:colId xmlns:a16="http://schemas.microsoft.com/office/drawing/2014/main" val="1287791086"/>
                    </a:ext>
                  </a:extLst>
                </a:gridCol>
                <a:gridCol w="1851551">
                  <a:extLst>
                    <a:ext uri="{9D8B030D-6E8A-4147-A177-3AD203B41FA5}">
                      <a16:colId xmlns:a16="http://schemas.microsoft.com/office/drawing/2014/main" val="4118261456"/>
                    </a:ext>
                  </a:extLst>
                </a:gridCol>
                <a:gridCol w="1288035">
                  <a:extLst>
                    <a:ext uri="{9D8B030D-6E8A-4147-A177-3AD203B41FA5}">
                      <a16:colId xmlns:a16="http://schemas.microsoft.com/office/drawing/2014/main" val="1063263829"/>
                    </a:ext>
                  </a:extLst>
                </a:gridCol>
                <a:gridCol w="3018833">
                  <a:extLst>
                    <a:ext uri="{9D8B030D-6E8A-4147-A177-3AD203B41FA5}">
                      <a16:colId xmlns:a16="http://schemas.microsoft.com/office/drawing/2014/main" val="3972784199"/>
                    </a:ext>
                  </a:extLst>
                </a:gridCol>
              </a:tblGrid>
              <a:tr h="4628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1061734398"/>
                  </a:ext>
                </a:extLst>
              </a:tr>
              <a:tr h="4628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PARADA CARDIACA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SHOCK HEMORRAGICO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HEMORRAGIA DE VIAS DIGESTIVAS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DESNUTRICION PROTEICO CALORICA SEVERA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67206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12885"/>
            <a:ext cx="10515600" cy="4777141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TB / VIH</a:t>
            </a:r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 smtClean="0"/>
              <a:t>: J.A.V.M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Tipo y número de identificación: 10002584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Edad</a:t>
            </a:r>
            <a:r>
              <a:rPr lang="es-CO" b="1" dirty="0"/>
              <a:t>: </a:t>
            </a:r>
            <a:r>
              <a:rPr lang="es-CO" dirty="0"/>
              <a:t>  </a:t>
            </a:r>
            <a:r>
              <a:rPr lang="es-CO" dirty="0" smtClean="0"/>
              <a:t>44   </a:t>
            </a:r>
            <a:r>
              <a:rPr lang="es-CO" b="1" dirty="0"/>
              <a:t>Sexo: </a:t>
            </a:r>
            <a:r>
              <a:rPr lang="es-CO" dirty="0"/>
              <a:t> M  FN: </a:t>
            </a:r>
            <a:r>
              <a:rPr lang="es-CO" dirty="0" smtClean="0"/>
              <a:t>25-05-1977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</a:t>
            </a:r>
            <a:r>
              <a:rPr lang="es-CO" b="1" dirty="0" smtClean="0"/>
              <a:t>: </a:t>
            </a:r>
            <a:r>
              <a:rPr lang="es-CO" dirty="0" smtClean="0"/>
              <a:t>Subsidiado - </a:t>
            </a:r>
            <a:r>
              <a:rPr lang="es-CO" dirty="0" err="1" smtClean="0"/>
              <a:t>Coosalud</a:t>
            </a:r>
            <a:endParaRPr lang="es-CO" dirty="0"/>
          </a:p>
          <a:p>
            <a:pPr algn="just">
              <a:defRPr/>
            </a:pPr>
            <a:r>
              <a:rPr lang="es-CO" b="1" dirty="0"/>
              <a:t>Estrato: </a:t>
            </a:r>
            <a:r>
              <a:rPr lang="es-CO" dirty="0" smtClean="0"/>
              <a:t>(1)  </a:t>
            </a:r>
            <a:r>
              <a:rPr lang="es-CO" b="1" dirty="0"/>
              <a:t>Escolaridad:</a:t>
            </a:r>
            <a:r>
              <a:rPr lang="es-CO" dirty="0"/>
              <a:t> </a:t>
            </a:r>
            <a:r>
              <a:rPr lang="es-CO" dirty="0" smtClean="0"/>
              <a:t>Técnico  </a:t>
            </a:r>
            <a:r>
              <a:rPr lang="es-CO" b="1" dirty="0"/>
              <a:t>Etnia:</a:t>
            </a:r>
            <a:r>
              <a:rPr lang="es-CO" dirty="0"/>
              <a:t>  Otros</a:t>
            </a:r>
          </a:p>
          <a:p>
            <a:pPr algn="just">
              <a:defRPr/>
            </a:pPr>
            <a:r>
              <a:rPr lang="es-CO" b="1" dirty="0"/>
              <a:t>Grupo Poblacional</a:t>
            </a:r>
            <a:r>
              <a:rPr lang="es-CO" dirty="0"/>
              <a:t>: </a:t>
            </a:r>
            <a:r>
              <a:rPr lang="es-CO" dirty="0" smtClean="0"/>
              <a:t> Indigente</a:t>
            </a:r>
            <a:endParaRPr lang="es-CO" dirty="0"/>
          </a:p>
          <a:p>
            <a:pPr algn="just">
              <a:defRPr/>
            </a:pPr>
            <a:r>
              <a:rPr lang="es-CO" b="1" dirty="0"/>
              <a:t>Ocupación</a:t>
            </a:r>
            <a:r>
              <a:rPr lang="es-CO" b="1" dirty="0" smtClean="0"/>
              <a:t>:</a:t>
            </a:r>
            <a:r>
              <a:rPr lang="es-CO" dirty="0"/>
              <a:t> </a:t>
            </a:r>
            <a:r>
              <a:rPr lang="es-CO" dirty="0" smtClean="0"/>
              <a:t>Economista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KR1 2A </a:t>
            </a:r>
            <a:r>
              <a:rPr lang="es-CO" dirty="0" smtClean="0"/>
              <a:t>– 20 San Francisco – </a:t>
            </a:r>
            <a:r>
              <a:rPr lang="es-CO" dirty="0" err="1" smtClean="0"/>
              <a:t>Rocio</a:t>
            </a:r>
            <a:r>
              <a:rPr lang="es-CO" dirty="0" smtClean="0"/>
              <a:t> Alto CS105</a:t>
            </a:r>
            <a:endParaRPr lang="es-CO" dirty="0"/>
          </a:p>
          <a:p>
            <a:pPr algn="just">
              <a:defRPr/>
            </a:pPr>
            <a:r>
              <a:rPr lang="es-CO" b="1" dirty="0"/>
              <a:t>Fecha de muerte:  </a:t>
            </a:r>
            <a:r>
              <a:rPr lang="es-CO" dirty="0" smtClean="0"/>
              <a:t>13-10-2021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HUSJ</a:t>
            </a:r>
            <a:endParaRPr lang="es-CO" b="1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RUAF:___     PROGRAMA:__X_ 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3</a:t>
            </a: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91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596647"/>
              </p:ext>
            </p:extLst>
          </p:nvPr>
        </p:nvGraphicFramePr>
        <p:xfrm>
          <a:off x="1410788" y="1223500"/>
          <a:ext cx="9002888" cy="55962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813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38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27/09/2021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Hospital Universitario San Jorge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 </a:t>
                      </a: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24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11/06/2019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ESE Salud Pereira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25/09/2021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25/09/2021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25/09/2021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 01/06/2019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</a:t>
                      </a: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01/06/2019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NO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Pulmonar  - Nuevo- Sensible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 Prueba Rápida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nuevo – 14 dosis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clínico:  VIH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Hospitalizado: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Bacteriológico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BK: Positivo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Cultivo: Positivo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Molecular: SI  M. tuberculosis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No registra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Mecanismo: Drogas Inyectable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  SI  tuberculosis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   NO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ítulo 4"/>
          <p:cNvSpPr txBox="1">
            <a:spLocks noGrp="1"/>
          </p:cNvSpPr>
          <p:nvPr>
            <p:ph type="title"/>
          </p:nvPr>
        </p:nvSpPr>
        <p:spPr>
          <a:xfrm>
            <a:off x="1190897" y="992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itchFamily="2" charset="2"/>
              <a:buChar char="ü"/>
            </a:pPr>
            <a:r>
              <a:rPr lang="es-ES" sz="3200" b="1" dirty="0" smtClean="0"/>
              <a:t>Notificación SIVIGILA: </a:t>
            </a:r>
            <a:r>
              <a:rPr lang="es-ES" sz="2000" b="1" dirty="0" smtClean="0"/>
              <a:t>Ficha 813-850-346</a:t>
            </a:r>
            <a:br>
              <a:rPr lang="es-ES" sz="2000" b="1" dirty="0" smtClean="0"/>
            </a:br>
            <a:r>
              <a:rPr lang="es-ES" sz="2400" b="1" dirty="0" smtClean="0"/>
              <a:t> Covid-19: “6”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7488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729197894 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13-10-2021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140515"/>
              </p:ext>
            </p:extLst>
          </p:nvPr>
        </p:nvGraphicFramePr>
        <p:xfrm>
          <a:off x="838200" y="3893917"/>
          <a:ext cx="10515600" cy="743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6896">
                  <a:extLst>
                    <a:ext uri="{9D8B030D-6E8A-4147-A177-3AD203B41FA5}">
                      <a16:colId xmlns:a16="http://schemas.microsoft.com/office/drawing/2014/main" val="2569431462"/>
                    </a:ext>
                  </a:extLst>
                </a:gridCol>
                <a:gridCol w="1323617">
                  <a:extLst>
                    <a:ext uri="{9D8B030D-6E8A-4147-A177-3AD203B41FA5}">
                      <a16:colId xmlns:a16="http://schemas.microsoft.com/office/drawing/2014/main" val="4118498672"/>
                    </a:ext>
                  </a:extLst>
                </a:gridCol>
                <a:gridCol w="1604438">
                  <a:extLst>
                    <a:ext uri="{9D8B030D-6E8A-4147-A177-3AD203B41FA5}">
                      <a16:colId xmlns:a16="http://schemas.microsoft.com/office/drawing/2014/main" val="1808641183"/>
                    </a:ext>
                  </a:extLst>
                </a:gridCol>
                <a:gridCol w="1647367">
                  <a:extLst>
                    <a:ext uri="{9D8B030D-6E8A-4147-A177-3AD203B41FA5}">
                      <a16:colId xmlns:a16="http://schemas.microsoft.com/office/drawing/2014/main" val="1306912324"/>
                    </a:ext>
                  </a:extLst>
                </a:gridCol>
                <a:gridCol w="3713282">
                  <a:extLst>
                    <a:ext uri="{9D8B030D-6E8A-4147-A177-3AD203B41FA5}">
                      <a16:colId xmlns:a16="http://schemas.microsoft.com/office/drawing/2014/main" val="2937638467"/>
                    </a:ext>
                  </a:extLst>
                </a:gridCol>
              </a:tblGrid>
              <a:tr h="371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extLst>
                  <a:ext uri="{0D108BD9-81ED-4DB2-BD59-A6C34878D82A}">
                    <a16:rowId xmlns:a16="http://schemas.microsoft.com/office/drawing/2014/main" val="3437768172"/>
                  </a:ext>
                </a:extLst>
              </a:tr>
              <a:tr h="3716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FALLA RESPIRATORIA DE TIPO 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HIPOXEMIA REFRACTARIA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PULMONAR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INFECCIÓN POR VIH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extLst>
                  <a:ext uri="{0D108BD9-81ED-4DB2-BD59-A6C34878D82A}">
                    <a16:rowId xmlns:a16="http://schemas.microsoft.com/office/drawing/2014/main" val="2870873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7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4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 smtClean="0"/>
              <a:t>: J.G.T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CO" dirty="0"/>
              <a:t>10069440</a:t>
            </a:r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70   </a:t>
            </a:r>
            <a:r>
              <a:rPr lang="es-CO" b="1" dirty="0"/>
              <a:t>Sexo: </a:t>
            </a:r>
            <a:r>
              <a:rPr lang="es-CO" dirty="0"/>
              <a:t> M</a:t>
            </a:r>
            <a:r>
              <a:rPr lang="es-CO" dirty="0" smtClean="0"/>
              <a:t>  FN: </a:t>
            </a:r>
            <a:r>
              <a:rPr lang="es-CO" dirty="0"/>
              <a:t> </a:t>
            </a:r>
            <a:r>
              <a:rPr lang="es-CO" dirty="0" smtClean="0"/>
              <a:t>17-06-1950</a:t>
            </a:r>
          </a:p>
          <a:p>
            <a:pPr algn="just">
              <a:defRPr/>
            </a:pPr>
            <a:r>
              <a:rPr lang="es-CO" b="1" dirty="0" smtClean="0"/>
              <a:t>Aseguramiento: </a:t>
            </a:r>
            <a:r>
              <a:rPr lang="es-CO" dirty="0" smtClean="0"/>
              <a:t>Subsidiado –Asmetsalud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(2)  </a:t>
            </a:r>
            <a:r>
              <a:rPr lang="es-CO" b="1" dirty="0" smtClean="0"/>
              <a:t>Escolaridad:</a:t>
            </a:r>
            <a:r>
              <a:rPr lang="es-CO" dirty="0" smtClean="0"/>
              <a:t>  Básica primaria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Hogar</a:t>
            </a:r>
          </a:p>
          <a:p>
            <a:pPr algn="just">
              <a:defRPr/>
            </a:pPr>
            <a:r>
              <a:rPr lang="es-CO" b="1" dirty="0" smtClean="0"/>
              <a:t>Dirección </a:t>
            </a:r>
            <a:r>
              <a:rPr lang="es-CO" b="1" dirty="0"/>
              <a:t>de residencia </a:t>
            </a:r>
            <a:r>
              <a:rPr lang="es-CO" b="1" dirty="0" smtClean="0"/>
              <a:t>:  </a:t>
            </a:r>
            <a:r>
              <a:rPr lang="es-CO" b="1" dirty="0"/>
              <a:t>AV SUR  CALLE </a:t>
            </a:r>
            <a:r>
              <a:rPr lang="es-CO" b="1" dirty="0" smtClean="0"/>
              <a:t>64 Barrio el Rosal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13-06-2021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MAC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 </a:t>
            </a:r>
            <a:r>
              <a:rPr lang="es-ES" sz="2800" b="1" dirty="0" smtClean="0"/>
              <a:t>Ficha 813-346</a:t>
            </a:r>
            <a:endParaRPr lang="es-ES" sz="1800" b="1" dirty="0"/>
          </a:p>
        </p:txBody>
      </p:sp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378461"/>
              </p:ext>
            </p:extLst>
          </p:nvPr>
        </p:nvGraphicFramePr>
        <p:xfrm>
          <a:off x="1911605" y="1342597"/>
          <a:ext cx="8794608" cy="535243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794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 AÑO: 2021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23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26/08/2021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SOCIEDAD COMERCIALIZADORA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INSUMOS Y SUMINISTROS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09/06/2021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05/06/2021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09/06/2021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Pulmonar – Nuevo- Sensible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– nuevo = SIN DATO DE DOSIS EN SISAP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 Clínica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Clínico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BK: Negativo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Cultivo: No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 = 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  SI j960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1911604" y="718457"/>
            <a:ext cx="1863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Covid-19: “6”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31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726664944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13-06-2021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192725"/>
              </p:ext>
            </p:extLst>
          </p:nvPr>
        </p:nvGraphicFramePr>
        <p:xfrm>
          <a:off x="838200" y="3392488"/>
          <a:ext cx="10515601" cy="759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2618">
                  <a:extLst>
                    <a:ext uri="{9D8B030D-6E8A-4147-A177-3AD203B41FA5}">
                      <a16:colId xmlns:a16="http://schemas.microsoft.com/office/drawing/2014/main" val="3251574526"/>
                    </a:ext>
                  </a:extLst>
                </a:gridCol>
                <a:gridCol w="2334564">
                  <a:extLst>
                    <a:ext uri="{9D8B030D-6E8A-4147-A177-3AD203B41FA5}">
                      <a16:colId xmlns:a16="http://schemas.microsoft.com/office/drawing/2014/main" val="3170150078"/>
                    </a:ext>
                  </a:extLst>
                </a:gridCol>
                <a:gridCol w="1851551">
                  <a:extLst>
                    <a:ext uri="{9D8B030D-6E8A-4147-A177-3AD203B41FA5}">
                      <a16:colId xmlns:a16="http://schemas.microsoft.com/office/drawing/2014/main" val="3540849491"/>
                    </a:ext>
                  </a:extLst>
                </a:gridCol>
                <a:gridCol w="1288035">
                  <a:extLst>
                    <a:ext uri="{9D8B030D-6E8A-4147-A177-3AD203B41FA5}">
                      <a16:colId xmlns:a16="http://schemas.microsoft.com/office/drawing/2014/main" val="1950825060"/>
                    </a:ext>
                  </a:extLst>
                </a:gridCol>
                <a:gridCol w="3018833">
                  <a:extLst>
                    <a:ext uri="{9D8B030D-6E8A-4147-A177-3AD203B41FA5}">
                      <a16:colId xmlns:a16="http://schemas.microsoft.com/office/drawing/2014/main" val="2109207075"/>
                    </a:ext>
                  </a:extLst>
                </a:gridCol>
              </a:tblGrid>
              <a:tr h="3798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11286982"/>
                  </a:ext>
                </a:extLst>
              </a:tr>
              <a:tr h="3798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INSUFIEICNCIA RESPIRTAORIA AGUDA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MILIAR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EPOC SOBREINFECTADO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47" marR="7547" marT="7547" marB="0" anchor="b"/>
                </a:tc>
                <a:extLst>
                  <a:ext uri="{0D108BD9-81ED-4DB2-BD59-A6C34878D82A}">
                    <a16:rowId xmlns:a16="http://schemas.microsoft.com/office/drawing/2014/main" val="1462593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7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7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7</a:t>
            </a: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 UNIDAD DE ANALISIS MORTALIDAD POR TB Y COINFECCION</a:t>
            </a:r>
          </a:p>
          <a:p>
            <a:pPr marL="0" indent="0" algn="ctr">
              <a:buNone/>
            </a:pP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PEREIRA 26 DE NOVIEMBRE 2021</a:t>
            </a:r>
            <a:endParaRPr lang="en-US" sz="3600" dirty="0">
              <a:solidFill>
                <a:schemeClr val="bg1"/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AGENDA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53824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/>
              <a:t>Bienvenida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los participantes en la unidad de análisis.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caso.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resumen cronológico de historia clínica y las atenciones relevantes, recibidas en todos los niveles.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 de la visita de campo.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del asegurador.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Análisis de la muerte por la metodología definida por el INS.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Establecer la cadena fisiopatológica, la causa básica y directa de la muerte; las causas relacionadas, y los antecedentes.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Realizar conclusiones de la muerte.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Diseñar el plan de mejoramiento, seguimiento y cumplimiento del mismo, incluyendo la evaluación y las consecuencias en caso de no obtenerse la mejoría.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029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VIERNES 26 DE NOVIEMBRE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520" y="2448559"/>
            <a:ext cx="11173171" cy="205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1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/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 R.V.C.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CO" dirty="0"/>
              <a:t>10014813</a:t>
            </a:r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49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01-04-1972</a:t>
            </a:r>
          </a:p>
          <a:p>
            <a:pPr algn="just">
              <a:defRPr/>
            </a:pPr>
            <a:r>
              <a:rPr lang="es-CO" b="1" dirty="0" smtClean="0"/>
              <a:t>Aseguramiento</a:t>
            </a:r>
            <a:r>
              <a:rPr lang="es-CO" b="1" dirty="0"/>
              <a:t>:   </a:t>
            </a:r>
            <a:r>
              <a:rPr lang="es-CO" dirty="0" smtClean="0"/>
              <a:t>Salud Total – Contributivo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</a:t>
            </a:r>
            <a:r>
              <a:rPr lang="es-CO" dirty="0"/>
              <a:t>1</a:t>
            </a:r>
            <a:r>
              <a:rPr lang="es-CO" dirty="0" smtClean="0"/>
              <a:t>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OTRO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   Agricultor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CL MZ 3 CASA </a:t>
            </a:r>
            <a:r>
              <a:rPr lang="es-CO" dirty="0" smtClean="0"/>
              <a:t>8ª Futuro Bajo.- Tokio </a:t>
            </a:r>
            <a:r>
              <a:rPr lang="es-CO" dirty="0" err="1" smtClean="0"/>
              <a:t>Mz</a:t>
            </a:r>
            <a:r>
              <a:rPr lang="es-CO" dirty="0" smtClean="0"/>
              <a:t> 22 CS25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29-10-2021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CLINICA LOS ROSALES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1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08018" y="143691"/>
            <a:ext cx="10515600" cy="901338"/>
          </a:xfrm>
        </p:spPr>
        <p:txBody>
          <a:bodyPr>
            <a:normAutofit fontScale="90000"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ES" sz="4000" b="1" dirty="0"/>
              <a:t>Notificación SIVIGILA</a:t>
            </a:r>
            <a:r>
              <a:rPr lang="es-ES" sz="4000" b="1" dirty="0" smtClean="0"/>
              <a:t>: </a:t>
            </a:r>
            <a:r>
              <a:rPr lang="es-ES" sz="2700" b="1" dirty="0" smtClean="0"/>
              <a:t>FICHAS 813-850-346</a:t>
            </a:r>
            <a:r>
              <a:rPr lang="es-ES" sz="3100" b="1" dirty="0" smtClean="0"/>
              <a:t/>
            </a:r>
            <a:br>
              <a:rPr lang="es-ES" sz="3100" b="1" dirty="0" smtClean="0"/>
            </a:br>
            <a:r>
              <a:rPr lang="es-ES" sz="1800" b="1" dirty="0" smtClean="0"/>
              <a:t> </a:t>
            </a:r>
            <a:r>
              <a:rPr lang="es-ES" sz="2200" b="1" dirty="0" smtClean="0"/>
              <a:t>Covid-19: “6”</a:t>
            </a:r>
            <a:endParaRPr lang="es-ES" sz="11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555741"/>
              </p:ext>
            </p:extLst>
          </p:nvPr>
        </p:nvGraphicFramePr>
        <p:xfrm>
          <a:off x="1384663" y="1145265"/>
          <a:ext cx="9002888" cy="576613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5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 43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27/10/2021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Clínica Rosales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   </a:t>
                      </a: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26/10/2021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11/10/2021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26/10/2021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26/10/2021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11/10/2021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 26/10/2021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Pulmonar - Nuevo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 Eliza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Fecha:  26/10/2021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Nuevo -  # Dosis sin dato en SISAP.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clínico: VIH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  Clínica</a:t>
                      </a:r>
                      <a:endParaRPr lang="es-ES" sz="160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:  negativo  - Cultivo: En Proceso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molecular: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Clínico - Radiológico</a:t>
                      </a: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 SI A483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smtClean="0"/>
                        <a:t>Ajuste</a:t>
                      </a:r>
                      <a:r>
                        <a:rPr lang="es-ES" sz="1800" b="1" baseline="0" dirty="0" smtClean="0"/>
                        <a:t> condición final:   NO</a:t>
                      </a:r>
                      <a:endParaRPr lang="es-ES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38200" y="1415327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CERTIFICADO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729185059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29-10-2021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CLINICA LOS ROSALES</a:t>
            </a:r>
            <a:endParaRPr lang="en-U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535038"/>
              </p:ext>
            </p:extLst>
          </p:nvPr>
        </p:nvGraphicFramePr>
        <p:xfrm>
          <a:off x="838200" y="3388859"/>
          <a:ext cx="10515599" cy="865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6896">
                  <a:extLst>
                    <a:ext uri="{9D8B030D-6E8A-4147-A177-3AD203B41FA5}">
                      <a16:colId xmlns:a16="http://schemas.microsoft.com/office/drawing/2014/main" val="1809574849"/>
                    </a:ext>
                  </a:extLst>
                </a:gridCol>
                <a:gridCol w="1323617">
                  <a:extLst>
                    <a:ext uri="{9D8B030D-6E8A-4147-A177-3AD203B41FA5}">
                      <a16:colId xmlns:a16="http://schemas.microsoft.com/office/drawing/2014/main" val="4043558595"/>
                    </a:ext>
                  </a:extLst>
                </a:gridCol>
                <a:gridCol w="1604438">
                  <a:extLst>
                    <a:ext uri="{9D8B030D-6E8A-4147-A177-3AD203B41FA5}">
                      <a16:colId xmlns:a16="http://schemas.microsoft.com/office/drawing/2014/main" val="4204803489"/>
                    </a:ext>
                  </a:extLst>
                </a:gridCol>
                <a:gridCol w="1647366">
                  <a:extLst>
                    <a:ext uri="{9D8B030D-6E8A-4147-A177-3AD203B41FA5}">
                      <a16:colId xmlns:a16="http://schemas.microsoft.com/office/drawing/2014/main" val="876945657"/>
                    </a:ext>
                  </a:extLst>
                </a:gridCol>
                <a:gridCol w="3713282">
                  <a:extLst>
                    <a:ext uri="{9D8B030D-6E8A-4147-A177-3AD203B41FA5}">
                      <a16:colId xmlns:a16="http://schemas.microsoft.com/office/drawing/2014/main" val="458339996"/>
                    </a:ext>
                  </a:extLst>
                </a:gridCol>
              </a:tblGrid>
              <a:tr h="3068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extLst>
                  <a:ext uri="{0D108BD9-81ED-4DB2-BD59-A6C34878D82A}">
                    <a16:rowId xmlns:a16="http://schemas.microsoft.com/office/drawing/2014/main" val="1000198160"/>
                  </a:ext>
                </a:extLst>
              </a:tr>
              <a:tr h="5553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CHOQUE SEPTICO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NEUMONIA POR GERMENES OPORTUNISTAS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 POR VIH RESULTANTE EN MULTIPLES PATOLOGIAS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9" marR="5369" marT="5369" marB="0" anchor="b"/>
                </a:tc>
                <a:extLst>
                  <a:ext uri="{0D108BD9-81ED-4DB2-BD59-A6C34878D82A}">
                    <a16:rowId xmlns:a16="http://schemas.microsoft.com/office/drawing/2014/main" val="2288117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9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2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 smtClean="0"/>
              <a:t>: H.F.T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10123652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54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18-07-1996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– </a:t>
            </a:r>
            <a:r>
              <a:rPr lang="es-CO" dirty="0" err="1" smtClean="0"/>
              <a:t>Asmetsalud</a:t>
            </a:r>
            <a:r>
              <a:rPr lang="es-CO" dirty="0" smtClean="0"/>
              <a:t> – NO ASEGURADO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</a:t>
            </a:r>
            <a:r>
              <a:rPr lang="es-CO" dirty="0"/>
              <a:t>1</a:t>
            </a:r>
            <a:r>
              <a:rPr lang="es-CO" dirty="0" smtClean="0"/>
              <a:t>)  </a:t>
            </a:r>
            <a:r>
              <a:rPr lang="es-CO" b="1" dirty="0" smtClean="0"/>
              <a:t>Escolaridad:</a:t>
            </a:r>
            <a:r>
              <a:rPr lang="es-CO" dirty="0" smtClean="0"/>
              <a:t> </a:t>
            </a:r>
            <a:r>
              <a:rPr lang="es-CO" dirty="0" err="1" smtClean="0"/>
              <a:t>Basica</a:t>
            </a:r>
            <a:r>
              <a:rPr lang="es-CO" dirty="0" smtClean="0"/>
              <a:t> Primaria  </a:t>
            </a:r>
            <a:r>
              <a:rPr lang="es-CO" b="1" dirty="0" smtClean="0"/>
              <a:t>Etnia:</a:t>
            </a:r>
            <a:r>
              <a:rPr lang="es-CO" dirty="0" smtClean="0"/>
              <a:t>  Otros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Otros  Reciclador</a:t>
            </a:r>
          </a:p>
          <a:p>
            <a:pPr algn="just">
              <a:defRPr/>
            </a:pPr>
            <a:r>
              <a:rPr lang="es-CO" b="1" dirty="0" smtClean="0"/>
              <a:t>Ocupación:</a:t>
            </a:r>
            <a:r>
              <a:rPr lang="es-CO" dirty="0" smtClean="0"/>
              <a:t> Habitante de calle</a:t>
            </a:r>
          </a:p>
          <a:p>
            <a:pPr algn="just">
              <a:defRPr/>
            </a:pPr>
            <a:r>
              <a:rPr lang="es-CO" b="1" dirty="0" smtClean="0"/>
              <a:t>Dirección </a:t>
            </a:r>
            <a:r>
              <a:rPr lang="es-CO" b="1" dirty="0"/>
              <a:t>de residencia : </a:t>
            </a:r>
            <a:r>
              <a:rPr lang="es-CO" dirty="0" smtClean="0"/>
              <a:t>Vía cerritos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20-03-2021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MAC</a:t>
            </a:r>
          </a:p>
          <a:p>
            <a:pPr algn="just">
              <a:defRPr/>
            </a:pPr>
            <a:r>
              <a:rPr lang="es-CO" b="1" dirty="0" smtClean="0"/>
              <a:t>Fuente </a:t>
            </a:r>
            <a:r>
              <a:rPr lang="es-CO" b="1" dirty="0"/>
              <a:t>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458331"/>
              </p:ext>
            </p:extLst>
          </p:nvPr>
        </p:nvGraphicFramePr>
        <p:xfrm>
          <a:off x="1384663" y="1063627"/>
          <a:ext cx="8794608" cy="535243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794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 813  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  9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  05/03/2021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 UNIDAD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INTERMEDIA DE CUBA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04/03/2021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28/02/2021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04/03/2021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Pulmonar -  Nuevo - Sensible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– nuevo =  SIN DATO DE DOSIS EN SISAP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 Laboratorio</a:t>
                      </a:r>
                      <a:endParaRPr lang="es-E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32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 Bacteriológico – Clínico- Nexo - Radiológico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BK: Positivo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Cultivo: No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 Artritis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</a:t>
                      </a:r>
                      <a:r>
                        <a:rPr lang="es-ES" sz="1800" baseline="0" dirty="0" smtClean="0">
                          <a:solidFill>
                            <a:srgbClr val="FF0000"/>
                          </a:solidFill>
                        </a:rPr>
                        <a:t>:  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ítulo 4"/>
          <p:cNvSpPr txBox="1">
            <a:spLocks/>
          </p:cNvSpPr>
          <p:nvPr/>
        </p:nvSpPr>
        <p:spPr>
          <a:xfrm>
            <a:off x="1384663" y="345169"/>
            <a:ext cx="8813222" cy="718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itchFamily="2" charset="2"/>
              <a:buChar char="ü"/>
            </a:pPr>
            <a:r>
              <a:rPr lang="es-ES" sz="3200" b="1" dirty="0" smtClean="0"/>
              <a:t>Notificación SIVIGILA: </a:t>
            </a:r>
            <a:r>
              <a:rPr lang="es-ES" sz="2000" b="1" dirty="0" smtClean="0"/>
              <a:t>FICHA 813- 346</a:t>
            </a:r>
            <a:br>
              <a:rPr lang="es-ES" sz="2000" b="1" dirty="0" smtClean="0"/>
            </a:br>
            <a:r>
              <a:rPr lang="es-ES" sz="2000" b="1" dirty="0" smtClean="0"/>
              <a:t>COVID-19: “6”</a:t>
            </a:r>
            <a:endParaRPr lang="es-ES" sz="1100" b="1" dirty="0"/>
          </a:p>
        </p:txBody>
      </p:sp>
    </p:spTree>
    <p:extLst>
      <p:ext uri="{BB962C8B-B14F-4D97-AF65-F5344CB8AC3E}">
        <p14:creationId xmlns:p14="http://schemas.microsoft.com/office/powerpoint/2010/main" val="2593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4509</TotalTime>
  <Words>1107</Words>
  <Application>Microsoft Office PowerPoint</Application>
  <PresentationFormat>Panorámica</PresentationFormat>
  <Paragraphs>224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Trebuchet MS</vt:lpstr>
      <vt:lpstr>Verdana</vt:lpstr>
      <vt:lpstr>Wingdings</vt:lpstr>
      <vt:lpstr>Tema de Office</vt:lpstr>
      <vt:lpstr>Presentación de PowerPoint</vt:lpstr>
      <vt:lpstr>Presentación de PowerPoint</vt:lpstr>
      <vt:lpstr>AGENDA</vt:lpstr>
      <vt:lpstr>VIERNES 26 DE NOVIEMBRE</vt:lpstr>
      <vt:lpstr>CASO # 1</vt:lpstr>
      <vt:lpstr>Notificación SIVIGILA: FICHAS 813-850-346  Covid-19: “6”</vt:lpstr>
      <vt:lpstr>RUAF</vt:lpstr>
      <vt:lpstr>CASO # 2</vt:lpstr>
      <vt:lpstr>Presentación de PowerPoint</vt:lpstr>
      <vt:lpstr>RUAF</vt:lpstr>
      <vt:lpstr>CASO # 3</vt:lpstr>
      <vt:lpstr>Notificación SIVIGILA: Ficha 813-850-346  Covid-19: “6”</vt:lpstr>
      <vt:lpstr>RUAF</vt:lpstr>
      <vt:lpstr>CASO # 4</vt:lpstr>
      <vt:lpstr>Notificación SIVIGILA: Ficha 813-346</vt:lpstr>
      <vt:lpstr>RUAF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Maryluz</cp:lastModifiedBy>
  <cp:revision>283</cp:revision>
  <dcterms:created xsi:type="dcterms:W3CDTF">2020-01-08T22:04:33Z</dcterms:created>
  <dcterms:modified xsi:type="dcterms:W3CDTF">2021-11-26T21:55:32Z</dcterms:modified>
</cp:coreProperties>
</file>