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82" r:id="rId11"/>
    <p:sldId id="283" r:id="rId12"/>
    <p:sldId id="265" r:id="rId13"/>
    <p:sldId id="266" r:id="rId14"/>
    <p:sldId id="267" r:id="rId15"/>
    <p:sldId id="268" r:id="rId16"/>
    <p:sldId id="269" r:id="rId17"/>
    <p:sldId id="270" r:id="rId18"/>
    <p:sldId id="271" r:id="rId19"/>
    <p:sldId id="272" r:id="rId20"/>
    <p:sldId id="274" r:id="rId21"/>
    <p:sldId id="275" r:id="rId22"/>
    <p:sldId id="276" r:id="rId23"/>
    <p:sldId id="277" r:id="rId24"/>
    <p:sldId id="278" r:id="rId25"/>
    <p:sldId id="279" r:id="rId26"/>
    <p:sldId id="280" r:id="rId27"/>
    <p:sldId id="281" r:id="rId28"/>
    <p:sldId id="284"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176D5B23-0482-4AB1-89FD-7943C3A5DEE1}" type="datetimeFigureOut">
              <a:rPr lang="es-CO" smtClean="0"/>
              <a:t>13/08/2021</a:t>
            </a:fld>
            <a:endParaRPr lang="es-CO"/>
          </a:p>
        </p:txBody>
      </p:sp>
      <p:sp>
        <p:nvSpPr>
          <p:cNvPr id="5" name="Footer Placeholder 4"/>
          <p:cNvSpPr>
            <a:spLocks noGrp="1"/>
          </p:cNvSpPr>
          <p:nvPr>
            <p:ph type="ftr" sz="quarter" idx="11"/>
          </p:nvPr>
        </p:nvSpPr>
        <p:spPr/>
        <p:txBody>
          <a:bodyPr/>
          <a:lstStyle/>
          <a:p>
            <a:endParaRPr lang="es-CO"/>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08C8AB19-6A83-474B-B17F-06A29684BCE6}" type="slidenum">
              <a:rPr lang="es-CO" smtClean="0"/>
              <a:t>‹Nº›</a:t>
            </a:fld>
            <a:endParaRPr lang="es-CO"/>
          </a:p>
        </p:txBody>
      </p:sp>
    </p:spTree>
    <p:extLst>
      <p:ext uri="{BB962C8B-B14F-4D97-AF65-F5344CB8AC3E}">
        <p14:creationId xmlns:p14="http://schemas.microsoft.com/office/powerpoint/2010/main" val="3114743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176D5B23-0482-4AB1-89FD-7943C3A5DEE1}" type="datetimeFigureOut">
              <a:rPr lang="es-CO" smtClean="0"/>
              <a:t>13/08/2021</a:t>
            </a:fld>
            <a:endParaRPr lang="es-CO"/>
          </a:p>
        </p:txBody>
      </p:sp>
      <p:sp>
        <p:nvSpPr>
          <p:cNvPr id="5" name="Footer Placeholder 4"/>
          <p:cNvSpPr>
            <a:spLocks noGrp="1"/>
          </p:cNvSpPr>
          <p:nvPr>
            <p:ph type="ftr" sz="quarter" idx="11"/>
          </p:nvPr>
        </p:nvSpPr>
        <p:spPr/>
        <p:txBody>
          <a:bodyPr/>
          <a:lstStyle/>
          <a:p>
            <a:endParaRPr lang="es-CO"/>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8C8AB19-6A83-474B-B17F-06A29684BCE6}" type="slidenum">
              <a:rPr lang="es-CO" smtClean="0"/>
              <a:t>‹Nº›</a:t>
            </a:fld>
            <a:endParaRPr lang="es-CO"/>
          </a:p>
        </p:txBody>
      </p:sp>
    </p:spTree>
    <p:extLst>
      <p:ext uri="{BB962C8B-B14F-4D97-AF65-F5344CB8AC3E}">
        <p14:creationId xmlns:p14="http://schemas.microsoft.com/office/powerpoint/2010/main" val="2064710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176D5B23-0482-4AB1-89FD-7943C3A5DEE1}" type="datetimeFigureOut">
              <a:rPr lang="es-CO" smtClean="0"/>
              <a:t>13/08/2021</a:t>
            </a:fld>
            <a:endParaRPr lang="es-CO"/>
          </a:p>
        </p:txBody>
      </p:sp>
      <p:sp>
        <p:nvSpPr>
          <p:cNvPr id="5" name="Footer Placeholder 4"/>
          <p:cNvSpPr>
            <a:spLocks noGrp="1"/>
          </p:cNvSpPr>
          <p:nvPr>
            <p:ph type="ftr" sz="quarter" idx="11"/>
          </p:nvPr>
        </p:nvSpPr>
        <p:spPr/>
        <p:txBody>
          <a:bodyPr/>
          <a:lstStyle/>
          <a:p>
            <a:endParaRPr lang="es-CO"/>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8C8AB19-6A83-474B-B17F-06A29684BCE6}" type="slidenum">
              <a:rPr lang="es-CO" smtClean="0"/>
              <a:t>‹Nº›</a:t>
            </a:fld>
            <a:endParaRPr lang="es-CO"/>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321509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176D5B23-0482-4AB1-89FD-7943C3A5DEE1}" type="datetimeFigureOut">
              <a:rPr lang="es-CO" smtClean="0"/>
              <a:t>13/08/2021</a:t>
            </a:fld>
            <a:endParaRPr lang="es-CO"/>
          </a:p>
        </p:txBody>
      </p:sp>
      <p:sp>
        <p:nvSpPr>
          <p:cNvPr id="6" name="Footer Placeholder 5"/>
          <p:cNvSpPr>
            <a:spLocks noGrp="1"/>
          </p:cNvSpPr>
          <p:nvPr>
            <p:ph type="ftr" sz="quarter" idx="11"/>
          </p:nvPr>
        </p:nvSpPr>
        <p:spPr/>
        <p:txBody>
          <a:bodyPr/>
          <a:lstStyle/>
          <a:p>
            <a:endParaRPr lang="es-CO"/>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8C8AB19-6A83-474B-B17F-06A29684BCE6}" type="slidenum">
              <a:rPr lang="es-CO" smtClean="0"/>
              <a:t>‹Nº›</a:t>
            </a:fld>
            <a:endParaRPr lang="es-CO"/>
          </a:p>
        </p:txBody>
      </p:sp>
    </p:spTree>
    <p:extLst>
      <p:ext uri="{BB962C8B-B14F-4D97-AF65-F5344CB8AC3E}">
        <p14:creationId xmlns:p14="http://schemas.microsoft.com/office/powerpoint/2010/main" val="23500513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176D5B23-0482-4AB1-89FD-7943C3A5DEE1}" type="datetimeFigureOut">
              <a:rPr lang="es-CO" smtClean="0"/>
              <a:t>13/08/2021</a:t>
            </a:fld>
            <a:endParaRPr lang="es-CO"/>
          </a:p>
        </p:txBody>
      </p:sp>
      <p:sp>
        <p:nvSpPr>
          <p:cNvPr id="6" name="Footer Placeholder 5"/>
          <p:cNvSpPr>
            <a:spLocks noGrp="1"/>
          </p:cNvSpPr>
          <p:nvPr>
            <p:ph type="ftr" sz="quarter" idx="11"/>
          </p:nvPr>
        </p:nvSpPr>
        <p:spPr/>
        <p:txBody>
          <a:bodyPr/>
          <a:lstStyle/>
          <a:p>
            <a:endParaRPr lang="es-CO"/>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8C8AB19-6A83-474B-B17F-06A29684BCE6}" type="slidenum">
              <a:rPr lang="es-CO" smtClean="0"/>
              <a:t>‹Nº›</a:t>
            </a:fld>
            <a:endParaRPr lang="es-CO"/>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255537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176D5B23-0482-4AB1-89FD-7943C3A5DEE1}" type="datetimeFigureOut">
              <a:rPr lang="es-CO" smtClean="0"/>
              <a:t>13/08/2021</a:t>
            </a:fld>
            <a:endParaRPr lang="es-CO"/>
          </a:p>
        </p:txBody>
      </p:sp>
      <p:sp>
        <p:nvSpPr>
          <p:cNvPr id="6" name="Footer Placeholder 5"/>
          <p:cNvSpPr>
            <a:spLocks noGrp="1"/>
          </p:cNvSpPr>
          <p:nvPr>
            <p:ph type="ftr" sz="quarter" idx="11"/>
          </p:nvPr>
        </p:nvSpPr>
        <p:spPr/>
        <p:txBody>
          <a:bodyPr/>
          <a:lstStyle/>
          <a:p>
            <a:endParaRPr lang="es-CO"/>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8C8AB19-6A83-474B-B17F-06A29684BCE6}" type="slidenum">
              <a:rPr lang="es-CO" smtClean="0"/>
              <a:t>‹Nº›</a:t>
            </a:fld>
            <a:endParaRPr lang="es-CO"/>
          </a:p>
        </p:txBody>
      </p:sp>
    </p:spTree>
    <p:extLst>
      <p:ext uri="{BB962C8B-B14F-4D97-AF65-F5344CB8AC3E}">
        <p14:creationId xmlns:p14="http://schemas.microsoft.com/office/powerpoint/2010/main" val="6611131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176D5B23-0482-4AB1-89FD-7943C3A5DEE1}" type="datetimeFigureOut">
              <a:rPr lang="es-CO" smtClean="0"/>
              <a:t>13/08/2021</a:t>
            </a:fld>
            <a:endParaRPr lang="es-CO"/>
          </a:p>
        </p:txBody>
      </p:sp>
      <p:sp>
        <p:nvSpPr>
          <p:cNvPr id="5" name="Footer Placeholder 4"/>
          <p:cNvSpPr>
            <a:spLocks noGrp="1"/>
          </p:cNvSpPr>
          <p:nvPr>
            <p:ph type="ftr" sz="quarter" idx="11"/>
          </p:nvPr>
        </p:nvSpPr>
        <p:spPr/>
        <p:txBody>
          <a:bodyPr/>
          <a:lstStyle/>
          <a:p>
            <a:endParaRPr lang="es-CO"/>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8C8AB19-6A83-474B-B17F-06A29684BCE6}" type="slidenum">
              <a:rPr lang="es-CO" smtClean="0"/>
              <a:t>‹Nº›</a:t>
            </a:fld>
            <a:endParaRPr lang="es-CO"/>
          </a:p>
        </p:txBody>
      </p:sp>
    </p:spTree>
    <p:extLst>
      <p:ext uri="{BB962C8B-B14F-4D97-AF65-F5344CB8AC3E}">
        <p14:creationId xmlns:p14="http://schemas.microsoft.com/office/powerpoint/2010/main" val="34556841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176D5B23-0482-4AB1-89FD-7943C3A5DEE1}" type="datetimeFigureOut">
              <a:rPr lang="es-CO" smtClean="0"/>
              <a:t>13/08/2021</a:t>
            </a:fld>
            <a:endParaRPr lang="es-CO"/>
          </a:p>
        </p:txBody>
      </p:sp>
      <p:sp>
        <p:nvSpPr>
          <p:cNvPr id="5" name="Footer Placeholder 4"/>
          <p:cNvSpPr>
            <a:spLocks noGrp="1"/>
          </p:cNvSpPr>
          <p:nvPr>
            <p:ph type="ftr" sz="quarter" idx="11"/>
          </p:nvPr>
        </p:nvSpPr>
        <p:spPr/>
        <p:txBody>
          <a:bodyPr/>
          <a:lstStyle/>
          <a:p>
            <a:endParaRPr lang="es-CO"/>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8C8AB19-6A83-474B-B17F-06A29684BCE6}" type="slidenum">
              <a:rPr lang="es-CO" smtClean="0"/>
              <a:t>‹Nº›</a:t>
            </a:fld>
            <a:endParaRPr lang="es-CO"/>
          </a:p>
        </p:txBody>
      </p:sp>
    </p:spTree>
    <p:extLst>
      <p:ext uri="{BB962C8B-B14F-4D97-AF65-F5344CB8AC3E}">
        <p14:creationId xmlns:p14="http://schemas.microsoft.com/office/powerpoint/2010/main" val="1658963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176D5B23-0482-4AB1-89FD-7943C3A5DEE1}" type="datetimeFigureOut">
              <a:rPr lang="es-CO" smtClean="0"/>
              <a:t>13/08/2021</a:t>
            </a:fld>
            <a:endParaRPr lang="es-CO"/>
          </a:p>
        </p:txBody>
      </p:sp>
      <p:sp>
        <p:nvSpPr>
          <p:cNvPr id="5" name="Footer Placeholder 4"/>
          <p:cNvSpPr>
            <a:spLocks noGrp="1"/>
          </p:cNvSpPr>
          <p:nvPr>
            <p:ph type="ftr" sz="quarter" idx="11"/>
          </p:nvPr>
        </p:nvSpPr>
        <p:spPr/>
        <p:txBody>
          <a:bodyPr/>
          <a:lstStyle/>
          <a:p>
            <a:endParaRPr lang="es-CO"/>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8C8AB19-6A83-474B-B17F-06A29684BCE6}" type="slidenum">
              <a:rPr lang="es-CO" smtClean="0"/>
              <a:t>‹Nº›</a:t>
            </a:fld>
            <a:endParaRPr lang="es-CO"/>
          </a:p>
        </p:txBody>
      </p:sp>
    </p:spTree>
    <p:extLst>
      <p:ext uri="{BB962C8B-B14F-4D97-AF65-F5344CB8AC3E}">
        <p14:creationId xmlns:p14="http://schemas.microsoft.com/office/powerpoint/2010/main" val="4213460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176D5B23-0482-4AB1-89FD-7943C3A5DEE1}" type="datetimeFigureOut">
              <a:rPr lang="es-CO" smtClean="0"/>
              <a:t>13/08/2021</a:t>
            </a:fld>
            <a:endParaRPr lang="es-CO"/>
          </a:p>
        </p:txBody>
      </p:sp>
      <p:sp>
        <p:nvSpPr>
          <p:cNvPr id="5" name="Footer Placeholder 4"/>
          <p:cNvSpPr>
            <a:spLocks noGrp="1"/>
          </p:cNvSpPr>
          <p:nvPr>
            <p:ph type="ftr" sz="quarter" idx="11"/>
          </p:nvPr>
        </p:nvSpPr>
        <p:spPr/>
        <p:txBody>
          <a:bodyPr/>
          <a:lstStyle/>
          <a:p>
            <a:endParaRPr lang="es-CO"/>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8C8AB19-6A83-474B-B17F-06A29684BCE6}" type="slidenum">
              <a:rPr lang="es-CO" smtClean="0"/>
              <a:t>‹Nº›</a:t>
            </a:fld>
            <a:endParaRPr lang="es-CO"/>
          </a:p>
        </p:txBody>
      </p:sp>
    </p:spTree>
    <p:extLst>
      <p:ext uri="{BB962C8B-B14F-4D97-AF65-F5344CB8AC3E}">
        <p14:creationId xmlns:p14="http://schemas.microsoft.com/office/powerpoint/2010/main" val="2718769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176D5B23-0482-4AB1-89FD-7943C3A5DEE1}" type="datetimeFigureOut">
              <a:rPr lang="es-CO" smtClean="0"/>
              <a:t>13/08/2021</a:t>
            </a:fld>
            <a:endParaRPr lang="es-CO"/>
          </a:p>
        </p:txBody>
      </p:sp>
      <p:sp>
        <p:nvSpPr>
          <p:cNvPr id="6" name="Footer Placeholder 5"/>
          <p:cNvSpPr>
            <a:spLocks noGrp="1"/>
          </p:cNvSpPr>
          <p:nvPr>
            <p:ph type="ftr" sz="quarter" idx="11"/>
          </p:nvPr>
        </p:nvSpPr>
        <p:spPr/>
        <p:txBody>
          <a:bodyPr/>
          <a:lstStyle/>
          <a:p>
            <a:endParaRPr lang="es-CO"/>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08C8AB19-6A83-474B-B17F-06A29684BCE6}" type="slidenum">
              <a:rPr lang="es-CO" smtClean="0"/>
              <a:t>‹Nº›</a:t>
            </a:fld>
            <a:endParaRPr lang="es-CO"/>
          </a:p>
        </p:txBody>
      </p:sp>
    </p:spTree>
    <p:extLst>
      <p:ext uri="{BB962C8B-B14F-4D97-AF65-F5344CB8AC3E}">
        <p14:creationId xmlns:p14="http://schemas.microsoft.com/office/powerpoint/2010/main" val="14565718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176D5B23-0482-4AB1-89FD-7943C3A5DEE1}" type="datetimeFigureOut">
              <a:rPr lang="es-CO" smtClean="0"/>
              <a:t>13/08/2021</a:t>
            </a:fld>
            <a:endParaRPr lang="es-CO"/>
          </a:p>
        </p:txBody>
      </p:sp>
      <p:sp>
        <p:nvSpPr>
          <p:cNvPr id="8" name="Footer Placeholder 7"/>
          <p:cNvSpPr>
            <a:spLocks noGrp="1"/>
          </p:cNvSpPr>
          <p:nvPr>
            <p:ph type="ftr" sz="quarter" idx="11"/>
          </p:nvPr>
        </p:nvSpPr>
        <p:spPr/>
        <p:txBody>
          <a:bodyPr/>
          <a:lstStyle/>
          <a:p>
            <a:endParaRPr lang="es-CO"/>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8C8AB19-6A83-474B-B17F-06A29684BCE6}" type="slidenum">
              <a:rPr lang="es-CO" smtClean="0"/>
              <a:t>‹Nº›</a:t>
            </a:fld>
            <a:endParaRPr lang="es-CO"/>
          </a:p>
        </p:txBody>
      </p:sp>
    </p:spTree>
    <p:extLst>
      <p:ext uri="{BB962C8B-B14F-4D97-AF65-F5344CB8AC3E}">
        <p14:creationId xmlns:p14="http://schemas.microsoft.com/office/powerpoint/2010/main" val="32795761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176D5B23-0482-4AB1-89FD-7943C3A5DEE1}" type="datetimeFigureOut">
              <a:rPr lang="es-CO" smtClean="0"/>
              <a:t>13/08/2021</a:t>
            </a:fld>
            <a:endParaRPr lang="es-CO"/>
          </a:p>
        </p:txBody>
      </p:sp>
      <p:sp>
        <p:nvSpPr>
          <p:cNvPr id="4" name="Footer Placeholder 3"/>
          <p:cNvSpPr>
            <a:spLocks noGrp="1"/>
          </p:cNvSpPr>
          <p:nvPr>
            <p:ph type="ftr" sz="quarter" idx="11"/>
          </p:nvPr>
        </p:nvSpPr>
        <p:spPr/>
        <p:txBody>
          <a:bodyPr/>
          <a:lstStyle/>
          <a:p>
            <a:endParaRPr lang="es-CO"/>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8C8AB19-6A83-474B-B17F-06A29684BCE6}" type="slidenum">
              <a:rPr lang="es-CO" smtClean="0"/>
              <a:t>‹Nº›</a:t>
            </a:fld>
            <a:endParaRPr lang="es-CO"/>
          </a:p>
        </p:txBody>
      </p:sp>
    </p:spTree>
    <p:extLst>
      <p:ext uri="{BB962C8B-B14F-4D97-AF65-F5344CB8AC3E}">
        <p14:creationId xmlns:p14="http://schemas.microsoft.com/office/powerpoint/2010/main" val="1847030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6D5B23-0482-4AB1-89FD-7943C3A5DEE1}" type="datetimeFigureOut">
              <a:rPr lang="es-CO" smtClean="0"/>
              <a:t>13/08/2021</a:t>
            </a:fld>
            <a:endParaRPr lang="es-CO"/>
          </a:p>
        </p:txBody>
      </p:sp>
      <p:sp>
        <p:nvSpPr>
          <p:cNvPr id="3" name="Footer Placeholder 2"/>
          <p:cNvSpPr>
            <a:spLocks noGrp="1"/>
          </p:cNvSpPr>
          <p:nvPr>
            <p:ph type="ftr" sz="quarter" idx="11"/>
          </p:nvPr>
        </p:nvSpPr>
        <p:spPr/>
        <p:txBody>
          <a:bodyPr/>
          <a:lstStyle/>
          <a:p>
            <a:endParaRPr lang="es-CO"/>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8C8AB19-6A83-474B-B17F-06A29684BCE6}" type="slidenum">
              <a:rPr lang="es-CO" smtClean="0"/>
              <a:t>‹Nº›</a:t>
            </a:fld>
            <a:endParaRPr lang="es-CO"/>
          </a:p>
        </p:txBody>
      </p:sp>
    </p:spTree>
    <p:extLst>
      <p:ext uri="{BB962C8B-B14F-4D97-AF65-F5344CB8AC3E}">
        <p14:creationId xmlns:p14="http://schemas.microsoft.com/office/powerpoint/2010/main" val="339272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176D5B23-0482-4AB1-89FD-7943C3A5DEE1}" type="datetimeFigureOut">
              <a:rPr lang="es-CO" smtClean="0"/>
              <a:t>13/08/2021</a:t>
            </a:fld>
            <a:endParaRPr lang="es-CO"/>
          </a:p>
        </p:txBody>
      </p:sp>
      <p:sp>
        <p:nvSpPr>
          <p:cNvPr id="6" name="Footer Placeholder 5"/>
          <p:cNvSpPr>
            <a:spLocks noGrp="1"/>
          </p:cNvSpPr>
          <p:nvPr>
            <p:ph type="ftr" sz="quarter" idx="11"/>
          </p:nvPr>
        </p:nvSpPr>
        <p:spPr/>
        <p:txBody>
          <a:bodyPr/>
          <a:lstStyle/>
          <a:p>
            <a:endParaRPr lang="es-CO"/>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8C8AB19-6A83-474B-B17F-06A29684BCE6}" type="slidenum">
              <a:rPr lang="es-CO" smtClean="0"/>
              <a:t>‹Nº›</a:t>
            </a:fld>
            <a:endParaRPr lang="es-CO"/>
          </a:p>
        </p:txBody>
      </p:sp>
    </p:spTree>
    <p:extLst>
      <p:ext uri="{BB962C8B-B14F-4D97-AF65-F5344CB8AC3E}">
        <p14:creationId xmlns:p14="http://schemas.microsoft.com/office/powerpoint/2010/main" val="3312629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176D5B23-0482-4AB1-89FD-7943C3A5DEE1}" type="datetimeFigureOut">
              <a:rPr lang="es-CO" smtClean="0"/>
              <a:t>13/08/2021</a:t>
            </a:fld>
            <a:endParaRPr lang="es-CO"/>
          </a:p>
        </p:txBody>
      </p:sp>
      <p:sp>
        <p:nvSpPr>
          <p:cNvPr id="6" name="Footer Placeholder 5"/>
          <p:cNvSpPr>
            <a:spLocks noGrp="1"/>
          </p:cNvSpPr>
          <p:nvPr>
            <p:ph type="ftr" sz="quarter" idx="11"/>
          </p:nvPr>
        </p:nvSpPr>
        <p:spPr/>
        <p:txBody>
          <a:bodyPr/>
          <a:lstStyle/>
          <a:p>
            <a:endParaRPr lang="es-CO"/>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8C8AB19-6A83-474B-B17F-06A29684BCE6}" type="slidenum">
              <a:rPr lang="es-CO" smtClean="0"/>
              <a:t>‹Nº›</a:t>
            </a:fld>
            <a:endParaRPr lang="es-CO"/>
          </a:p>
        </p:txBody>
      </p:sp>
    </p:spTree>
    <p:extLst>
      <p:ext uri="{BB962C8B-B14F-4D97-AF65-F5344CB8AC3E}">
        <p14:creationId xmlns:p14="http://schemas.microsoft.com/office/powerpoint/2010/main" val="1833715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176D5B23-0482-4AB1-89FD-7943C3A5DEE1}" type="datetimeFigureOut">
              <a:rPr lang="es-CO" smtClean="0"/>
              <a:t>13/08/2021</a:t>
            </a:fld>
            <a:endParaRPr lang="es-CO"/>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CO"/>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8C8AB19-6A83-474B-B17F-06A29684BCE6}" type="slidenum">
              <a:rPr lang="es-CO" smtClean="0"/>
              <a:t>‹Nº›</a:t>
            </a:fld>
            <a:endParaRPr lang="es-CO"/>
          </a:p>
        </p:txBody>
      </p:sp>
    </p:spTree>
    <p:extLst>
      <p:ext uri="{BB962C8B-B14F-4D97-AF65-F5344CB8AC3E}">
        <p14:creationId xmlns:p14="http://schemas.microsoft.com/office/powerpoint/2010/main" val="3340361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445C724-47C3-4E02-81B7-CC76A630E8C5}"/>
              </a:ext>
            </a:extLst>
          </p:cNvPr>
          <p:cNvSpPr>
            <a:spLocks noGrp="1"/>
          </p:cNvSpPr>
          <p:nvPr>
            <p:ph type="ctrTitle"/>
          </p:nvPr>
        </p:nvSpPr>
        <p:spPr>
          <a:xfrm>
            <a:off x="2589213" y="609600"/>
            <a:ext cx="8915399" cy="2411897"/>
          </a:xfrm>
        </p:spPr>
        <p:txBody>
          <a:bodyPr>
            <a:normAutofit fontScale="90000"/>
          </a:bodyPr>
          <a:lstStyle/>
          <a:p>
            <a:pPr algn="just"/>
            <a:br>
              <a:rPr lang="es-ES" b="1" dirty="0">
                <a:solidFill>
                  <a:schemeClr val="tx1"/>
                </a:solidFill>
              </a:rPr>
            </a:br>
            <a:br>
              <a:rPr lang="es-ES" b="1" dirty="0">
                <a:solidFill>
                  <a:schemeClr val="tx1"/>
                </a:solidFill>
              </a:rPr>
            </a:br>
            <a:r>
              <a:rPr lang="es-ES" b="1" dirty="0">
                <a:solidFill>
                  <a:schemeClr val="tx1"/>
                </a:solidFill>
              </a:rPr>
              <a:t>ANÁLISIS DECRETO 1030 DE 2007</a:t>
            </a:r>
            <a:br>
              <a:rPr lang="es-ES" dirty="0"/>
            </a:br>
            <a:endParaRPr lang="es-CO" dirty="0"/>
          </a:p>
        </p:txBody>
      </p:sp>
      <p:pic>
        <p:nvPicPr>
          <p:cNvPr id="1026" name="Picture 2" descr="Consejos para mantener una buena salud visual | Egarsat">
            <a:extLst>
              <a:ext uri="{FF2B5EF4-FFF2-40B4-BE49-F238E27FC236}">
                <a16:creationId xmlns:a16="http://schemas.microsoft.com/office/drawing/2014/main" id="{19D23377-574F-4D72-9186-62C9F4C896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06700" y="3445565"/>
            <a:ext cx="8280424" cy="24209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89683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F784C14-01B8-47FC-96E8-85BC126CFC4A}"/>
              </a:ext>
            </a:extLst>
          </p:cNvPr>
          <p:cNvSpPr>
            <a:spLocks noGrp="1"/>
          </p:cNvSpPr>
          <p:nvPr>
            <p:ph type="title"/>
          </p:nvPr>
        </p:nvSpPr>
        <p:spPr/>
        <p:txBody>
          <a:bodyPr/>
          <a:lstStyle/>
          <a:p>
            <a:pPr algn="ctr"/>
            <a:r>
              <a:rPr lang="es-ES" b="1" dirty="0">
                <a:latin typeface="Arial" panose="020B0604020202020204" pitchFamily="34" charset="0"/>
                <a:cs typeface="Arial" panose="020B0604020202020204" pitchFamily="34" charset="0"/>
              </a:rPr>
              <a:t>Pertinencia aplicación en la Secretaría de Salud Pública y Seguridad Social</a:t>
            </a:r>
            <a:endParaRPr lang="es-CO" b="1" dirty="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AA2CA80E-BD2F-4822-9E21-46E540FA7981}"/>
              </a:ext>
            </a:extLst>
          </p:cNvPr>
          <p:cNvSpPr>
            <a:spLocks noGrp="1"/>
          </p:cNvSpPr>
          <p:nvPr>
            <p:ph idx="1"/>
          </p:nvPr>
        </p:nvSpPr>
        <p:spPr/>
        <p:txBody>
          <a:bodyPr>
            <a:normAutofit/>
          </a:bodyPr>
          <a:lstStyle/>
          <a:p>
            <a:pPr marL="0" indent="0" algn="just">
              <a:buNone/>
            </a:pPr>
            <a:r>
              <a:rPr lang="es-ES" sz="2000" dirty="0">
                <a:solidFill>
                  <a:schemeClr val="bg2">
                    <a:lumMod val="10000"/>
                  </a:schemeClr>
                </a:solidFill>
                <a:latin typeface="Arial" panose="020B0604020202020204" pitchFamily="34" charset="0"/>
                <a:cs typeface="Arial" panose="020B0604020202020204" pitchFamily="34" charset="0"/>
              </a:rPr>
              <a:t>La Secretaría de Salud y Seguridad Social del municipio de Pereira dando cumplimiento al marcho normativo nacional vigente desarrolla la vigilancia de establecimientos en donde se elaboran, adecuen, procesen, almacenen, comercialicen, distribuyan y /o dispensen dispositivos médicos para la salud visual y ocular, con el fin de proteger la salud visual, la seguridad humana y prevenir las prácticas que puedan inducir a error, confusión o engaño a los consumidores, minimizando el riesgo a la salud individual o colectiva que se presente en los establecimientos objeto de vigilancia (ópticas y talleres ópticos), siendo entonces necesario crear un procedimiento donde se establezcan los requisitos para la expedición de certificados de capacidad de adecuación y dispensación de dispositivos médicos sobre medida para la salud visual en el municipio. </a:t>
            </a:r>
            <a:endParaRPr lang="es-CO" sz="2000" dirty="0">
              <a:solidFill>
                <a:schemeClr val="bg2">
                  <a:lumMod val="1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7309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75" name="Rectangle 74">
            <a:extLst>
              <a:ext uri="{FF2B5EF4-FFF2-40B4-BE49-F238E27FC236}">
                <a16:creationId xmlns:a16="http://schemas.microsoft.com/office/drawing/2014/main" id="{1A44C337-3893-4B29-A265-B1329150B6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 y="-1"/>
            <a:ext cx="1220724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77" name="Group 76">
            <a:extLst>
              <a:ext uri="{FF2B5EF4-FFF2-40B4-BE49-F238E27FC236}">
                <a16:creationId xmlns:a16="http://schemas.microsoft.com/office/drawing/2014/main" id="{81E0B358-1267-4844-8B3D-B7A279B4175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836169" y="228600"/>
            <a:ext cx="2851523" cy="6638625"/>
            <a:chOff x="2487613" y="285750"/>
            <a:chExt cx="2428875" cy="5654676"/>
          </a:xfrm>
        </p:grpSpPr>
        <p:sp>
          <p:nvSpPr>
            <p:cNvPr id="78" name="Freeform 11">
              <a:extLst>
                <a:ext uri="{FF2B5EF4-FFF2-40B4-BE49-F238E27FC236}">
                  <a16:creationId xmlns:a16="http://schemas.microsoft.com/office/drawing/2014/main" id="{B24AA06A-F1A5-4BB3-9486-9AE7A53B3F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79" name="Freeform 12">
              <a:extLst>
                <a:ext uri="{FF2B5EF4-FFF2-40B4-BE49-F238E27FC236}">
                  <a16:creationId xmlns:a16="http://schemas.microsoft.com/office/drawing/2014/main" id="{BDF97590-C600-44CB-9303-4A3679F516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80" name="Freeform 13">
              <a:extLst>
                <a:ext uri="{FF2B5EF4-FFF2-40B4-BE49-F238E27FC236}">
                  <a16:creationId xmlns:a16="http://schemas.microsoft.com/office/drawing/2014/main" id="{A9BBE156-3FFA-4DC4-8468-35BD28DDC6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81" name="Freeform 14">
              <a:extLst>
                <a:ext uri="{FF2B5EF4-FFF2-40B4-BE49-F238E27FC236}">
                  <a16:creationId xmlns:a16="http://schemas.microsoft.com/office/drawing/2014/main" id="{F7960DE5-3810-4B1E-B1E2-3BAFEA91ED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82" name="Freeform 15">
              <a:extLst>
                <a:ext uri="{FF2B5EF4-FFF2-40B4-BE49-F238E27FC236}">
                  <a16:creationId xmlns:a16="http://schemas.microsoft.com/office/drawing/2014/main" id="{359E957C-CE11-446F-8AA7-B3E98390B8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83" name="Freeform 16">
              <a:extLst>
                <a:ext uri="{FF2B5EF4-FFF2-40B4-BE49-F238E27FC236}">
                  <a16:creationId xmlns:a16="http://schemas.microsoft.com/office/drawing/2014/main" id="{A3E9FE34-CA9E-4443-BEBF-D1B9A1C6C2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84" name="Freeform 17">
              <a:extLst>
                <a:ext uri="{FF2B5EF4-FFF2-40B4-BE49-F238E27FC236}">
                  <a16:creationId xmlns:a16="http://schemas.microsoft.com/office/drawing/2014/main" id="{4F39D814-8A48-4509-BDEB-826F106591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85" name="Freeform 18">
              <a:extLst>
                <a:ext uri="{FF2B5EF4-FFF2-40B4-BE49-F238E27FC236}">
                  <a16:creationId xmlns:a16="http://schemas.microsoft.com/office/drawing/2014/main" id="{8C6D08C0-8C49-4B87-9CF4-A1F08714FA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86" name="Freeform 19">
              <a:extLst>
                <a:ext uri="{FF2B5EF4-FFF2-40B4-BE49-F238E27FC236}">
                  <a16:creationId xmlns:a16="http://schemas.microsoft.com/office/drawing/2014/main" id="{308C612B-4C0D-4863-B9CD-F86ABAA1B2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87" name="Freeform 20">
              <a:extLst>
                <a:ext uri="{FF2B5EF4-FFF2-40B4-BE49-F238E27FC236}">
                  <a16:creationId xmlns:a16="http://schemas.microsoft.com/office/drawing/2014/main" id="{600B1EC8-1B55-4390-A183-C33B5E2273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88" name="Freeform 21">
              <a:extLst>
                <a:ext uri="{FF2B5EF4-FFF2-40B4-BE49-F238E27FC236}">
                  <a16:creationId xmlns:a16="http://schemas.microsoft.com/office/drawing/2014/main" id="{1790A225-91E1-4BE5-A801-5F1E32721C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89" name="Freeform 22">
              <a:extLst>
                <a:ext uri="{FF2B5EF4-FFF2-40B4-BE49-F238E27FC236}">
                  <a16:creationId xmlns:a16="http://schemas.microsoft.com/office/drawing/2014/main" id="{DFFC46A2-6BBF-47FD-BC17-5EE1DF7CB9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91" name="Group 90">
            <a:extLst>
              <a:ext uri="{FF2B5EF4-FFF2-40B4-BE49-F238E27FC236}">
                <a16:creationId xmlns:a16="http://schemas.microsoft.com/office/drawing/2014/main" id="{AF44CA9C-80E8-44E1-A79C-D6EBFC73BCA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677117" y="-786"/>
            <a:ext cx="2356675" cy="6854040"/>
            <a:chOff x="6627813" y="194833"/>
            <a:chExt cx="1952625" cy="5678918"/>
          </a:xfrm>
        </p:grpSpPr>
        <p:sp>
          <p:nvSpPr>
            <p:cNvPr id="92" name="Freeform 27">
              <a:extLst>
                <a:ext uri="{FF2B5EF4-FFF2-40B4-BE49-F238E27FC236}">
                  <a16:creationId xmlns:a16="http://schemas.microsoft.com/office/drawing/2014/main" id="{8CB9417F-98D9-4998-B00B-A5932E4C7D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93" name="Freeform 28">
              <a:extLst>
                <a:ext uri="{FF2B5EF4-FFF2-40B4-BE49-F238E27FC236}">
                  <a16:creationId xmlns:a16="http://schemas.microsoft.com/office/drawing/2014/main" id="{FA79AA3D-583E-4A1E-AF7E-CBD980F596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94" name="Freeform 29">
              <a:extLst>
                <a:ext uri="{FF2B5EF4-FFF2-40B4-BE49-F238E27FC236}">
                  <a16:creationId xmlns:a16="http://schemas.microsoft.com/office/drawing/2014/main" id="{D80C9F17-A6B2-4A12-BC77-F84264A669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95" name="Freeform 30">
              <a:extLst>
                <a:ext uri="{FF2B5EF4-FFF2-40B4-BE49-F238E27FC236}">
                  <a16:creationId xmlns:a16="http://schemas.microsoft.com/office/drawing/2014/main" id="{949C9A53-ED97-44CE-BDD5-ED24892116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96" name="Freeform 31">
              <a:extLst>
                <a:ext uri="{FF2B5EF4-FFF2-40B4-BE49-F238E27FC236}">
                  <a16:creationId xmlns:a16="http://schemas.microsoft.com/office/drawing/2014/main" id="{0F9FDAE7-225B-4072-8907-6EAA061744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97" name="Freeform 32">
              <a:extLst>
                <a:ext uri="{FF2B5EF4-FFF2-40B4-BE49-F238E27FC236}">
                  <a16:creationId xmlns:a16="http://schemas.microsoft.com/office/drawing/2014/main" id="{9D49818B-8EA3-4B41-9783-EFE0C618C3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98" name="Freeform 33">
              <a:extLst>
                <a:ext uri="{FF2B5EF4-FFF2-40B4-BE49-F238E27FC236}">
                  <a16:creationId xmlns:a16="http://schemas.microsoft.com/office/drawing/2014/main" id="{01903E65-D822-4457-B0A5-2F41682241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99" name="Freeform 34">
              <a:extLst>
                <a:ext uri="{FF2B5EF4-FFF2-40B4-BE49-F238E27FC236}">
                  <a16:creationId xmlns:a16="http://schemas.microsoft.com/office/drawing/2014/main" id="{A5CF9DAB-75BF-43D9-B1E7-817D1FAA00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00" name="Freeform 35">
              <a:extLst>
                <a:ext uri="{FF2B5EF4-FFF2-40B4-BE49-F238E27FC236}">
                  <a16:creationId xmlns:a16="http://schemas.microsoft.com/office/drawing/2014/main" id="{BB22916D-4BCF-4A4C-8714-A2564D34C3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101" name="Freeform 36">
              <a:extLst>
                <a:ext uri="{FF2B5EF4-FFF2-40B4-BE49-F238E27FC236}">
                  <a16:creationId xmlns:a16="http://schemas.microsoft.com/office/drawing/2014/main" id="{4CD9F734-569E-44E7-BD53-6214E0F18C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102" name="Freeform 37">
              <a:extLst>
                <a:ext uri="{FF2B5EF4-FFF2-40B4-BE49-F238E27FC236}">
                  <a16:creationId xmlns:a16="http://schemas.microsoft.com/office/drawing/2014/main" id="{7A5DAACB-2F42-40C8-BF6A-75B79299F9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103" name="Freeform 38">
              <a:extLst>
                <a:ext uri="{FF2B5EF4-FFF2-40B4-BE49-F238E27FC236}">
                  <a16:creationId xmlns:a16="http://schemas.microsoft.com/office/drawing/2014/main" id="{AD78E0F9-8568-4672-A22F-4ED5B1A96F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105" name="Rectangle 104">
            <a:extLst>
              <a:ext uri="{FF2B5EF4-FFF2-40B4-BE49-F238E27FC236}">
                <a16:creationId xmlns:a16="http://schemas.microsoft.com/office/drawing/2014/main" id="{AA5CD610-ED7C-4CED-A9A1-174432C88A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5704"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07" name="Freeform 11">
            <a:extLst>
              <a:ext uri="{FF2B5EF4-FFF2-40B4-BE49-F238E27FC236}">
                <a16:creationId xmlns:a16="http://schemas.microsoft.com/office/drawing/2014/main" id="{0C4379BF-8C7A-480A-BC36-DA55D92A93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645704"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pic>
        <p:nvPicPr>
          <p:cNvPr id="1026" name="Picture 2" descr="Requisitos normativos para óptica oftálmica – Servicio de Acreditación  Ecuatoriano">
            <a:extLst>
              <a:ext uri="{FF2B5EF4-FFF2-40B4-BE49-F238E27FC236}">
                <a16:creationId xmlns:a16="http://schemas.microsoft.com/office/drawing/2014/main" id="{4CB711BB-824B-4E16-B1DF-CA83706108F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1267" r="23268" b="-2"/>
          <a:stretch/>
        </p:blipFill>
        <p:spPr bwMode="auto">
          <a:xfrm>
            <a:off x="-344602" y="-117450"/>
            <a:ext cx="5381813" cy="6977181"/>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contenido 2">
            <a:extLst>
              <a:ext uri="{FF2B5EF4-FFF2-40B4-BE49-F238E27FC236}">
                <a16:creationId xmlns:a16="http://schemas.microsoft.com/office/drawing/2014/main" id="{B7643D02-37A3-4A76-91C4-81B7F3F4CABB}"/>
              </a:ext>
            </a:extLst>
          </p:cNvPr>
          <p:cNvSpPr>
            <a:spLocks noGrp="1"/>
          </p:cNvSpPr>
          <p:nvPr>
            <p:ph idx="1"/>
          </p:nvPr>
        </p:nvSpPr>
        <p:spPr>
          <a:xfrm>
            <a:off x="6066111" y="1410943"/>
            <a:ext cx="5837291" cy="4500280"/>
          </a:xfrm>
        </p:spPr>
        <p:txBody>
          <a:bodyPr>
            <a:normAutofit/>
          </a:bodyPr>
          <a:lstStyle/>
          <a:p>
            <a:pPr marL="0" indent="0" algn="just">
              <a:lnSpc>
                <a:spcPct val="90000"/>
              </a:lnSpc>
              <a:buNone/>
            </a:pPr>
            <a:r>
              <a:rPr lang="es-ES" sz="2000" dirty="0">
                <a:latin typeface="Arial" panose="020B0604020202020204" pitchFamily="34" charset="0"/>
                <a:cs typeface="Arial" panose="020B0604020202020204" pitchFamily="34" charset="0"/>
              </a:rPr>
              <a:t>Por lo tanto dar cumplimiento a la normatividad vigente de manera completa y adecuada es de vital importancia, puesto que permite alcanzar estándares de calidad y alcance a la Certificación de los establecimientos objetos de vigilancia sanitaria: Ópticas con consultorio, ópticas sin consultorio y/o talleres ópticos del Municipio de Pereira. </a:t>
            </a:r>
          </a:p>
          <a:p>
            <a:pPr marL="0" indent="0" algn="just">
              <a:lnSpc>
                <a:spcPct val="90000"/>
              </a:lnSpc>
              <a:buNone/>
            </a:pPr>
            <a:r>
              <a:rPr lang="es-ES" sz="2000" dirty="0">
                <a:latin typeface="Arial" panose="020B0604020202020204" pitchFamily="34" charset="0"/>
                <a:cs typeface="Arial" panose="020B0604020202020204" pitchFamily="34" charset="0"/>
              </a:rPr>
              <a:t>Igualmente el Decreto 1030 de 2007 otorga a las entidades distritales o municipales de Salud, la facultad para expedir el Certificado de Capacidad de Dispensación para los Dispositivos Médicos sobre Medida para la Salud Visual y Ocular, requerido para el funcionamiento de las ópticas sin consultorio.  </a:t>
            </a:r>
            <a:endParaRPr lang="es-CO"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132223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2F21E579-4785-4A4E-8D09-42E5246D8E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A409AB7E-CC60-44B3-A31F-3C9B2A347773}"/>
              </a:ext>
            </a:extLst>
          </p:cNvPr>
          <p:cNvSpPr>
            <a:spLocks noGrp="1"/>
          </p:cNvSpPr>
          <p:nvPr>
            <p:ph type="title"/>
          </p:nvPr>
        </p:nvSpPr>
        <p:spPr>
          <a:xfrm>
            <a:off x="649224" y="645106"/>
            <a:ext cx="5122652" cy="1259894"/>
          </a:xfrm>
        </p:spPr>
        <p:txBody>
          <a:bodyPr>
            <a:normAutofit/>
          </a:bodyPr>
          <a:lstStyle/>
          <a:p>
            <a:r>
              <a:rPr lang="es-ES" b="1">
                <a:latin typeface="Arial" panose="020B0604020202020204" pitchFamily="34" charset="0"/>
                <a:cs typeface="Arial" panose="020B0604020202020204" pitchFamily="34" charset="0"/>
              </a:rPr>
              <a:t>TIPOS DE ESTABLECIMIENTOS</a:t>
            </a:r>
            <a:endParaRPr lang="es-CO" b="1">
              <a:latin typeface="Arial" panose="020B0604020202020204" pitchFamily="34" charset="0"/>
              <a:cs typeface="Arial" panose="020B0604020202020204" pitchFamily="34" charset="0"/>
            </a:endParaRPr>
          </a:p>
        </p:txBody>
      </p:sp>
      <p:sp>
        <p:nvSpPr>
          <p:cNvPr id="27" name="Rectangle 26">
            <a:extLst>
              <a:ext uri="{FF2B5EF4-FFF2-40B4-BE49-F238E27FC236}">
                <a16:creationId xmlns:a16="http://schemas.microsoft.com/office/drawing/2014/main" id="{3BE96D34-9D7C-4984-961D-7165FA216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7" name="Marcador de contenido 6">
            <a:extLst>
              <a:ext uri="{FF2B5EF4-FFF2-40B4-BE49-F238E27FC236}">
                <a16:creationId xmlns:a16="http://schemas.microsoft.com/office/drawing/2014/main" id="{28BCD80B-5F2F-45B9-A193-847FFFBF179E}"/>
              </a:ext>
            </a:extLst>
          </p:cNvPr>
          <p:cNvSpPr>
            <a:spLocks noGrp="1"/>
          </p:cNvSpPr>
          <p:nvPr>
            <p:ph idx="1"/>
          </p:nvPr>
        </p:nvSpPr>
        <p:spPr>
          <a:xfrm>
            <a:off x="649225" y="2133600"/>
            <a:ext cx="5122652" cy="3759253"/>
          </a:xfrm>
        </p:spPr>
        <p:txBody>
          <a:bodyPr>
            <a:normAutofit/>
          </a:bodyPr>
          <a:lstStyle/>
          <a:p>
            <a:r>
              <a:rPr lang="es-CO" sz="3200" dirty="0">
                <a:latin typeface="Arial" panose="020B0604020202020204" pitchFamily="34" charset="0"/>
                <a:cs typeface="Arial" panose="020B0604020202020204" pitchFamily="34" charset="0"/>
              </a:rPr>
              <a:t>Óptica Con Consultorio </a:t>
            </a:r>
          </a:p>
          <a:p>
            <a:r>
              <a:rPr lang="es-CO" sz="3200" dirty="0">
                <a:latin typeface="Arial" panose="020B0604020202020204" pitchFamily="34" charset="0"/>
                <a:cs typeface="Arial" panose="020B0604020202020204" pitchFamily="34" charset="0"/>
              </a:rPr>
              <a:t>Óptica Sin Consultorio </a:t>
            </a:r>
          </a:p>
          <a:p>
            <a:r>
              <a:rPr lang="es-CO" sz="3200" dirty="0">
                <a:latin typeface="Arial" panose="020B0604020202020204" pitchFamily="34" charset="0"/>
                <a:cs typeface="Arial" panose="020B0604020202020204" pitchFamily="34" charset="0"/>
              </a:rPr>
              <a:t>Taller Óptico  </a:t>
            </a:r>
          </a:p>
        </p:txBody>
      </p:sp>
      <p:pic>
        <p:nvPicPr>
          <p:cNvPr id="9" name="Imagen 8">
            <a:extLst>
              <a:ext uri="{FF2B5EF4-FFF2-40B4-BE49-F238E27FC236}">
                <a16:creationId xmlns:a16="http://schemas.microsoft.com/office/drawing/2014/main" id="{90514B0B-EEA2-4435-B1F6-6485DF5C8454}"/>
              </a:ext>
            </a:extLst>
          </p:cNvPr>
          <p:cNvPicPr>
            <a:picLocks noChangeAspect="1"/>
          </p:cNvPicPr>
          <p:nvPr/>
        </p:nvPicPr>
        <p:blipFill rotWithShape="1">
          <a:blip r:embed="rId2"/>
          <a:srcRect l="28906" r="12919" b="1"/>
          <a:stretch/>
        </p:blipFill>
        <p:spPr>
          <a:xfrm>
            <a:off x="5771876" y="645106"/>
            <a:ext cx="5771667" cy="5247747"/>
          </a:xfrm>
          <a:prstGeom prst="rect">
            <a:avLst/>
          </a:prstGeom>
        </p:spPr>
      </p:pic>
      <p:sp>
        <p:nvSpPr>
          <p:cNvPr id="29" name="Freeform 12">
            <a:extLst>
              <a:ext uri="{FF2B5EF4-FFF2-40B4-BE49-F238E27FC236}">
                <a16:creationId xmlns:a16="http://schemas.microsoft.com/office/drawing/2014/main" id="{C8DE1BEC-DAE3-43F4-8D9F-384C3D6941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061223"/>
            <a:ext cx="1038036" cy="506277"/>
          </a:xfrm>
          <a:custGeom>
            <a:avLst/>
            <a:gdLst>
              <a:gd name="connsiteX0" fmla="*/ 0 w 1038036"/>
              <a:gd name="connsiteY0" fmla="*/ 0 h 506277"/>
              <a:gd name="connsiteX1" fmla="*/ 182880 w 1038036"/>
              <a:gd name="connsiteY1" fmla="*/ 0 h 506277"/>
              <a:gd name="connsiteX2" fmla="*/ 291705 w 1038036"/>
              <a:gd name="connsiteY2" fmla="*/ 0 h 506277"/>
              <a:gd name="connsiteX3" fmla="*/ 291705 w 1038036"/>
              <a:gd name="connsiteY3" fmla="*/ 151 h 506277"/>
              <a:gd name="connsiteX4" fmla="*/ 692049 w 1038036"/>
              <a:gd name="connsiteY4" fmla="*/ 705 h 506277"/>
              <a:gd name="connsiteX5" fmla="*/ 782744 w 1038036"/>
              <a:gd name="connsiteY5" fmla="*/ 705 h 506277"/>
              <a:gd name="connsiteX6" fmla="*/ 797001 w 1038036"/>
              <a:gd name="connsiteY6" fmla="*/ 5473 h 506277"/>
              <a:gd name="connsiteX7" fmla="*/ 801982 w 1038036"/>
              <a:gd name="connsiteY7" fmla="*/ 10242 h 506277"/>
              <a:gd name="connsiteX8" fmla="*/ 1030951 w 1038036"/>
              <a:gd name="connsiteY8" fmla="*/ 239185 h 506277"/>
              <a:gd name="connsiteX9" fmla="*/ 1030951 w 1038036"/>
              <a:gd name="connsiteY9" fmla="*/ 267797 h 506277"/>
              <a:gd name="connsiteX10" fmla="*/ 801982 w 1038036"/>
              <a:gd name="connsiteY10" fmla="*/ 496740 h 506277"/>
              <a:gd name="connsiteX11" fmla="*/ 797001 w 1038036"/>
              <a:gd name="connsiteY11" fmla="*/ 501508 h 506277"/>
              <a:gd name="connsiteX12" fmla="*/ 782744 w 1038036"/>
              <a:gd name="connsiteY12" fmla="*/ 506277 h 506277"/>
              <a:gd name="connsiteX13" fmla="*/ 692049 w 1038036"/>
              <a:gd name="connsiteY13" fmla="*/ 506277 h 506277"/>
              <a:gd name="connsiteX14" fmla="*/ 291705 w 1038036"/>
              <a:gd name="connsiteY14" fmla="*/ 505140 h 506277"/>
              <a:gd name="connsiteX15" fmla="*/ 291705 w 1038036"/>
              <a:gd name="connsiteY15" fmla="*/ 506277 h 506277"/>
              <a:gd name="connsiteX16" fmla="*/ 0 w 1038036"/>
              <a:gd name="connsiteY16" fmla="*/ 506277 h 506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38036" h="506277">
                <a:moveTo>
                  <a:pt x="0" y="0"/>
                </a:moveTo>
                <a:lnTo>
                  <a:pt x="182880" y="0"/>
                </a:lnTo>
                <a:lnTo>
                  <a:pt x="291705" y="0"/>
                </a:lnTo>
                <a:lnTo>
                  <a:pt x="291705" y="151"/>
                </a:lnTo>
                <a:lnTo>
                  <a:pt x="692049" y="705"/>
                </a:lnTo>
                <a:lnTo>
                  <a:pt x="782744" y="705"/>
                </a:lnTo>
                <a:cubicBezTo>
                  <a:pt x="787553" y="705"/>
                  <a:pt x="792363" y="5473"/>
                  <a:pt x="797001" y="5473"/>
                </a:cubicBezTo>
                <a:cubicBezTo>
                  <a:pt x="797001" y="10242"/>
                  <a:pt x="801982" y="10242"/>
                  <a:pt x="801982" y="10242"/>
                </a:cubicBezTo>
                <a:lnTo>
                  <a:pt x="1030951" y="239185"/>
                </a:lnTo>
                <a:cubicBezTo>
                  <a:pt x="1040398" y="248722"/>
                  <a:pt x="1040398" y="258259"/>
                  <a:pt x="1030951" y="267797"/>
                </a:cubicBezTo>
                <a:lnTo>
                  <a:pt x="801982" y="496740"/>
                </a:lnTo>
                <a:cubicBezTo>
                  <a:pt x="800436" y="498363"/>
                  <a:pt x="798547" y="499885"/>
                  <a:pt x="797001" y="501508"/>
                </a:cubicBezTo>
                <a:cubicBezTo>
                  <a:pt x="792363" y="506277"/>
                  <a:pt x="787553" y="506277"/>
                  <a:pt x="782744" y="506277"/>
                </a:cubicBezTo>
                <a:lnTo>
                  <a:pt x="692049" y="506277"/>
                </a:lnTo>
                <a:lnTo>
                  <a:pt x="291705" y="505140"/>
                </a:lnTo>
                <a:lnTo>
                  <a:pt x="291705" y="506277"/>
                </a:lnTo>
                <a:lnTo>
                  <a:pt x="0" y="50627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AutoShape 2" descr="Localizador de establecimientos con servicio de atención de urgencias  durante el estado de alarma">
            <a:extLst>
              <a:ext uri="{FF2B5EF4-FFF2-40B4-BE49-F238E27FC236}">
                <a16:creationId xmlns:a16="http://schemas.microsoft.com/office/drawing/2014/main" id="{A2FFCCFD-DF38-4127-A3E4-A97BED734000}"/>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spTree>
    <p:extLst>
      <p:ext uri="{BB962C8B-B14F-4D97-AF65-F5344CB8AC3E}">
        <p14:creationId xmlns:p14="http://schemas.microsoft.com/office/powerpoint/2010/main" val="27943292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D306B45-25EE-434D-ABA9-A27B79320C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4128F3B5-E57C-4B8E-820F-F53815FB4A80}"/>
              </a:ext>
            </a:extLst>
          </p:cNvPr>
          <p:cNvSpPr>
            <a:spLocks noGrp="1"/>
          </p:cNvSpPr>
          <p:nvPr>
            <p:ph type="title"/>
          </p:nvPr>
        </p:nvSpPr>
        <p:spPr>
          <a:xfrm>
            <a:off x="1046019" y="942108"/>
            <a:ext cx="3256550" cy="4969113"/>
          </a:xfrm>
        </p:spPr>
        <p:txBody>
          <a:bodyPr anchor="ctr">
            <a:normAutofit/>
          </a:bodyPr>
          <a:lstStyle/>
          <a:p>
            <a:r>
              <a:rPr lang="es-CO" b="1" dirty="0">
                <a:solidFill>
                  <a:schemeClr val="tx2">
                    <a:lumMod val="75000"/>
                  </a:schemeClr>
                </a:solidFill>
                <a:latin typeface="Arial" panose="020B0604020202020204" pitchFamily="34" charset="0"/>
                <a:cs typeface="Arial" panose="020B0604020202020204" pitchFamily="34" charset="0"/>
              </a:rPr>
              <a:t>Óptica Con Consultorio </a:t>
            </a:r>
            <a:br>
              <a:rPr lang="es-CO" b="1" dirty="0">
                <a:solidFill>
                  <a:schemeClr val="tx2">
                    <a:lumMod val="75000"/>
                  </a:schemeClr>
                </a:solidFill>
                <a:latin typeface="Arial" panose="020B0604020202020204" pitchFamily="34" charset="0"/>
                <a:cs typeface="Arial" panose="020B0604020202020204" pitchFamily="34" charset="0"/>
              </a:rPr>
            </a:br>
            <a:endParaRPr lang="es-CO" b="1" dirty="0">
              <a:solidFill>
                <a:schemeClr val="tx2">
                  <a:lumMod val="75000"/>
                </a:schemeClr>
              </a:solidFill>
            </a:endParaRPr>
          </a:p>
        </p:txBody>
      </p:sp>
      <p:sp>
        <p:nvSpPr>
          <p:cNvPr id="10" name="Rectangle 9">
            <a:extLst>
              <a:ext uri="{FF2B5EF4-FFF2-40B4-BE49-F238E27FC236}">
                <a16:creationId xmlns:a16="http://schemas.microsoft.com/office/drawing/2014/main" id="{0A42F85E-4939-431E-8B4A-EC07C8E0AB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cxnSp>
        <p:nvCxnSpPr>
          <p:cNvPr id="12" name="Straight Connector 11">
            <a:extLst>
              <a:ext uri="{FF2B5EF4-FFF2-40B4-BE49-F238E27FC236}">
                <a16:creationId xmlns:a16="http://schemas.microsoft.com/office/drawing/2014/main" id="{27EBB3F9-D6F7-4F6A-8843-9FEBA15E496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71831"/>
            <a:ext cx="0" cy="3200400"/>
          </a:xfrm>
          <a:prstGeom prst="line">
            <a:avLst/>
          </a:prstGeom>
          <a:ln w="15875">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14" name="Group 13">
            <a:extLst>
              <a:ext uri="{FF2B5EF4-FFF2-40B4-BE49-F238E27FC236}">
                <a16:creationId xmlns:a16="http://schemas.microsoft.com/office/drawing/2014/main" id="{5D2B17EF-74EB-4C33-B2E2-8E727B2E7D6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6009967" y="0"/>
            <a:ext cx="6176982" cy="6853245"/>
            <a:chOff x="2487613" y="285750"/>
            <a:chExt cx="2428876" cy="5654676"/>
          </a:xfrm>
          <a:solidFill>
            <a:schemeClr val="bg1">
              <a:alpha val="30000"/>
            </a:schemeClr>
          </a:solidFill>
        </p:grpSpPr>
        <p:sp>
          <p:nvSpPr>
            <p:cNvPr id="15" name="Freeform 11">
              <a:extLst>
                <a:ext uri="{FF2B5EF4-FFF2-40B4-BE49-F238E27FC236}">
                  <a16:creationId xmlns:a16="http://schemas.microsoft.com/office/drawing/2014/main" id="{0A5F1F8A-3206-4B86-883F-65E98BB6E4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16" name="Freeform 12">
              <a:extLst>
                <a:ext uri="{FF2B5EF4-FFF2-40B4-BE49-F238E27FC236}">
                  <a16:creationId xmlns:a16="http://schemas.microsoft.com/office/drawing/2014/main" id="{6935F8C7-CC88-4243-9786-F3CDBF04A0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17" name="Freeform 13">
              <a:extLst>
                <a:ext uri="{FF2B5EF4-FFF2-40B4-BE49-F238E27FC236}">
                  <a16:creationId xmlns:a16="http://schemas.microsoft.com/office/drawing/2014/main" id="{9AF7BAD9-71B3-40D8-A089-EFF7FE67BD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18" name="Freeform 14">
              <a:extLst>
                <a:ext uri="{FF2B5EF4-FFF2-40B4-BE49-F238E27FC236}">
                  <a16:creationId xmlns:a16="http://schemas.microsoft.com/office/drawing/2014/main" id="{6467094F-AEF0-4D3B-BB76-8B3C1F08B9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19" name="Freeform 15">
              <a:extLst>
                <a:ext uri="{FF2B5EF4-FFF2-40B4-BE49-F238E27FC236}">
                  <a16:creationId xmlns:a16="http://schemas.microsoft.com/office/drawing/2014/main" id="{36F56AF9-DEF1-44E7-BF42-6AAC1AA9D1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0" name="Freeform 16">
              <a:extLst>
                <a:ext uri="{FF2B5EF4-FFF2-40B4-BE49-F238E27FC236}">
                  <a16:creationId xmlns:a16="http://schemas.microsoft.com/office/drawing/2014/main" id="{A43EBE71-20BA-4A40-A513-516678089D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21" name="Freeform 17">
              <a:extLst>
                <a:ext uri="{FF2B5EF4-FFF2-40B4-BE49-F238E27FC236}">
                  <a16:creationId xmlns:a16="http://schemas.microsoft.com/office/drawing/2014/main" id="{1DB39648-7B38-4D0B-93C5-048EC4A45C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22" name="Freeform 18">
              <a:extLst>
                <a:ext uri="{FF2B5EF4-FFF2-40B4-BE49-F238E27FC236}">
                  <a16:creationId xmlns:a16="http://schemas.microsoft.com/office/drawing/2014/main" id="{8DD2661F-DE5F-45EA-B30B-7C65896388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23" name="Freeform 19">
              <a:extLst>
                <a:ext uri="{FF2B5EF4-FFF2-40B4-BE49-F238E27FC236}">
                  <a16:creationId xmlns:a16="http://schemas.microsoft.com/office/drawing/2014/main" id="{ABF0A0E5-E68E-4183-A913-228692FD85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4" y="468286"/>
              <a:ext cx="1768475" cy="4262464"/>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24" name="Freeform 20">
              <a:extLst>
                <a:ext uri="{FF2B5EF4-FFF2-40B4-BE49-F238E27FC236}">
                  <a16:creationId xmlns:a16="http://schemas.microsoft.com/office/drawing/2014/main" id="{615D8F55-8ACD-4EFE-A832-06E785479E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25" name="Freeform 21">
              <a:extLst>
                <a:ext uri="{FF2B5EF4-FFF2-40B4-BE49-F238E27FC236}">
                  <a16:creationId xmlns:a16="http://schemas.microsoft.com/office/drawing/2014/main" id="{0FDF4201-8CEC-474B-A6B1-88039B7041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26" name="Freeform 22">
              <a:extLst>
                <a:ext uri="{FF2B5EF4-FFF2-40B4-BE49-F238E27FC236}">
                  <a16:creationId xmlns:a16="http://schemas.microsoft.com/office/drawing/2014/main" id="{0F60AEA4-B25F-417E-93FC-59686DFBE5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sp>
        <p:nvSpPr>
          <p:cNvPr id="3" name="Marcador de contenido 2">
            <a:extLst>
              <a:ext uri="{FF2B5EF4-FFF2-40B4-BE49-F238E27FC236}">
                <a16:creationId xmlns:a16="http://schemas.microsoft.com/office/drawing/2014/main" id="{10CC731A-3737-484A-945D-D07B97822316}"/>
              </a:ext>
            </a:extLst>
          </p:cNvPr>
          <p:cNvSpPr>
            <a:spLocks noGrp="1"/>
          </p:cNvSpPr>
          <p:nvPr>
            <p:ph idx="1"/>
          </p:nvPr>
        </p:nvSpPr>
        <p:spPr>
          <a:xfrm>
            <a:off x="5049062" y="942108"/>
            <a:ext cx="6455549" cy="4969114"/>
          </a:xfrm>
        </p:spPr>
        <p:txBody>
          <a:bodyPr anchor="ctr">
            <a:normAutofit/>
          </a:bodyPr>
          <a:lstStyle/>
          <a:p>
            <a:pPr marL="0" indent="0" algn="just">
              <a:buNone/>
            </a:pPr>
            <a:r>
              <a:rPr lang="es-ES" dirty="0">
                <a:solidFill>
                  <a:schemeClr val="tx2">
                    <a:lumMod val="75000"/>
                  </a:schemeClr>
                </a:solidFill>
                <a:latin typeface="Arial" panose="020B0604020202020204" pitchFamily="34" charset="0"/>
                <a:cs typeface="Arial" panose="020B0604020202020204" pitchFamily="34" charset="0"/>
              </a:rPr>
              <a:t>Establecimiento autorizado para realizar consulta externa de optometría u oftalmología, adaptación de lentes de contacto, de dispositivos de baja visión y de prótesis oculares, tratamientos de terapia visual, </a:t>
            </a:r>
            <a:r>
              <a:rPr lang="es-ES" dirty="0" err="1">
                <a:solidFill>
                  <a:schemeClr val="tx2">
                    <a:lumMod val="75000"/>
                  </a:schemeClr>
                </a:solidFill>
                <a:latin typeface="Arial" panose="020B0604020202020204" pitchFamily="34" charset="0"/>
                <a:cs typeface="Arial" panose="020B0604020202020204" pitchFamily="34" charset="0"/>
              </a:rPr>
              <a:t>ortóptica</a:t>
            </a:r>
            <a:r>
              <a:rPr lang="es-ES" dirty="0">
                <a:solidFill>
                  <a:schemeClr val="tx2">
                    <a:lumMod val="75000"/>
                  </a:schemeClr>
                </a:solidFill>
                <a:latin typeface="Arial" panose="020B0604020202020204" pitchFamily="34" charset="0"/>
                <a:cs typeface="Arial" panose="020B0604020202020204" pitchFamily="34" charset="0"/>
              </a:rPr>
              <a:t> y </a:t>
            </a:r>
            <a:r>
              <a:rPr lang="es-ES" dirty="0" err="1">
                <a:solidFill>
                  <a:schemeClr val="tx2">
                    <a:lumMod val="75000"/>
                  </a:schemeClr>
                </a:solidFill>
                <a:latin typeface="Arial" panose="020B0604020202020204" pitchFamily="34" charset="0"/>
                <a:cs typeface="Arial" panose="020B0604020202020204" pitchFamily="34" charset="0"/>
              </a:rPr>
              <a:t>pleóptica</a:t>
            </a:r>
            <a:r>
              <a:rPr lang="es-ES" dirty="0">
                <a:solidFill>
                  <a:schemeClr val="tx2">
                    <a:lumMod val="75000"/>
                  </a:schemeClr>
                </a:solidFill>
                <a:latin typeface="Arial" panose="020B0604020202020204" pitchFamily="34" charset="0"/>
                <a:cs typeface="Arial" panose="020B0604020202020204" pitchFamily="34" charset="0"/>
              </a:rPr>
              <a:t> y dispensación de dispositivos médicos para la salud visual u ocular y accesorios relacionados con la salud visual y ocular. Estos establecimientos deberán cumplir con el Sistema Único de Habilitación de acuerdo con las normas vigentes sobre la materia o aquellas que lo modifiquen, adicionen o sustituyan y serán objeto de inspección, vigilancia y control por parte de las entidades territoriales de salud. Además se encuentran sujetos a verificación del Decreto 1030 de 2007 y Resolución 4396 de 2008.</a:t>
            </a:r>
            <a:endParaRPr lang="es-CO" dirty="0">
              <a:solidFill>
                <a:schemeClr val="tx2">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667667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65ECB5E-7FA7-46D7-9244-DA3B41A81CE4}"/>
              </a:ext>
            </a:extLst>
          </p:cNvPr>
          <p:cNvSpPr>
            <a:spLocks noGrp="1"/>
          </p:cNvSpPr>
          <p:nvPr>
            <p:ph type="title"/>
          </p:nvPr>
        </p:nvSpPr>
        <p:spPr/>
        <p:txBody>
          <a:bodyPr>
            <a:normAutofit/>
          </a:bodyPr>
          <a:lstStyle/>
          <a:p>
            <a:r>
              <a:rPr lang="es-CO" sz="4000" b="1" dirty="0">
                <a:latin typeface="Arial" panose="020B0604020202020204" pitchFamily="34" charset="0"/>
                <a:cs typeface="Arial" panose="020B0604020202020204" pitchFamily="34" charset="0"/>
              </a:rPr>
              <a:t>Requisitos Óptica Con Consultorio</a:t>
            </a:r>
          </a:p>
        </p:txBody>
      </p:sp>
      <p:sp>
        <p:nvSpPr>
          <p:cNvPr id="11" name="Marcador de contenido 10">
            <a:extLst>
              <a:ext uri="{FF2B5EF4-FFF2-40B4-BE49-F238E27FC236}">
                <a16:creationId xmlns:a16="http://schemas.microsoft.com/office/drawing/2014/main" id="{57A9FBA7-9409-45CB-980A-7474D5632A3B}"/>
              </a:ext>
            </a:extLst>
          </p:cNvPr>
          <p:cNvSpPr>
            <a:spLocks noGrp="1"/>
          </p:cNvSpPr>
          <p:nvPr>
            <p:ph sz="half" idx="1"/>
          </p:nvPr>
        </p:nvSpPr>
        <p:spPr/>
        <p:txBody>
          <a:bodyPr>
            <a:normAutofit/>
          </a:bodyPr>
          <a:lstStyle/>
          <a:p>
            <a:r>
              <a:rPr lang="es-ES" sz="2400" b="1" dirty="0">
                <a:latin typeface="Arial" panose="020B0604020202020204" pitchFamily="34" charset="0"/>
                <a:cs typeface="Arial" panose="020B0604020202020204" pitchFamily="34" charset="0"/>
              </a:rPr>
              <a:t>RECURSO HUMANO </a:t>
            </a:r>
          </a:p>
          <a:p>
            <a:pPr marL="0" indent="0" algn="just">
              <a:buNone/>
            </a:pPr>
            <a:r>
              <a:rPr lang="es-ES" sz="2400" dirty="0">
                <a:latin typeface="Arial" panose="020B0604020202020204" pitchFamily="34" charset="0"/>
                <a:cs typeface="Arial" panose="020B0604020202020204" pitchFamily="34" charset="0"/>
              </a:rPr>
              <a:t>• Profesional de la salud con título de formación académica en Optometría u Oftalmología (Director Científico) </a:t>
            </a:r>
          </a:p>
          <a:p>
            <a:pPr marL="0" indent="0" algn="just">
              <a:buNone/>
            </a:pPr>
            <a:r>
              <a:rPr lang="es-ES" sz="2400" dirty="0">
                <a:latin typeface="Arial" panose="020B0604020202020204" pitchFamily="34" charset="0"/>
                <a:cs typeface="Arial" panose="020B0604020202020204" pitchFamily="34" charset="0"/>
              </a:rPr>
              <a:t>• Bachiller (Asesor Comercial y / o técnico óptico con experticia para realizar la actividad).</a:t>
            </a:r>
            <a:endParaRPr lang="es-CO" sz="2400" dirty="0">
              <a:latin typeface="Arial" panose="020B0604020202020204" pitchFamily="34" charset="0"/>
              <a:cs typeface="Arial" panose="020B0604020202020204" pitchFamily="34" charset="0"/>
            </a:endParaRPr>
          </a:p>
        </p:txBody>
      </p:sp>
      <p:sp>
        <p:nvSpPr>
          <p:cNvPr id="12" name="Marcador de contenido 11">
            <a:extLst>
              <a:ext uri="{FF2B5EF4-FFF2-40B4-BE49-F238E27FC236}">
                <a16:creationId xmlns:a16="http://schemas.microsoft.com/office/drawing/2014/main" id="{58233B9C-8225-4CA9-A424-D27A556556FE}"/>
              </a:ext>
            </a:extLst>
          </p:cNvPr>
          <p:cNvSpPr>
            <a:spLocks noGrp="1"/>
          </p:cNvSpPr>
          <p:nvPr>
            <p:ph sz="half" idx="2"/>
          </p:nvPr>
        </p:nvSpPr>
        <p:spPr/>
        <p:txBody>
          <a:bodyPr>
            <a:noAutofit/>
          </a:bodyPr>
          <a:lstStyle/>
          <a:p>
            <a:pPr algn="just"/>
            <a:r>
              <a:rPr lang="es-ES" b="1" dirty="0">
                <a:latin typeface="Arial" panose="020B0604020202020204" pitchFamily="34" charset="0"/>
                <a:cs typeface="Arial" panose="020B0604020202020204" pitchFamily="34" charset="0"/>
              </a:rPr>
              <a:t>INFRAESTRUCTURA:</a:t>
            </a:r>
          </a:p>
          <a:p>
            <a:pPr marL="0" indent="0" algn="just">
              <a:buNone/>
            </a:pPr>
            <a:r>
              <a:rPr lang="es-ES" dirty="0">
                <a:latin typeface="Arial" panose="020B0604020202020204" pitchFamily="34" charset="0"/>
                <a:cs typeface="Arial" panose="020B0604020202020204" pitchFamily="34" charset="0"/>
              </a:rPr>
              <a:t>Área Negra: Espacio físicamente separado donde se realiza las actividades de recepción, dispensación y/o almacenamiento de los Dispositivos médicos, aplica de igual manera el área comercial del establecimiento.</a:t>
            </a:r>
          </a:p>
          <a:p>
            <a:pPr marL="0" indent="0" algn="just">
              <a:buNone/>
            </a:pPr>
            <a:r>
              <a:rPr lang="es-ES" dirty="0">
                <a:latin typeface="Arial" panose="020B0604020202020204" pitchFamily="34" charset="0"/>
                <a:cs typeface="Arial" panose="020B0604020202020204" pitchFamily="34" charset="0"/>
              </a:rPr>
              <a:t>Área Gris: Espacio físicamente separado donde se realiza el control de calidad de los Dispositivos Médicos para la Salud Visual y Ocular. </a:t>
            </a:r>
          </a:p>
          <a:p>
            <a:pPr marL="0" indent="0" algn="just">
              <a:buNone/>
            </a:pPr>
            <a:r>
              <a:rPr lang="es-ES" dirty="0">
                <a:latin typeface="Arial" panose="020B0604020202020204" pitchFamily="34" charset="0"/>
                <a:cs typeface="Arial" panose="020B0604020202020204" pitchFamily="34" charset="0"/>
              </a:rPr>
              <a:t>* Aplica espacio de realización de consulta</a:t>
            </a:r>
            <a:endParaRPr lang="es-CO"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288617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A2587CA-E4AF-43F6-9BD5-814F24046CC5}"/>
              </a:ext>
            </a:extLst>
          </p:cNvPr>
          <p:cNvSpPr>
            <a:spLocks noGrp="1"/>
          </p:cNvSpPr>
          <p:nvPr>
            <p:ph type="title"/>
          </p:nvPr>
        </p:nvSpPr>
        <p:spPr>
          <a:xfrm>
            <a:off x="2592925" y="624110"/>
            <a:ext cx="8911687" cy="852998"/>
          </a:xfrm>
        </p:spPr>
        <p:txBody>
          <a:bodyPr>
            <a:normAutofit fontScale="90000"/>
          </a:bodyPr>
          <a:lstStyle/>
          <a:p>
            <a:r>
              <a:rPr lang="es-CO" b="1" dirty="0">
                <a:latin typeface="Arial" panose="020B0604020202020204" pitchFamily="34" charset="0"/>
                <a:cs typeface="Arial" panose="020B0604020202020204" pitchFamily="34" charset="0"/>
              </a:rPr>
              <a:t>Documentación Óptica con Consultorio: </a:t>
            </a:r>
          </a:p>
        </p:txBody>
      </p:sp>
      <p:sp>
        <p:nvSpPr>
          <p:cNvPr id="3" name="Marcador de contenido 2">
            <a:extLst>
              <a:ext uri="{FF2B5EF4-FFF2-40B4-BE49-F238E27FC236}">
                <a16:creationId xmlns:a16="http://schemas.microsoft.com/office/drawing/2014/main" id="{D144EA1B-E4DB-498D-9292-249D10887FCE}"/>
              </a:ext>
            </a:extLst>
          </p:cNvPr>
          <p:cNvSpPr>
            <a:spLocks noGrp="1"/>
          </p:cNvSpPr>
          <p:nvPr>
            <p:ph idx="1"/>
          </p:nvPr>
        </p:nvSpPr>
        <p:spPr>
          <a:xfrm>
            <a:off x="2589212" y="1477108"/>
            <a:ext cx="8915400" cy="4434114"/>
          </a:xfrm>
        </p:spPr>
        <p:txBody>
          <a:bodyPr>
            <a:noAutofit/>
          </a:bodyPr>
          <a:lstStyle/>
          <a:p>
            <a:pPr marL="0" indent="0">
              <a:buNone/>
            </a:pPr>
            <a:r>
              <a:rPr lang="es-ES" dirty="0"/>
              <a:t>• Cámara de Comercio del establecimiento </a:t>
            </a:r>
          </a:p>
          <a:p>
            <a:pPr marL="0" indent="0">
              <a:buNone/>
            </a:pPr>
            <a:r>
              <a:rPr lang="es-ES" dirty="0"/>
              <a:t>• Actas de Visita de Secretaria de Salud, donde se registra la visita realizada por parte de la autoridad sanitaria competente. </a:t>
            </a:r>
          </a:p>
          <a:p>
            <a:pPr marL="0" indent="0">
              <a:buNone/>
            </a:pPr>
            <a:r>
              <a:rPr lang="es-ES" dirty="0"/>
              <a:t>• Contrato con el Director Científico (Optómetra u Oftalmólogo) adjunto los soportes de idoneidad profesional: El contrato debe estar legalizado y firmado por las partes (empleador y empleado) </a:t>
            </a:r>
          </a:p>
          <a:p>
            <a:pPr marL="0" indent="0">
              <a:buNone/>
            </a:pPr>
            <a:r>
              <a:rPr lang="es-ES" dirty="0"/>
              <a:t>• Programa de control de plagas y/o ficha técnica de la fumigación realizada al establecimiento, la cual debe estar vigente. </a:t>
            </a:r>
          </a:p>
          <a:p>
            <a:pPr marL="0" indent="0">
              <a:buNone/>
            </a:pPr>
            <a:r>
              <a:rPr lang="es-ES" dirty="0"/>
              <a:t>• Procedimiento escrito de limpieza y desinfección del establecimiento: Describir el procedimiento de limpieza de las áreas del establecimiento, como también de los equipos de control de calidad y adecuación según sea el caso. </a:t>
            </a:r>
          </a:p>
          <a:p>
            <a:pPr marL="0" indent="0">
              <a:buNone/>
            </a:pPr>
            <a:r>
              <a:rPr lang="es-ES" dirty="0"/>
              <a:t>• Hoja de vida de la totalidad de equipos de control de calidad y adecuación (incluida la Hoja de vida de la lámpara de luz ultravioleta) </a:t>
            </a:r>
          </a:p>
          <a:p>
            <a:pPr marL="0" indent="0">
              <a:buNone/>
            </a:pPr>
            <a:r>
              <a:rPr lang="es-ES" dirty="0"/>
              <a:t>• Hoja de vida del ingeniero Biomédico y/o técnico responsable de la actividad de mantenimiento y calibración de los equipos según sea el caso.</a:t>
            </a:r>
            <a:endParaRPr lang="es-CO" dirty="0"/>
          </a:p>
        </p:txBody>
      </p:sp>
    </p:spTree>
    <p:extLst>
      <p:ext uri="{BB962C8B-B14F-4D97-AF65-F5344CB8AC3E}">
        <p14:creationId xmlns:p14="http://schemas.microsoft.com/office/powerpoint/2010/main" val="23515974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9FE08D8-CEA0-461E-870A-02CD15D9B9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9B8E0996-E22F-4740-ADAA-27D38A34B794}"/>
              </a:ext>
            </a:extLst>
          </p:cNvPr>
          <p:cNvSpPr>
            <a:spLocks noGrp="1"/>
          </p:cNvSpPr>
          <p:nvPr>
            <p:ph type="title"/>
          </p:nvPr>
        </p:nvSpPr>
        <p:spPr>
          <a:xfrm>
            <a:off x="1259893" y="3101093"/>
            <a:ext cx="2454052" cy="3029344"/>
          </a:xfrm>
        </p:spPr>
        <p:txBody>
          <a:bodyPr>
            <a:normAutofit/>
          </a:bodyPr>
          <a:lstStyle/>
          <a:p>
            <a:r>
              <a:rPr lang="es-CO" sz="3000" b="1" dirty="0">
                <a:solidFill>
                  <a:schemeClr val="bg1"/>
                </a:solidFill>
                <a:latin typeface="Arial" panose="020B0604020202020204" pitchFamily="34" charset="0"/>
                <a:cs typeface="Arial" panose="020B0604020202020204" pitchFamily="34" charset="0"/>
              </a:rPr>
              <a:t>Óptica sin Consultorio </a:t>
            </a:r>
            <a:br>
              <a:rPr lang="es-CO" sz="3000" b="1" dirty="0">
                <a:solidFill>
                  <a:schemeClr val="bg1"/>
                </a:solidFill>
                <a:latin typeface="Arial" panose="020B0604020202020204" pitchFamily="34" charset="0"/>
                <a:cs typeface="Arial" panose="020B0604020202020204" pitchFamily="34" charset="0"/>
              </a:rPr>
            </a:br>
            <a:endParaRPr lang="es-CO" sz="3000" dirty="0">
              <a:solidFill>
                <a:schemeClr val="bg1"/>
              </a:solidFill>
            </a:endParaRPr>
          </a:p>
        </p:txBody>
      </p:sp>
      <p:sp>
        <p:nvSpPr>
          <p:cNvPr id="10" name="Freeform 11">
            <a:extLst>
              <a:ext uri="{FF2B5EF4-FFF2-40B4-BE49-F238E27FC236}">
                <a16:creationId xmlns:a16="http://schemas.microsoft.com/office/drawing/2014/main" id="{2B982904-A46E-41DF-BA98-61E2300C7D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12" name="Rectangle 11">
            <a:extLst>
              <a:ext uri="{FF2B5EF4-FFF2-40B4-BE49-F238E27FC236}">
                <a16:creationId xmlns:a16="http://schemas.microsoft.com/office/drawing/2014/main" id="{27018161-547E-48F7-A0D9-272C9EA5B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91ED7313-4446-430E-B3CE-B9587185DCBD}"/>
              </a:ext>
            </a:extLst>
          </p:cNvPr>
          <p:cNvSpPr>
            <a:spLocks noGrp="1"/>
          </p:cNvSpPr>
          <p:nvPr>
            <p:ph idx="1"/>
          </p:nvPr>
        </p:nvSpPr>
        <p:spPr>
          <a:xfrm>
            <a:off x="4706578" y="589722"/>
            <a:ext cx="6798033" cy="5321500"/>
          </a:xfrm>
        </p:spPr>
        <p:txBody>
          <a:bodyPr anchor="ctr">
            <a:normAutofit/>
          </a:bodyPr>
          <a:lstStyle/>
          <a:p>
            <a:pPr algn="just"/>
            <a:r>
              <a:rPr lang="es-ES" dirty="0">
                <a:latin typeface="Arial" panose="020B0604020202020204" pitchFamily="34" charset="0"/>
                <a:cs typeface="Arial" panose="020B0604020202020204" pitchFamily="34" charset="0"/>
              </a:rPr>
              <a:t>Establecimiento autorizado para la dispensación de dispositivos médicos para la salud visual u ocular y accesorios relacionados con el tema, bajo la supervisión y responsabilidad de un optómetra u oftalmólogo (DIRECTOR CIENTÍFICO) y serán objeto de inspección, vigilancia y control por parte de las entidades distritales y municipal de salud. Estos establecimientos NO están autorizados para dispensar lentes de contacto, prótesis oculares y ayudas de baja visión.</a:t>
            </a:r>
            <a:endParaRPr lang="es-CO"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86620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A08A1B-D29B-4620-B38E-9DCE9BEC3DFB}"/>
              </a:ext>
            </a:extLst>
          </p:cNvPr>
          <p:cNvSpPr>
            <a:spLocks noGrp="1"/>
          </p:cNvSpPr>
          <p:nvPr>
            <p:ph type="title"/>
          </p:nvPr>
        </p:nvSpPr>
        <p:spPr/>
        <p:txBody>
          <a:bodyPr>
            <a:normAutofit/>
          </a:bodyPr>
          <a:lstStyle/>
          <a:p>
            <a:r>
              <a:rPr lang="es-CO" sz="4000" b="1" dirty="0">
                <a:latin typeface="Arial" panose="020B0604020202020204" pitchFamily="34" charset="0"/>
                <a:cs typeface="Arial" panose="020B0604020202020204" pitchFamily="34" charset="0"/>
              </a:rPr>
              <a:t>Requisitos Óptica Sin Consultorio</a:t>
            </a:r>
          </a:p>
        </p:txBody>
      </p:sp>
      <p:sp>
        <p:nvSpPr>
          <p:cNvPr id="3" name="Marcador de contenido 2">
            <a:extLst>
              <a:ext uri="{FF2B5EF4-FFF2-40B4-BE49-F238E27FC236}">
                <a16:creationId xmlns:a16="http://schemas.microsoft.com/office/drawing/2014/main" id="{71952302-90EC-4440-9358-B0C4F1A76D68}"/>
              </a:ext>
            </a:extLst>
          </p:cNvPr>
          <p:cNvSpPr>
            <a:spLocks noGrp="1"/>
          </p:cNvSpPr>
          <p:nvPr>
            <p:ph sz="half" idx="1"/>
          </p:nvPr>
        </p:nvSpPr>
        <p:spPr/>
        <p:txBody>
          <a:bodyPr>
            <a:normAutofit/>
          </a:bodyPr>
          <a:lstStyle/>
          <a:p>
            <a:r>
              <a:rPr lang="es-ES" sz="1800" b="1" dirty="0">
                <a:latin typeface="Arial" panose="020B0604020202020204" pitchFamily="34" charset="0"/>
                <a:cs typeface="Arial" panose="020B0604020202020204" pitchFamily="34" charset="0"/>
              </a:rPr>
              <a:t>RECURSO HUMANO </a:t>
            </a:r>
          </a:p>
          <a:p>
            <a:pPr marL="0" indent="0" algn="just">
              <a:buNone/>
            </a:pPr>
            <a:r>
              <a:rPr lang="es-ES" sz="2000" dirty="0">
                <a:latin typeface="Arial" panose="020B0604020202020204" pitchFamily="34" charset="0"/>
                <a:cs typeface="Arial" panose="020B0604020202020204" pitchFamily="34" charset="0"/>
              </a:rPr>
              <a:t>• Profesional de la salud con título de formación académica en Optometría u Oftalmología (Director Científico) </a:t>
            </a:r>
          </a:p>
          <a:p>
            <a:pPr marL="0" indent="0" algn="just">
              <a:buNone/>
            </a:pPr>
            <a:r>
              <a:rPr lang="es-ES" sz="2000" dirty="0">
                <a:latin typeface="Arial" panose="020B0604020202020204" pitchFamily="34" charset="0"/>
                <a:cs typeface="Arial" panose="020B0604020202020204" pitchFamily="34" charset="0"/>
              </a:rPr>
              <a:t>• Bachiller (Asesor Comercial y / o técnico óptico con experticia para realizar la actividad). </a:t>
            </a:r>
            <a:endParaRPr lang="es-CO" sz="2000" dirty="0">
              <a:latin typeface="Arial" panose="020B0604020202020204" pitchFamily="34" charset="0"/>
              <a:cs typeface="Arial" panose="020B0604020202020204" pitchFamily="34" charset="0"/>
            </a:endParaRPr>
          </a:p>
        </p:txBody>
      </p:sp>
      <p:sp>
        <p:nvSpPr>
          <p:cNvPr id="4" name="Marcador de contenido 3">
            <a:extLst>
              <a:ext uri="{FF2B5EF4-FFF2-40B4-BE49-F238E27FC236}">
                <a16:creationId xmlns:a16="http://schemas.microsoft.com/office/drawing/2014/main" id="{EF15A28E-E5F2-4F42-83DD-344FDD6D4F7D}"/>
              </a:ext>
            </a:extLst>
          </p:cNvPr>
          <p:cNvSpPr>
            <a:spLocks noGrp="1"/>
          </p:cNvSpPr>
          <p:nvPr>
            <p:ph sz="half" idx="2"/>
          </p:nvPr>
        </p:nvSpPr>
        <p:spPr/>
        <p:txBody>
          <a:bodyPr>
            <a:normAutofit/>
          </a:bodyPr>
          <a:lstStyle/>
          <a:p>
            <a:r>
              <a:rPr lang="es-ES" b="1" dirty="0">
                <a:latin typeface="Arial" panose="020B0604020202020204" pitchFamily="34" charset="0"/>
                <a:cs typeface="Arial" panose="020B0604020202020204" pitchFamily="34" charset="0"/>
              </a:rPr>
              <a:t>INFRAESTRUCTURA:</a:t>
            </a:r>
          </a:p>
          <a:p>
            <a:pPr marL="0" indent="0" algn="just">
              <a:buNone/>
            </a:pPr>
            <a:r>
              <a:rPr lang="es-ES" sz="1800" dirty="0">
                <a:latin typeface="Arial" panose="020B0604020202020204" pitchFamily="34" charset="0"/>
                <a:cs typeface="Arial" panose="020B0604020202020204" pitchFamily="34" charset="0"/>
              </a:rPr>
              <a:t>• </a:t>
            </a:r>
            <a:r>
              <a:rPr lang="es-ES" dirty="0">
                <a:latin typeface="Arial" panose="020B0604020202020204" pitchFamily="34" charset="0"/>
                <a:cs typeface="Arial" panose="020B0604020202020204" pitchFamily="34" charset="0"/>
              </a:rPr>
              <a:t>Área Negra: Espacio físicamente separado donde se realiza las actividades de recepción, dispensación y/o almacenamiento de los Dispositivos médicos, aplica de igual manera el área comercial del establecimiento. </a:t>
            </a:r>
          </a:p>
          <a:p>
            <a:pPr marL="0" indent="0" algn="just">
              <a:buNone/>
            </a:pPr>
            <a:r>
              <a:rPr lang="es-ES" sz="1800" dirty="0">
                <a:latin typeface="Arial" panose="020B0604020202020204" pitchFamily="34" charset="0"/>
                <a:cs typeface="Arial" panose="020B0604020202020204" pitchFamily="34" charset="0"/>
              </a:rPr>
              <a:t>• </a:t>
            </a:r>
            <a:r>
              <a:rPr lang="es-ES" dirty="0">
                <a:latin typeface="Arial" panose="020B0604020202020204" pitchFamily="34" charset="0"/>
                <a:cs typeface="Arial" panose="020B0604020202020204" pitchFamily="34" charset="0"/>
              </a:rPr>
              <a:t>Área Gris: Espacio físicamente separado donde se realiza el control de calidad de los Dispositivos Médicos para la Salud Visual y Ocular</a:t>
            </a:r>
            <a:endParaRPr lang="es-CO"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430174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4C7A068-1874-4991-B2C7-D9DD26557F3B}"/>
              </a:ext>
            </a:extLst>
          </p:cNvPr>
          <p:cNvSpPr>
            <a:spLocks noGrp="1"/>
          </p:cNvSpPr>
          <p:nvPr>
            <p:ph type="title"/>
          </p:nvPr>
        </p:nvSpPr>
        <p:spPr/>
        <p:txBody>
          <a:bodyPr/>
          <a:lstStyle/>
          <a:p>
            <a:r>
              <a:rPr lang="es-CO" b="1" dirty="0">
                <a:latin typeface="Arial" panose="020B0604020202020204" pitchFamily="34" charset="0"/>
                <a:cs typeface="Arial" panose="020B0604020202020204" pitchFamily="34" charset="0"/>
              </a:rPr>
              <a:t>Documentación Óptica sin Consultorio: </a:t>
            </a:r>
            <a:endParaRPr lang="es-CO" dirty="0"/>
          </a:p>
        </p:txBody>
      </p:sp>
      <p:sp>
        <p:nvSpPr>
          <p:cNvPr id="3" name="Marcador de contenido 2">
            <a:extLst>
              <a:ext uri="{FF2B5EF4-FFF2-40B4-BE49-F238E27FC236}">
                <a16:creationId xmlns:a16="http://schemas.microsoft.com/office/drawing/2014/main" id="{45CFF623-F2E7-4DDC-90A9-6FCF647BD178}"/>
              </a:ext>
            </a:extLst>
          </p:cNvPr>
          <p:cNvSpPr>
            <a:spLocks noGrp="1"/>
          </p:cNvSpPr>
          <p:nvPr>
            <p:ph idx="1"/>
          </p:nvPr>
        </p:nvSpPr>
        <p:spPr>
          <a:xfrm>
            <a:off x="2589212" y="1420837"/>
            <a:ext cx="8915400" cy="4813053"/>
          </a:xfrm>
        </p:spPr>
        <p:txBody>
          <a:bodyPr>
            <a:normAutofit fontScale="92500" lnSpcReduction="10000"/>
          </a:bodyPr>
          <a:lstStyle/>
          <a:p>
            <a:pPr marL="0" indent="0" algn="just">
              <a:buNone/>
            </a:pPr>
            <a:r>
              <a:rPr lang="es-ES" dirty="0"/>
              <a:t>• </a:t>
            </a:r>
            <a:r>
              <a:rPr lang="es-ES" sz="2000" dirty="0">
                <a:latin typeface="Arial" panose="020B0604020202020204" pitchFamily="34" charset="0"/>
                <a:cs typeface="Arial" panose="020B0604020202020204" pitchFamily="34" charset="0"/>
              </a:rPr>
              <a:t>Cámara de Comercio del establecimiento </a:t>
            </a:r>
          </a:p>
          <a:p>
            <a:pPr marL="0" indent="0" algn="just">
              <a:buNone/>
            </a:pPr>
            <a:r>
              <a:rPr lang="es-ES" sz="2000" dirty="0">
                <a:latin typeface="Arial" panose="020B0604020202020204" pitchFamily="34" charset="0"/>
                <a:cs typeface="Arial" panose="020B0604020202020204" pitchFamily="34" charset="0"/>
              </a:rPr>
              <a:t>• Actas de Visita de Secretaria de Salud, donde se registra la visita realizada por parte de la autoridad sanitaria competente. </a:t>
            </a:r>
          </a:p>
          <a:p>
            <a:pPr marL="0" indent="0" algn="just">
              <a:buNone/>
            </a:pPr>
            <a:r>
              <a:rPr lang="es-ES" sz="2000" dirty="0">
                <a:latin typeface="Arial" panose="020B0604020202020204" pitchFamily="34" charset="0"/>
                <a:cs typeface="Arial" panose="020B0604020202020204" pitchFamily="34" charset="0"/>
              </a:rPr>
              <a:t>• Contrato con el Director Científico (Optómetra u Oftalmólogo) adjunto los soportes de idoneidad profesional: El contrato debe estar legalizado y firmado por las partes (empleador y empleado) </a:t>
            </a:r>
          </a:p>
          <a:p>
            <a:pPr marL="0" indent="0" algn="just">
              <a:buNone/>
            </a:pPr>
            <a:r>
              <a:rPr lang="es-ES" sz="2000" dirty="0">
                <a:latin typeface="Arial" panose="020B0604020202020204" pitchFamily="34" charset="0"/>
                <a:cs typeface="Arial" panose="020B0604020202020204" pitchFamily="34" charset="0"/>
              </a:rPr>
              <a:t>• Programa de control de plagas y/o ficha técnica de la fumigación realizada al establecimiento, la cual debe estar vigente.</a:t>
            </a:r>
          </a:p>
          <a:p>
            <a:pPr marL="0" indent="0" algn="just">
              <a:buNone/>
            </a:pPr>
            <a:r>
              <a:rPr lang="es-ES" sz="2000" dirty="0">
                <a:latin typeface="Arial" panose="020B0604020202020204" pitchFamily="34" charset="0"/>
                <a:cs typeface="Arial" panose="020B0604020202020204" pitchFamily="34" charset="0"/>
              </a:rPr>
              <a:t>• Procedimiento escrito de limpieza y desinfección del establecimiento: Describir el procedimiento de limpieza de las áreas del establecimiento, como también de los equipos de control de calidad y adecuación según sea el caso. </a:t>
            </a:r>
          </a:p>
          <a:p>
            <a:pPr marL="0" indent="0" algn="just">
              <a:buNone/>
            </a:pPr>
            <a:r>
              <a:rPr lang="es-ES" sz="2000" dirty="0">
                <a:latin typeface="Arial" panose="020B0604020202020204" pitchFamily="34" charset="0"/>
                <a:cs typeface="Arial" panose="020B0604020202020204" pitchFamily="34" charset="0"/>
              </a:rPr>
              <a:t>• Hoja de vida de la totalidad de equipos de control de calidad y adecuación (incluida la Hoja de vida de la lámpara de luz ultravioleta) </a:t>
            </a:r>
          </a:p>
          <a:p>
            <a:pPr marL="0" indent="0" algn="just">
              <a:buNone/>
            </a:pPr>
            <a:r>
              <a:rPr lang="es-ES" sz="2000" dirty="0">
                <a:latin typeface="Arial" panose="020B0604020202020204" pitchFamily="34" charset="0"/>
                <a:cs typeface="Arial" panose="020B0604020202020204" pitchFamily="34" charset="0"/>
              </a:rPr>
              <a:t>• Hoja de vida del ingeniero Biomédico y/o técnico responsable de la actividad de mantenimiento y calibración de los equipos según sea el caso.</a:t>
            </a:r>
            <a:endParaRPr lang="es-CO"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731255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8" name="Rectangle 7">
            <a:extLst>
              <a:ext uri="{FF2B5EF4-FFF2-40B4-BE49-F238E27FC236}">
                <a16:creationId xmlns:a16="http://schemas.microsoft.com/office/drawing/2014/main" id="{19FE08D8-CEA0-461E-870A-02CD15D9B9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2BFA10D8-E9FF-463A-BCD3-C7E63DCD8607}"/>
              </a:ext>
            </a:extLst>
          </p:cNvPr>
          <p:cNvSpPr>
            <a:spLocks noGrp="1"/>
          </p:cNvSpPr>
          <p:nvPr>
            <p:ph type="title"/>
          </p:nvPr>
        </p:nvSpPr>
        <p:spPr>
          <a:xfrm>
            <a:off x="1259893" y="3101093"/>
            <a:ext cx="2454052" cy="3029344"/>
          </a:xfrm>
        </p:spPr>
        <p:txBody>
          <a:bodyPr>
            <a:normAutofit/>
          </a:bodyPr>
          <a:lstStyle/>
          <a:p>
            <a:r>
              <a:rPr lang="es-CO" sz="3200" b="1">
                <a:solidFill>
                  <a:schemeClr val="bg1"/>
                </a:solidFill>
              </a:rPr>
              <a:t>Taller Óptico </a:t>
            </a:r>
          </a:p>
        </p:txBody>
      </p:sp>
      <p:sp>
        <p:nvSpPr>
          <p:cNvPr id="29" name="Freeform 11">
            <a:extLst>
              <a:ext uri="{FF2B5EF4-FFF2-40B4-BE49-F238E27FC236}">
                <a16:creationId xmlns:a16="http://schemas.microsoft.com/office/drawing/2014/main" id="{2B982904-A46E-41DF-BA98-61E2300C7D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30" name="Rectangle 11">
            <a:extLst>
              <a:ext uri="{FF2B5EF4-FFF2-40B4-BE49-F238E27FC236}">
                <a16:creationId xmlns:a16="http://schemas.microsoft.com/office/drawing/2014/main" id="{27018161-547E-48F7-A0D9-272C9EA5B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7EE9F1C5-41F8-4E69-8083-FAC6E64A941F}"/>
              </a:ext>
            </a:extLst>
          </p:cNvPr>
          <p:cNvSpPr>
            <a:spLocks noGrp="1"/>
          </p:cNvSpPr>
          <p:nvPr>
            <p:ph idx="1"/>
          </p:nvPr>
        </p:nvSpPr>
        <p:spPr>
          <a:xfrm>
            <a:off x="4795736" y="648716"/>
            <a:ext cx="6798033" cy="5321500"/>
          </a:xfrm>
        </p:spPr>
        <p:txBody>
          <a:bodyPr anchor="ctr">
            <a:normAutofit/>
          </a:bodyPr>
          <a:lstStyle/>
          <a:p>
            <a:pPr marL="0" indent="0">
              <a:buNone/>
            </a:pPr>
            <a:r>
              <a:rPr lang="es-ES" sz="2400" dirty="0">
                <a:latin typeface="Arial" panose="020B0604020202020204" pitchFamily="34" charset="0"/>
                <a:cs typeface="Arial" panose="020B0604020202020204" pitchFamily="34" charset="0"/>
              </a:rPr>
              <a:t>Establecimiento encargado de adecuar dispositivos médicos sobre medida para la salud visual y ocular que incluye procesos tales como:</a:t>
            </a:r>
          </a:p>
          <a:p>
            <a:pPr marL="0" indent="0">
              <a:buNone/>
            </a:pPr>
            <a:r>
              <a:rPr lang="es-ES" sz="2400" dirty="0">
                <a:latin typeface="Arial" panose="020B0604020202020204" pitchFamily="34" charset="0"/>
                <a:cs typeface="Arial" panose="020B0604020202020204" pitchFamily="34" charset="0"/>
              </a:rPr>
              <a:t>• Biselar</a:t>
            </a:r>
          </a:p>
          <a:p>
            <a:pPr marL="0" indent="0">
              <a:buNone/>
            </a:pPr>
            <a:r>
              <a:rPr lang="es-ES" sz="2400" dirty="0">
                <a:latin typeface="Arial" panose="020B0604020202020204" pitchFamily="34" charset="0"/>
                <a:cs typeface="Arial" panose="020B0604020202020204" pitchFamily="34" charset="0"/>
              </a:rPr>
              <a:t>• Montar </a:t>
            </a:r>
          </a:p>
          <a:p>
            <a:pPr marL="0" indent="0">
              <a:buNone/>
            </a:pPr>
            <a:r>
              <a:rPr lang="es-ES" sz="2400" dirty="0">
                <a:latin typeface="Arial" panose="020B0604020202020204" pitchFamily="34" charset="0"/>
                <a:cs typeface="Arial" panose="020B0604020202020204" pitchFamily="34" charset="0"/>
              </a:rPr>
              <a:t>• Perforar</a:t>
            </a:r>
          </a:p>
          <a:p>
            <a:pPr marL="0" indent="0">
              <a:buNone/>
            </a:pPr>
            <a:r>
              <a:rPr lang="es-ES" sz="2400" dirty="0">
                <a:latin typeface="Arial" panose="020B0604020202020204" pitchFamily="34" charset="0"/>
                <a:cs typeface="Arial" panose="020B0604020202020204" pitchFamily="34" charset="0"/>
              </a:rPr>
              <a:t>• Ranurar</a:t>
            </a:r>
          </a:p>
          <a:p>
            <a:pPr marL="0" indent="0">
              <a:buNone/>
            </a:pPr>
            <a:r>
              <a:rPr lang="es-ES" sz="2400" dirty="0">
                <a:latin typeface="Arial" panose="020B0604020202020204" pitchFamily="34" charset="0"/>
                <a:cs typeface="Arial" panose="020B0604020202020204" pitchFamily="34" charset="0"/>
              </a:rPr>
              <a:t>• Adicionar filtros </a:t>
            </a:r>
          </a:p>
          <a:p>
            <a:pPr marL="0" indent="0">
              <a:buNone/>
            </a:pPr>
            <a:r>
              <a:rPr lang="es-ES" sz="2400" dirty="0">
                <a:latin typeface="Arial" panose="020B0604020202020204" pitchFamily="34" charset="0"/>
                <a:cs typeface="Arial" panose="020B0604020202020204" pitchFamily="34" charset="0"/>
              </a:rPr>
              <a:t>• Colorear lentes oftálmicos</a:t>
            </a:r>
          </a:p>
          <a:p>
            <a:pPr marL="0" indent="0">
              <a:buNone/>
            </a:pPr>
            <a:r>
              <a:rPr lang="es-ES" sz="2400" dirty="0">
                <a:latin typeface="Arial" panose="020B0604020202020204" pitchFamily="34" charset="0"/>
                <a:cs typeface="Arial" panose="020B0604020202020204" pitchFamily="34" charset="0"/>
              </a:rPr>
              <a:t>• Arreglar </a:t>
            </a:r>
          </a:p>
          <a:p>
            <a:pPr marL="0" indent="0">
              <a:buNone/>
            </a:pPr>
            <a:r>
              <a:rPr lang="es-ES" sz="2400" dirty="0">
                <a:latin typeface="Arial" panose="020B0604020202020204" pitchFamily="34" charset="0"/>
                <a:cs typeface="Arial" panose="020B0604020202020204" pitchFamily="34" charset="0"/>
              </a:rPr>
              <a:t>• Soldar monturas oftálmicas.</a:t>
            </a:r>
            <a:endParaRPr lang="es-CO"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727769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EB75177-7F6F-4242-82CA-9A3993BDED74}"/>
              </a:ext>
            </a:extLst>
          </p:cNvPr>
          <p:cNvSpPr>
            <a:spLocks noGrp="1"/>
          </p:cNvSpPr>
          <p:nvPr>
            <p:ph type="title"/>
          </p:nvPr>
        </p:nvSpPr>
        <p:spPr/>
        <p:txBody>
          <a:bodyPr/>
          <a:lstStyle/>
          <a:p>
            <a:pPr algn="ctr"/>
            <a:r>
              <a:rPr lang="es-ES" b="1" dirty="0"/>
              <a:t>VIGENCIA Y ÁMBITO DE APLICACIÓN DEL DECRETO 1030 DE 2007</a:t>
            </a:r>
            <a:endParaRPr lang="es-CO" b="1" dirty="0"/>
          </a:p>
        </p:txBody>
      </p:sp>
      <p:sp>
        <p:nvSpPr>
          <p:cNvPr id="4" name="Marcador de contenido 3">
            <a:extLst>
              <a:ext uri="{FF2B5EF4-FFF2-40B4-BE49-F238E27FC236}">
                <a16:creationId xmlns:a16="http://schemas.microsoft.com/office/drawing/2014/main" id="{30DA16CB-5203-449B-93C4-7D8A62992EA3}"/>
              </a:ext>
            </a:extLst>
          </p:cNvPr>
          <p:cNvSpPr>
            <a:spLocks noGrp="1"/>
          </p:cNvSpPr>
          <p:nvPr>
            <p:ph idx="1"/>
          </p:nvPr>
        </p:nvSpPr>
        <p:spPr>
          <a:xfrm>
            <a:off x="2589212" y="2133600"/>
            <a:ext cx="8915400" cy="3935896"/>
          </a:xfrm>
        </p:spPr>
        <p:txBody>
          <a:bodyPr>
            <a:normAutofit/>
          </a:bodyPr>
          <a:lstStyle/>
          <a:p>
            <a:r>
              <a:rPr lang="es-ES" sz="2400" b="0" i="0" dirty="0">
                <a:solidFill>
                  <a:srgbClr val="000000"/>
                </a:solidFill>
                <a:effectLst/>
                <a:latin typeface="Arial" panose="020B0604020202020204" pitchFamily="34" charset="0"/>
                <a:cs typeface="Arial" panose="020B0604020202020204" pitchFamily="34" charset="0"/>
              </a:rPr>
              <a:t>Diario oficial No 46586 del 30 de marzo de 2007. </a:t>
            </a:r>
          </a:p>
          <a:p>
            <a:pPr algn="just"/>
            <a:r>
              <a:rPr lang="es-CO" sz="2400" dirty="0">
                <a:latin typeface="Arial" panose="020B0604020202020204" pitchFamily="34" charset="0"/>
                <a:cs typeface="Arial" panose="020B0604020202020204" pitchFamily="34" charset="0"/>
              </a:rPr>
              <a:t>Este Decreto </a:t>
            </a:r>
            <a:r>
              <a:rPr lang="es-ES" sz="2400" b="0" i="0" dirty="0">
                <a:solidFill>
                  <a:srgbClr val="000000"/>
                </a:solidFill>
                <a:effectLst/>
                <a:latin typeface="Arial" panose="020B0604020202020204" pitchFamily="34" charset="0"/>
                <a:cs typeface="Arial" panose="020B0604020202020204" pitchFamily="34" charset="0"/>
              </a:rPr>
              <a:t> tiene por objeto expedir el Reglamento Técnico a través del cual se señalan los requisitos que deben cumplir los dispositivos médicos sobre medida para la salud visual y ocular y los establecimientos en donde se elaboren, adecúen, procesen, almacenen, comercialicen, distribuyan o dispensen estos insumos, con el fin de proteger la vida, la salud y la seguridad humana y prevenir las prácticas que puedan inducir a error, confusión o engaño a los consumidores. </a:t>
            </a:r>
          </a:p>
          <a:p>
            <a:pPr marL="0" indent="0">
              <a:buNone/>
            </a:pPr>
            <a:endParaRPr lang="es-CO" dirty="0"/>
          </a:p>
        </p:txBody>
      </p:sp>
    </p:spTree>
    <p:extLst>
      <p:ext uri="{BB962C8B-B14F-4D97-AF65-F5344CB8AC3E}">
        <p14:creationId xmlns:p14="http://schemas.microsoft.com/office/powerpoint/2010/main" val="28917283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DE1260E-7AC1-4FB5-8DE1-C12BA4548CB2}"/>
              </a:ext>
            </a:extLst>
          </p:cNvPr>
          <p:cNvSpPr>
            <a:spLocks noGrp="1"/>
          </p:cNvSpPr>
          <p:nvPr>
            <p:ph type="title"/>
          </p:nvPr>
        </p:nvSpPr>
        <p:spPr/>
        <p:txBody>
          <a:bodyPr>
            <a:normAutofit/>
          </a:bodyPr>
          <a:lstStyle/>
          <a:p>
            <a:r>
              <a:rPr lang="es-CO" sz="4000" b="1" dirty="0">
                <a:latin typeface="Arial" panose="020B0604020202020204" pitchFamily="34" charset="0"/>
                <a:cs typeface="Arial" panose="020B0604020202020204" pitchFamily="34" charset="0"/>
              </a:rPr>
              <a:t>Requisitos Taller Óptico</a:t>
            </a:r>
          </a:p>
        </p:txBody>
      </p:sp>
      <p:sp>
        <p:nvSpPr>
          <p:cNvPr id="3" name="Marcador de contenido 2">
            <a:extLst>
              <a:ext uri="{FF2B5EF4-FFF2-40B4-BE49-F238E27FC236}">
                <a16:creationId xmlns:a16="http://schemas.microsoft.com/office/drawing/2014/main" id="{9DAABF45-36B1-4679-966F-9FB03AAB5E98}"/>
              </a:ext>
            </a:extLst>
          </p:cNvPr>
          <p:cNvSpPr>
            <a:spLocks noGrp="1"/>
          </p:cNvSpPr>
          <p:nvPr>
            <p:ph sz="half" idx="1"/>
          </p:nvPr>
        </p:nvSpPr>
        <p:spPr/>
        <p:txBody>
          <a:bodyPr>
            <a:normAutofit fontScale="92500" lnSpcReduction="10000"/>
          </a:bodyPr>
          <a:lstStyle/>
          <a:p>
            <a:pPr marL="0" indent="0" algn="just">
              <a:buNone/>
            </a:pPr>
            <a:r>
              <a:rPr lang="es-ES" sz="2000" b="1" dirty="0">
                <a:latin typeface="Arial" panose="020B0604020202020204" pitchFamily="34" charset="0"/>
                <a:cs typeface="Arial" panose="020B0604020202020204" pitchFamily="34" charset="0"/>
              </a:rPr>
              <a:t>RECURSO HUMANO </a:t>
            </a:r>
          </a:p>
          <a:p>
            <a:pPr marL="0" indent="0" algn="just">
              <a:buNone/>
            </a:pPr>
            <a:r>
              <a:rPr lang="es-ES" sz="2000" dirty="0">
                <a:latin typeface="Arial" panose="020B0604020202020204" pitchFamily="34" charset="0"/>
                <a:cs typeface="Arial" panose="020B0604020202020204" pitchFamily="34" charset="0"/>
              </a:rPr>
              <a:t>• Profesional de la salud con título de formación académica en Optometría u Oftalmología (Director Científico) </a:t>
            </a:r>
          </a:p>
          <a:p>
            <a:pPr marL="0" indent="0" algn="just">
              <a:buNone/>
            </a:pPr>
            <a:r>
              <a:rPr lang="es-ES" sz="2000" dirty="0">
                <a:latin typeface="Arial" panose="020B0604020202020204" pitchFamily="34" charset="0"/>
                <a:cs typeface="Arial" panose="020B0604020202020204" pitchFamily="34" charset="0"/>
              </a:rPr>
              <a:t>• Bachiller (Asesor Comercial y / o técnico óptico con experticia para realizar la actividad).</a:t>
            </a:r>
            <a:endParaRPr lang="es-CO" sz="2000" dirty="0">
              <a:latin typeface="Arial" panose="020B0604020202020204" pitchFamily="34" charset="0"/>
              <a:cs typeface="Arial" panose="020B0604020202020204" pitchFamily="34" charset="0"/>
            </a:endParaRPr>
          </a:p>
        </p:txBody>
      </p:sp>
      <p:sp>
        <p:nvSpPr>
          <p:cNvPr id="4" name="Marcador de contenido 3">
            <a:extLst>
              <a:ext uri="{FF2B5EF4-FFF2-40B4-BE49-F238E27FC236}">
                <a16:creationId xmlns:a16="http://schemas.microsoft.com/office/drawing/2014/main" id="{F92BBF07-46CE-4731-9E31-D4250F28BDBC}"/>
              </a:ext>
            </a:extLst>
          </p:cNvPr>
          <p:cNvSpPr>
            <a:spLocks noGrp="1"/>
          </p:cNvSpPr>
          <p:nvPr>
            <p:ph sz="half" idx="2"/>
          </p:nvPr>
        </p:nvSpPr>
        <p:spPr/>
        <p:txBody>
          <a:bodyPr>
            <a:normAutofit fontScale="92500" lnSpcReduction="10000"/>
          </a:bodyPr>
          <a:lstStyle/>
          <a:p>
            <a:pPr marL="0" indent="0">
              <a:buNone/>
            </a:pPr>
            <a:r>
              <a:rPr lang="es-ES" b="1" dirty="0">
                <a:latin typeface="Arial" panose="020B0604020202020204" pitchFamily="34" charset="0"/>
                <a:cs typeface="Arial" panose="020B0604020202020204" pitchFamily="34" charset="0"/>
              </a:rPr>
              <a:t>INFRAESTRUCT</a:t>
            </a:r>
          </a:p>
          <a:p>
            <a:pPr marL="0" indent="0" algn="just">
              <a:buNone/>
            </a:pPr>
            <a:r>
              <a:rPr lang="es-ES" sz="2000" dirty="0">
                <a:latin typeface="Arial" panose="020B0604020202020204" pitchFamily="34" charset="0"/>
                <a:cs typeface="Arial" panose="020B0604020202020204" pitchFamily="34" charset="0"/>
              </a:rPr>
              <a:t>• Área Negra: Espacio físicamente separado donde se realiza las actividades de recepción, dispensación y/o almacenamiento de los Dispositivos médicos, aplica de igual manera el área comercial del establecimiento. </a:t>
            </a:r>
          </a:p>
          <a:p>
            <a:pPr marL="0" indent="0" algn="just">
              <a:buNone/>
            </a:pPr>
            <a:r>
              <a:rPr lang="es-ES" sz="2000" dirty="0">
                <a:latin typeface="Arial" panose="020B0604020202020204" pitchFamily="34" charset="0"/>
                <a:cs typeface="Arial" panose="020B0604020202020204" pitchFamily="34" charset="0"/>
              </a:rPr>
              <a:t>• Área Gris: Espacio físicamente separado donde se realiza el control de calidad de los Dispositivos Médicos para la Salud Visual y Ocular. Aplica espacio de adecuación. </a:t>
            </a:r>
            <a:endParaRPr lang="es-CO"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843276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B8F3BDF-25B5-46B0-92D3-E9CCAD2B7078}"/>
              </a:ext>
            </a:extLst>
          </p:cNvPr>
          <p:cNvSpPr>
            <a:spLocks noGrp="1"/>
          </p:cNvSpPr>
          <p:nvPr>
            <p:ph type="title"/>
          </p:nvPr>
        </p:nvSpPr>
        <p:spPr>
          <a:xfrm>
            <a:off x="2592925" y="624110"/>
            <a:ext cx="8911687" cy="979607"/>
          </a:xfrm>
        </p:spPr>
        <p:txBody>
          <a:bodyPr/>
          <a:lstStyle/>
          <a:p>
            <a:r>
              <a:rPr lang="es-CO" b="1" dirty="0">
                <a:latin typeface="Arial" panose="020B0604020202020204" pitchFamily="34" charset="0"/>
                <a:cs typeface="Arial" panose="020B0604020202020204" pitchFamily="34" charset="0"/>
              </a:rPr>
              <a:t>Documentación Taller Óptico</a:t>
            </a:r>
            <a:endParaRPr lang="es-CO" dirty="0"/>
          </a:p>
        </p:txBody>
      </p:sp>
      <p:sp>
        <p:nvSpPr>
          <p:cNvPr id="3" name="Marcador de contenido 2">
            <a:extLst>
              <a:ext uri="{FF2B5EF4-FFF2-40B4-BE49-F238E27FC236}">
                <a16:creationId xmlns:a16="http://schemas.microsoft.com/office/drawing/2014/main" id="{0839EE62-F317-4114-935C-891573CFBA01}"/>
              </a:ext>
            </a:extLst>
          </p:cNvPr>
          <p:cNvSpPr>
            <a:spLocks noGrp="1"/>
          </p:cNvSpPr>
          <p:nvPr>
            <p:ph idx="1"/>
          </p:nvPr>
        </p:nvSpPr>
        <p:spPr>
          <a:xfrm>
            <a:off x="2589212" y="1420836"/>
            <a:ext cx="8915400" cy="5064369"/>
          </a:xfrm>
        </p:spPr>
        <p:txBody>
          <a:bodyPr>
            <a:noAutofit/>
          </a:bodyPr>
          <a:lstStyle/>
          <a:p>
            <a:pPr marL="0" indent="0" algn="just">
              <a:buNone/>
            </a:pPr>
            <a:r>
              <a:rPr lang="es-ES" dirty="0">
                <a:latin typeface="Arial" panose="020B0604020202020204" pitchFamily="34" charset="0"/>
                <a:cs typeface="Arial" panose="020B0604020202020204" pitchFamily="34" charset="0"/>
              </a:rPr>
              <a:t>• Cámara de Comercio del establecimiento</a:t>
            </a:r>
          </a:p>
          <a:p>
            <a:pPr marL="0" indent="0" algn="just">
              <a:buNone/>
            </a:pPr>
            <a:r>
              <a:rPr lang="es-ES" dirty="0">
                <a:latin typeface="Arial" panose="020B0604020202020204" pitchFamily="34" charset="0"/>
                <a:cs typeface="Arial" panose="020B0604020202020204" pitchFamily="34" charset="0"/>
              </a:rPr>
              <a:t>• Actas de Visita de Secretaria de Salud, donde se registra la visita realizada por parte de la autoridad sanitaria competente. </a:t>
            </a:r>
          </a:p>
          <a:p>
            <a:pPr marL="0" indent="0" algn="just">
              <a:buNone/>
            </a:pPr>
            <a:r>
              <a:rPr lang="es-ES" dirty="0">
                <a:latin typeface="Arial" panose="020B0604020202020204" pitchFamily="34" charset="0"/>
                <a:cs typeface="Arial" panose="020B0604020202020204" pitchFamily="34" charset="0"/>
              </a:rPr>
              <a:t>• Contrato con el Director Científico (Optómetra u Oftalmólogo) adjunto los soportes de idoneidad profesional: El contrato debe estar legalizado y firmado por las partes (empleador y empleado) </a:t>
            </a:r>
          </a:p>
          <a:p>
            <a:pPr marL="0" indent="0" algn="just">
              <a:buNone/>
            </a:pPr>
            <a:r>
              <a:rPr lang="es-ES" dirty="0">
                <a:latin typeface="Arial" panose="020B0604020202020204" pitchFamily="34" charset="0"/>
                <a:cs typeface="Arial" panose="020B0604020202020204" pitchFamily="34" charset="0"/>
              </a:rPr>
              <a:t>• Programa de control de plagas y/o ficha técnica de la fumigación realizada al establecimiento, la cual debe estar vigente. </a:t>
            </a:r>
          </a:p>
          <a:p>
            <a:pPr marL="0" indent="0" algn="just">
              <a:buNone/>
            </a:pPr>
            <a:r>
              <a:rPr lang="es-ES" dirty="0">
                <a:latin typeface="Arial" panose="020B0604020202020204" pitchFamily="34" charset="0"/>
                <a:cs typeface="Arial" panose="020B0604020202020204" pitchFamily="34" charset="0"/>
              </a:rPr>
              <a:t>• Procedimiento escrito de limpieza y desinfección del establecimiento: Describir el procedimiento de limpieza de las áreas del establecimiento, como también de los equipos de control de calidad y adecuación según sea el caso. </a:t>
            </a:r>
          </a:p>
          <a:p>
            <a:pPr marL="0" indent="0" algn="just">
              <a:buNone/>
            </a:pPr>
            <a:r>
              <a:rPr lang="es-ES" dirty="0">
                <a:latin typeface="Arial" panose="020B0604020202020204" pitchFamily="34" charset="0"/>
                <a:cs typeface="Arial" panose="020B0604020202020204" pitchFamily="34" charset="0"/>
              </a:rPr>
              <a:t>• Hoja de vida de la totalidad de equipos de control de calidad y adecuación (incluida la Hoja de vida de la lámpara de luz ultravioleta) </a:t>
            </a:r>
          </a:p>
          <a:p>
            <a:pPr marL="0" indent="0" algn="just">
              <a:buNone/>
            </a:pPr>
            <a:r>
              <a:rPr lang="es-ES" dirty="0">
                <a:latin typeface="Arial" panose="020B0604020202020204" pitchFamily="34" charset="0"/>
                <a:cs typeface="Arial" panose="020B0604020202020204" pitchFamily="34" charset="0"/>
              </a:rPr>
              <a:t>• Hoja de vida del ingeniero Biomédico y/o técnico responsable de la actividad de mantenimiento y calibración de los equipos según sea el caso.</a:t>
            </a:r>
            <a:endParaRPr lang="es-CO"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212523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6BC8E-3B0C-432A-8C2E-11D39B7774E8}"/>
              </a:ext>
            </a:extLst>
          </p:cNvPr>
          <p:cNvSpPr>
            <a:spLocks noGrp="1"/>
          </p:cNvSpPr>
          <p:nvPr>
            <p:ph type="title"/>
          </p:nvPr>
        </p:nvSpPr>
        <p:spPr>
          <a:xfrm>
            <a:off x="2592925" y="624110"/>
            <a:ext cx="8911687" cy="979607"/>
          </a:xfrm>
        </p:spPr>
        <p:txBody>
          <a:bodyPr/>
          <a:lstStyle/>
          <a:p>
            <a:r>
              <a:rPr lang="es-CO" b="1" dirty="0"/>
              <a:t>Responsabilidades Director Científico</a:t>
            </a:r>
          </a:p>
        </p:txBody>
      </p:sp>
      <p:sp>
        <p:nvSpPr>
          <p:cNvPr id="3" name="Marcador de contenido 2">
            <a:extLst>
              <a:ext uri="{FF2B5EF4-FFF2-40B4-BE49-F238E27FC236}">
                <a16:creationId xmlns:a16="http://schemas.microsoft.com/office/drawing/2014/main" id="{9076A70A-23CC-4094-88BB-1CE57CB8441D}"/>
              </a:ext>
            </a:extLst>
          </p:cNvPr>
          <p:cNvSpPr>
            <a:spLocks noGrp="1"/>
          </p:cNvSpPr>
          <p:nvPr>
            <p:ph idx="1"/>
          </p:nvPr>
        </p:nvSpPr>
        <p:spPr>
          <a:xfrm>
            <a:off x="2589212" y="1603717"/>
            <a:ext cx="8915400" cy="4307505"/>
          </a:xfrm>
        </p:spPr>
        <p:txBody>
          <a:bodyPr>
            <a:normAutofit lnSpcReduction="10000"/>
          </a:bodyPr>
          <a:lstStyle/>
          <a:p>
            <a:pPr marL="0" indent="0" algn="just">
              <a:buNone/>
            </a:pPr>
            <a:r>
              <a:rPr lang="es-ES" sz="2000" dirty="0">
                <a:latin typeface="Arial" panose="020B0604020202020204" pitchFamily="34" charset="0"/>
                <a:cs typeface="Arial" panose="020B0604020202020204" pitchFamily="34" charset="0"/>
              </a:rPr>
              <a:t>El profesional de la salud que asuma la dirección científica de un establecimiento de comercio objeto de la vigilancia sanitaria tendrá dentro de sus responsabilidades: </a:t>
            </a:r>
          </a:p>
          <a:p>
            <a:pPr marL="0" indent="0" algn="just">
              <a:buNone/>
            </a:pPr>
            <a:r>
              <a:rPr lang="es-ES" sz="2000" b="1" dirty="0">
                <a:latin typeface="Arial" panose="020B0604020202020204" pitchFamily="34" charset="0"/>
                <a:cs typeface="Arial" panose="020B0604020202020204" pitchFamily="34" charset="0"/>
              </a:rPr>
              <a:t>a)</a:t>
            </a:r>
            <a:r>
              <a:rPr lang="es-ES" sz="2000" dirty="0">
                <a:latin typeface="Arial" panose="020B0604020202020204" pitchFamily="34" charset="0"/>
                <a:cs typeface="Arial" panose="020B0604020202020204" pitchFamily="34" charset="0"/>
              </a:rPr>
              <a:t> Realizar verificación de los parámetros de calidad de Dispositivos médicos mediante la medición de la lensometría, reconstrucción de los lentes progresivos, verificación de Distancia pupilar, centro ópticos y altura focal (según sea el caso), verificación de condiciones del bisel como </a:t>
            </a:r>
            <a:r>
              <a:rPr lang="es-ES" sz="2000" dirty="0" err="1">
                <a:latin typeface="Arial" panose="020B0604020202020204" pitchFamily="34" charset="0"/>
                <a:cs typeface="Arial" panose="020B0604020202020204" pitchFamily="34" charset="0"/>
              </a:rPr>
              <a:t>desportillos</a:t>
            </a:r>
            <a:r>
              <a:rPr lang="es-ES" sz="2000" dirty="0">
                <a:latin typeface="Arial" panose="020B0604020202020204" pitchFamily="34" charset="0"/>
                <a:cs typeface="Arial" panose="020B0604020202020204" pitchFamily="34" charset="0"/>
              </a:rPr>
              <a:t>, ventanas, poros, rayones, irregularidad de la película antirreflejo, irregularidad del tratamiento fotocromático, medición del filtro UV y demás consideraciones pertinentes, las cuales deben ser registradas en la planilla de control de calidad. </a:t>
            </a:r>
          </a:p>
          <a:p>
            <a:pPr marL="0" indent="0" algn="just">
              <a:buNone/>
            </a:pPr>
            <a:r>
              <a:rPr lang="es-ES" sz="2000" b="1" dirty="0">
                <a:latin typeface="Arial" panose="020B0604020202020204" pitchFamily="34" charset="0"/>
                <a:cs typeface="Arial" panose="020B0604020202020204" pitchFamily="34" charset="0"/>
              </a:rPr>
              <a:t>b)</a:t>
            </a:r>
            <a:r>
              <a:rPr lang="es-ES" sz="2000" dirty="0">
                <a:latin typeface="Arial" panose="020B0604020202020204" pitchFamily="34" charset="0"/>
                <a:cs typeface="Arial" panose="020B0604020202020204" pitchFamily="34" charset="0"/>
              </a:rPr>
              <a:t> Planear, programar, coordinar, supervisar y evaluación de actividades que conjuntamente se realicen con el área técnica y administrativa para evitar trasgresión de la normatividad y asegurar la correcta prestación del servicio</a:t>
            </a:r>
            <a:endParaRPr lang="es-CO"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460040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E491B121-12B5-4977-A064-636AB0B9B0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2ED05F70-AB3E-4472-B26B-EFE6A5A59B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 name="Marcador de contenido 2">
            <a:extLst>
              <a:ext uri="{FF2B5EF4-FFF2-40B4-BE49-F238E27FC236}">
                <a16:creationId xmlns:a16="http://schemas.microsoft.com/office/drawing/2014/main" id="{8D584440-CC3C-4A36-956A-80D7E1489284}"/>
              </a:ext>
            </a:extLst>
          </p:cNvPr>
          <p:cNvSpPr>
            <a:spLocks noGrp="1"/>
          </p:cNvSpPr>
          <p:nvPr>
            <p:ph idx="1"/>
          </p:nvPr>
        </p:nvSpPr>
        <p:spPr>
          <a:xfrm>
            <a:off x="649224" y="1865176"/>
            <a:ext cx="6574535" cy="4027678"/>
          </a:xfrm>
        </p:spPr>
        <p:txBody>
          <a:bodyPr>
            <a:noAutofit/>
          </a:bodyPr>
          <a:lstStyle/>
          <a:p>
            <a:pPr marL="0" indent="0" algn="just">
              <a:lnSpc>
                <a:spcPct val="90000"/>
              </a:lnSpc>
              <a:buNone/>
            </a:pPr>
            <a:r>
              <a:rPr lang="es-ES" sz="2000" b="1" dirty="0">
                <a:latin typeface="Arial" panose="020B0604020202020204" pitchFamily="34" charset="0"/>
                <a:cs typeface="Arial" panose="020B0604020202020204" pitchFamily="34" charset="0"/>
              </a:rPr>
              <a:t>c)</a:t>
            </a:r>
            <a:r>
              <a:rPr lang="es-ES" sz="2000" dirty="0">
                <a:latin typeface="Arial" panose="020B0604020202020204" pitchFamily="34" charset="0"/>
                <a:cs typeface="Arial" panose="020B0604020202020204" pitchFamily="34" charset="0"/>
              </a:rPr>
              <a:t> Verificar que en el establecimiento de comercio NO se efectué publicidad de los Dispositivos médicos para la Salud Visual y Ocular a voces por la calle, utilizando pregoneros, volanteros y </a:t>
            </a:r>
            <a:r>
              <a:rPr lang="es-ES" sz="2000" dirty="0" err="1">
                <a:latin typeface="Arial" panose="020B0604020202020204" pitchFamily="34" charset="0"/>
                <a:cs typeface="Arial" panose="020B0604020202020204" pitchFamily="34" charset="0"/>
              </a:rPr>
              <a:t>haladores</a:t>
            </a:r>
            <a:r>
              <a:rPr lang="es-ES" sz="2000" dirty="0">
                <a:latin typeface="Arial" panose="020B0604020202020204" pitchFamily="34" charset="0"/>
                <a:cs typeface="Arial" panose="020B0604020202020204" pitchFamily="34" charset="0"/>
              </a:rPr>
              <a:t>.</a:t>
            </a:r>
          </a:p>
          <a:p>
            <a:pPr marL="0" indent="0" algn="just">
              <a:lnSpc>
                <a:spcPct val="90000"/>
              </a:lnSpc>
              <a:buNone/>
            </a:pPr>
            <a:r>
              <a:rPr lang="es-ES" sz="2000" b="1" dirty="0">
                <a:latin typeface="Arial" panose="020B0604020202020204" pitchFamily="34" charset="0"/>
                <a:cs typeface="Arial" panose="020B0604020202020204" pitchFamily="34" charset="0"/>
              </a:rPr>
              <a:t>d)</a:t>
            </a:r>
            <a:r>
              <a:rPr lang="es-ES" sz="2000" dirty="0">
                <a:latin typeface="Arial" panose="020B0604020202020204" pitchFamily="34" charset="0"/>
                <a:cs typeface="Arial" panose="020B0604020202020204" pitchFamily="34" charset="0"/>
              </a:rPr>
              <a:t> Los Directores Científicos son responsables de la veracidad de la información que suministren tanto al público en general como a las entidades de control, así como del cumplimiento de las normas sanitarias.</a:t>
            </a:r>
          </a:p>
          <a:p>
            <a:pPr marL="0" indent="0" algn="just">
              <a:lnSpc>
                <a:spcPct val="90000"/>
              </a:lnSpc>
              <a:buNone/>
            </a:pPr>
            <a:endParaRPr lang="es-ES" sz="2000" dirty="0">
              <a:latin typeface="Arial" panose="020B0604020202020204" pitchFamily="34" charset="0"/>
              <a:cs typeface="Arial" panose="020B0604020202020204" pitchFamily="34" charset="0"/>
            </a:endParaRPr>
          </a:p>
          <a:p>
            <a:pPr marL="0" indent="0" algn="just">
              <a:lnSpc>
                <a:spcPct val="90000"/>
              </a:lnSpc>
              <a:buNone/>
            </a:pPr>
            <a:r>
              <a:rPr lang="es-ES" sz="2000" dirty="0">
                <a:latin typeface="Arial" panose="020B0604020202020204" pitchFamily="34" charset="0"/>
                <a:cs typeface="Arial" panose="020B0604020202020204" pitchFamily="34" charset="0"/>
              </a:rPr>
              <a:t>El Director Científico podrá dirigir un número máximo de tres (3) establecimientos, ubicados en zona geográfica de un municipio o distrito que pueda ser efectivamente cubierta por dicho profesional.</a:t>
            </a:r>
            <a:endParaRPr lang="es-CO" sz="2000" dirty="0">
              <a:latin typeface="Arial" panose="020B0604020202020204" pitchFamily="34" charset="0"/>
              <a:cs typeface="Arial" panose="020B0604020202020204" pitchFamily="34" charset="0"/>
            </a:endParaRPr>
          </a:p>
        </p:txBody>
      </p:sp>
      <p:pic>
        <p:nvPicPr>
          <p:cNvPr id="2050" name="Picture 2" descr="portafolio optica">
            <a:extLst>
              <a:ext uri="{FF2B5EF4-FFF2-40B4-BE49-F238E27FC236}">
                <a16:creationId xmlns:a16="http://schemas.microsoft.com/office/drawing/2014/main" id="{0F714C36-BB5C-4CD6-9301-1AE146155CE2}"/>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562088" y="1755059"/>
            <a:ext cx="3981455" cy="2838660"/>
          </a:xfrm>
          <a:prstGeom prst="rect">
            <a:avLst/>
          </a:prstGeom>
          <a:noFill/>
          <a:extLst>
            <a:ext uri="{909E8E84-426E-40DD-AFC4-6F175D3DCCD1}">
              <a14:hiddenFill xmlns:a14="http://schemas.microsoft.com/office/drawing/2010/main">
                <a:solidFill>
                  <a:srgbClr val="FFFFFF"/>
                </a:solidFill>
              </a14:hiddenFill>
            </a:ext>
          </a:extLst>
        </p:spPr>
      </p:pic>
      <p:sp>
        <p:nvSpPr>
          <p:cNvPr id="75" name="Freeform 11">
            <a:extLst>
              <a:ext uri="{FF2B5EF4-FFF2-40B4-BE49-F238E27FC236}">
                <a16:creationId xmlns:a16="http://schemas.microsoft.com/office/drawing/2014/main" id="{21F6BE39-9E37-45F0-B10C-92305CFB7C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061223"/>
            <a:ext cx="1038036" cy="506277"/>
          </a:xfrm>
          <a:custGeom>
            <a:avLst/>
            <a:gdLst>
              <a:gd name="connsiteX0" fmla="*/ 0 w 1038036"/>
              <a:gd name="connsiteY0" fmla="*/ 0 h 506277"/>
              <a:gd name="connsiteX1" fmla="*/ 182880 w 1038036"/>
              <a:gd name="connsiteY1" fmla="*/ 0 h 506277"/>
              <a:gd name="connsiteX2" fmla="*/ 291705 w 1038036"/>
              <a:gd name="connsiteY2" fmla="*/ 0 h 506277"/>
              <a:gd name="connsiteX3" fmla="*/ 291705 w 1038036"/>
              <a:gd name="connsiteY3" fmla="*/ 151 h 506277"/>
              <a:gd name="connsiteX4" fmla="*/ 692049 w 1038036"/>
              <a:gd name="connsiteY4" fmla="*/ 705 h 506277"/>
              <a:gd name="connsiteX5" fmla="*/ 782744 w 1038036"/>
              <a:gd name="connsiteY5" fmla="*/ 705 h 506277"/>
              <a:gd name="connsiteX6" fmla="*/ 797001 w 1038036"/>
              <a:gd name="connsiteY6" fmla="*/ 5473 h 506277"/>
              <a:gd name="connsiteX7" fmla="*/ 801982 w 1038036"/>
              <a:gd name="connsiteY7" fmla="*/ 10242 h 506277"/>
              <a:gd name="connsiteX8" fmla="*/ 1030951 w 1038036"/>
              <a:gd name="connsiteY8" fmla="*/ 239185 h 506277"/>
              <a:gd name="connsiteX9" fmla="*/ 1030951 w 1038036"/>
              <a:gd name="connsiteY9" fmla="*/ 267797 h 506277"/>
              <a:gd name="connsiteX10" fmla="*/ 801982 w 1038036"/>
              <a:gd name="connsiteY10" fmla="*/ 496740 h 506277"/>
              <a:gd name="connsiteX11" fmla="*/ 797001 w 1038036"/>
              <a:gd name="connsiteY11" fmla="*/ 501508 h 506277"/>
              <a:gd name="connsiteX12" fmla="*/ 782744 w 1038036"/>
              <a:gd name="connsiteY12" fmla="*/ 506277 h 506277"/>
              <a:gd name="connsiteX13" fmla="*/ 692049 w 1038036"/>
              <a:gd name="connsiteY13" fmla="*/ 506277 h 506277"/>
              <a:gd name="connsiteX14" fmla="*/ 291705 w 1038036"/>
              <a:gd name="connsiteY14" fmla="*/ 505140 h 506277"/>
              <a:gd name="connsiteX15" fmla="*/ 291705 w 1038036"/>
              <a:gd name="connsiteY15" fmla="*/ 506277 h 506277"/>
              <a:gd name="connsiteX16" fmla="*/ 0 w 1038036"/>
              <a:gd name="connsiteY16" fmla="*/ 506277 h 506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38036" h="506277">
                <a:moveTo>
                  <a:pt x="0" y="0"/>
                </a:moveTo>
                <a:lnTo>
                  <a:pt x="182880" y="0"/>
                </a:lnTo>
                <a:lnTo>
                  <a:pt x="291705" y="0"/>
                </a:lnTo>
                <a:lnTo>
                  <a:pt x="291705" y="151"/>
                </a:lnTo>
                <a:lnTo>
                  <a:pt x="692049" y="705"/>
                </a:lnTo>
                <a:lnTo>
                  <a:pt x="782744" y="705"/>
                </a:lnTo>
                <a:cubicBezTo>
                  <a:pt x="787553" y="705"/>
                  <a:pt x="792363" y="5473"/>
                  <a:pt x="797001" y="5473"/>
                </a:cubicBezTo>
                <a:cubicBezTo>
                  <a:pt x="797001" y="10242"/>
                  <a:pt x="801982" y="10242"/>
                  <a:pt x="801982" y="10242"/>
                </a:cubicBezTo>
                <a:lnTo>
                  <a:pt x="1030951" y="239185"/>
                </a:lnTo>
                <a:cubicBezTo>
                  <a:pt x="1040398" y="248722"/>
                  <a:pt x="1040398" y="258259"/>
                  <a:pt x="1030951" y="267797"/>
                </a:cubicBezTo>
                <a:lnTo>
                  <a:pt x="801982" y="496740"/>
                </a:lnTo>
                <a:cubicBezTo>
                  <a:pt x="800436" y="498363"/>
                  <a:pt x="798547" y="499885"/>
                  <a:pt x="797001" y="501508"/>
                </a:cubicBezTo>
                <a:cubicBezTo>
                  <a:pt x="792363" y="506277"/>
                  <a:pt x="787553" y="506277"/>
                  <a:pt x="782744" y="506277"/>
                </a:cubicBezTo>
                <a:lnTo>
                  <a:pt x="692049" y="506277"/>
                </a:lnTo>
                <a:lnTo>
                  <a:pt x="291705" y="505140"/>
                </a:lnTo>
                <a:lnTo>
                  <a:pt x="291705" y="506277"/>
                </a:lnTo>
                <a:lnTo>
                  <a:pt x="0" y="50627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629972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2367B0C-F628-41DB-BD50-05B9E6B10EF1}"/>
              </a:ext>
            </a:extLst>
          </p:cNvPr>
          <p:cNvSpPr>
            <a:spLocks noGrp="1"/>
          </p:cNvSpPr>
          <p:nvPr>
            <p:ph type="title"/>
          </p:nvPr>
        </p:nvSpPr>
        <p:spPr>
          <a:xfrm>
            <a:off x="2592925" y="358727"/>
            <a:ext cx="8911687" cy="766688"/>
          </a:xfrm>
        </p:spPr>
        <p:txBody>
          <a:bodyPr/>
          <a:lstStyle/>
          <a:p>
            <a:pPr algn="ctr"/>
            <a:r>
              <a:rPr lang="es-ES" b="1" dirty="0">
                <a:latin typeface="Arial" panose="020B0604020202020204" pitchFamily="34" charset="0"/>
                <a:cs typeface="Arial" panose="020B0604020202020204" pitchFamily="34" charset="0"/>
              </a:rPr>
              <a:t>Planillas de Control de Calidad</a:t>
            </a:r>
            <a:endParaRPr lang="es-CO" b="1" dirty="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83E7782A-EE28-47F0-9739-873898DA307A}"/>
              </a:ext>
            </a:extLst>
          </p:cNvPr>
          <p:cNvSpPr>
            <a:spLocks noGrp="1"/>
          </p:cNvSpPr>
          <p:nvPr>
            <p:ph idx="1"/>
          </p:nvPr>
        </p:nvSpPr>
        <p:spPr>
          <a:xfrm>
            <a:off x="2589212" y="1322363"/>
            <a:ext cx="8915400" cy="5176911"/>
          </a:xfrm>
        </p:spPr>
        <p:txBody>
          <a:bodyPr>
            <a:normAutofit fontScale="85000" lnSpcReduction="20000"/>
          </a:bodyPr>
          <a:lstStyle/>
          <a:p>
            <a:pPr marL="0" indent="0" algn="just">
              <a:buNone/>
            </a:pPr>
            <a:r>
              <a:rPr lang="es-ES" sz="2200" dirty="0">
                <a:latin typeface="Arial" panose="020B0604020202020204" pitchFamily="34" charset="0"/>
                <a:cs typeface="Arial" panose="020B0604020202020204" pitchFamily="34" charset="0"/>
              </a:rPr>
              <a:t>Las planillas es el formato que debe ser diligenciado UNICAMENTE por el Director Científico en el momento de realizar el control de calidad de los dispositivos médicos para la salud Visual y Ocular y se constituye el instrumento que evidencia la implementación del procedimiento de control de calidad de los dispositivos en el establecimiento. Estas planillas deben contener como mínimo la siguiente información: </a:t>
            </a:r>
          </a:p>
          <a:p>
            <a:pPr marL="0" indent="0">
              <a:buNone/>
            </a:pPr>
            <a:r>
              <a:rPr lang="es-ES" sz="1900" dirty="0">
                <a:latin typeface="Arial" panose="020B0604020202020204" pitchFamily="34" charset="0"/>
                <a:cs typeface="Arial" panose="020B0604020202020204" pitchFamily="34" charset="0"/>
              </a:rPr>
              <a:t>• Nombre del paciente. </a:t>
            </a:r>
          </a:p>
          <a:p>
            <a:pPr marL="0" indent="0">
              <a:buNone/>
            </a:pPr>
            <a:r>
              <a:rPr lang="es-ES" sz="1900" dirty="0">
                <a:latin typeface="Arial" panose="020B0604020202020204" pitchFamily="34" charset="0"/>
                <a:cs typeface="Arial" panose="020B0604020202020204" pitchFamily="34" charset="0"/>
              </a:rPr>
              <a:t>• Fecha de realización del control de calidad </a:t>
            </a:r>
          </a:p>
          <a:p>
            <a:pPr marL="0" indent="0">
              <a:buNone/>
            </a:pPr>
            <a:r>
              <a:rPr lang="es-ES" sz="1900" dirty="0">
                <a:latin typeface="Arial" panose="020B0604020202020204" pitchFamily="34" charset="0"/>
                <a:cs typeface="Arial" panose="020B0604020202020204" pitchFamily="34" charset="0"/>
              </a:rPr>
              <a:t>• Número de Factura </a:t>
            </a:r>
          </a:p>
          <a:p>
            <a:pPr marL="0" indent="0">
              <a:buNone/>
            </a:pPr>
            <a:r>
              <a:rPr lang="es-ES" sz="1900" dirty="0">
                <a:latin typeface="Arial" panose="020B0604020202020204" pitchFamily="34" charset="0"/>
                <a:cs typeface="Arial" panose="020B0604020202020204" pitchFamily="34" charset="0"/>
              </a:rPr>
              <a:t>• Prescripción óptica </a:t>
            </a:r>
          </a:p>
          <a:p>
            <a:pPr marL="0" indent="0">
              <a:buNone/>
            </a:pPr>
            <a:r>
              <a:rPr lang="es-ES" sz="1900" dirty="0">
                <a:latin typeface="Arial" panose="020B0604020202020204" pitchFamily="34" charset="0"/>
                <a:cs typeface="Arial" panose="020B0604020202020204" pitchFamily="34" charset="0"/>
              </a:rPr>
              <a:t>• Lensometría </a:t>
            </a:r>
          </a:p>
          <a:p>
            <a:pPr marL="0" indent="0">
              <a:buNone/>
            </a:pPr>
            <a:r>
              <a:rPr lang="es-ES" sz="1900" dirty="0">
                <a:latin typeface="Arial" panose="020B0604020202020204" pitchFamily="34" charset="0"/>
                <a:cs typeface="Arial" panose="020B0604020202020204" pitchFamily="34" charset="0"/>
              </a:rPr>
              <a:t>• Observaciones </a:t>
            </a:r>
          </a:p>
          <a:p>
            <a:pPr marL="0" indent="0">
              <a:buNone/>
            </a:pPr>
            <a:r>
              <a:rPr lang="es-ES" sz="1900" dirty="0">
                <a:latin typeface="Arial" panose="020B0604020202020204" pitchFamily="34" charset="0"/>
                <a:cs typeface="Arial" panose="020B0604020202020204" pitchFamily="34" charset="0"/>
              </a:rPr>
              <a:t>• Firma y sello del director científico. </a:t>
            </a:r>
          </a:p>
          <a:p>
            <a:pPr marL="0" indent="0" algn="just">
              <a:buNone/>
            </a:pPr>
            <a:endParaRPr lang="es-ES" sz="2200" dirty="0">
              <a:latin typeface="Arial" panose="020B0604020202020204" pitchFamily="34" charset="0"/>
              <a:cs typeface="Arial" panose="020B0604020202020204" pitchFamily="34" charset="0"/>
            </a:endParaRPr>
          </a:p>
          <a:p>
            <a:pPr marL="0" indent="0" algn="just">
              <a:buNone/>
            </a:pPr>
            <a:r>
              <a:rPr lang="es-ES" sz="2200" dirty="0">
                <a:latin typeface="Arial" panose="020B0604020202020204" pitchFamily="34" charset="0"/>
                <a:cs typeface="Arial" panose="020B0604020202020204" pitchFamily="34" charset="0"/>
              </a:rPr>
              <a:t>Está permitido registrar el control de calidad por medio de sistemas electrónicos de procesamiento de datos; siempre y cuando garantice la seguridad y confidencialidad de los datos allí registrados.</a:t>
            </a:r>
            <a:endParaRPr lang="es-CO"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51012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DDE2F34-219F-430A-86BC-A360C811E18D}"/>
              </a:ext>
            </a:extLst>
          </p:cNvPr>
          <p:cNvSpPr>
            <a:spLocks noGrp="1"/>
          </p:cNvSpPr>
          <p:nvPr>
            <p:ph type="title"/>
          </p:nvPr>
        </p:nvSpPr>
        <p:spPr>
          <a:xfrm>
            <a:off x="2592925" y="624110"/>
            <a:ext cx="8911687" cy="937404"/>
          </a:xfrm>
        </p:spPr>
        <p:txBody>
          <a:bodyPr>
            <a:normAutofit/>
          </a:bodyPr>
          <a:lstStyle/>
          <a:p>
            <a:r>
              <a:rPr lang="es-ES" sz="2800" b="1" dirty="0">
                <a:latin typeface="Arial" panose="020B0604020202020204" pitchFamily="34" charset="0"/>
                <a:cs typeface="Arial" panose="020B0604020202020204" pitchFamily="34" charset="0"/>
              </a:rPr>
              <a:t>Requisitos para Iniciar Proceso de Certificación</a:t>
            </a:r>
            <a:endParaRPr lang="es-CO" sz="2800" b="1" dirty="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B4B91D84-F665-43E5-8B3C-E5F3F52CDFB3}"/>
              </a:ext>
            </a:extLst>
          </p:cNvPr>
          <p:cNvSpPr>
            <a:spLocks noGrp="1"/>
          </p:cNvSpPr>
          <p:nvPr>
            <p:ph idx="1"/>
          </p:nvPr>
        </p:nvSpPr>
        <p:spPr>
          <a:xfrm>
            <a:off x="2589212" y="1730326"/>
            <a:ext cx="8915400" cy="4180896"/>
          </a:xfrm>
        </p:spPr>
        <p:txBody>
          <a:bodyPr>
            <a:noAutofit/>
          </a:bodyPr>
          <a:lstStyle/>
          <a:p>
            <a:pPr marL="0" indent="0" algn="just">
              <a:buNone/>
            </a:pPr>
            <a:r>
              <a:rPr lang="es-ES" dirty="0">
                <a:latin typeface="Arial" panose="020B0604020202020204" pitchFamily="34" charset="0"/>
                <a:cs typeface="Arial" panose="020B0604020202020204" pitchFamily="34" charset="0"/>
              </a:rPr>
              <a:t>Para iniciar proceso de certificar la capacidad de adecuación (taller óptico) o de dispensación (óptica sin consultorio). Se deberá radicar en Secretaria de Salud Pública y Seguridad de Pereira, la siguiente documentación; previa verificación y consentimiento de la misma la cual se materializa en un acta de visita: </a:t>
            </a:r>
          </a:p>
          <a:p>
            <a:pPr marL="0" indent="0" algn="just">
              <a:buNone/>
            </a:pPr>
            <a:r>
              <a:rPr lang="es-ES" b="1" dirty="0">
                <a:latin typeface="Arial" panose="020B0604020202020204" pitchFamily="34" charset="0"/>
                <a:cs typeface="Arial" panose="020B0604020202020204" pitchFamily="34" charset="0"/>
              </a:rPr>
              <a:t>a)</a:t>
            </a:r>
            <a:r>
              <a:rPr lang="es-ES" dirty="0">
                <a:latin typeface="Arial" panose="020B0604020202020204" pitchFamily="34" charset="0"/>
                <a:cs typeface="Arial" panose="020B0604020202020204" pitchFamily="34" charset="0"/>
              </a:rPr>
              <a:t> Nombre del propietario o representante legal del establecimiento. </a:t>
            </a:r>
          </a:p>
          <a:p>
            <a:pPr marL="0" indent="0" algn="just">
              <a:buNone/>
            </a:pPr>
            <a:r>
              <a:rPr lang="es-ES" b="1" dirty="0">
                <a:latin typeface="Arial" panose="020B0604020202020204" pitchFamily="34" charset="0"/>
                <a:cs typeface="Arial" panose="020B0604020202020204" pitchFamily="34" charset="0"/>
              </a:rPr>
              <a:t>b)</a:t>
            </a:r>
            <a:r>
              <a:rPr lang="es-ES" dirty="0">
                <a:latin typeface="Arial" panose="020B0604020202020204" pitchFamily="34" charset="0"/>
                <a:cs typeface="Arial" panose="020B0604020202020204" pitchFamily="34" charset="0"/>
              </a:rPr>
              <a:t> Nombre o razón social y dirección del establecimiento.</a:t>
            </a:r>
          </a:p>
          <a:p>
            <a:pPr marL="0" indent="0" algn="just">
              <a:buNone/>
            </a:pPr>
            <a:r>
              <a:rPr lang="es-ES" b="1" dirty="0">
                <a:latin typeface="Arial" panose="020B0604020202020204" pitchFamily="34" charset="0"/>
                <a:cs typeface="Arial" panose="020B0604020202020204" pitchFamily="34" charset="0"/>
              </a:rPr>
              <a:t>c)</a:t>
            </a:r>
            <a:r>
              <a:rPr lang="es-ES" dirty="0">
                <a:latin typeface="Arial" panose="020B0604020202020204" pitchFamily="34" charset="0"/>
                <a:cs typeface="Arial" panose="020B0604020202020204" pitchFamily="34" charset="0"/>
              </a:rPr>
              <a:t> Certificado de constitución y representación legal del establecimiento o el certificado mercantil para persona natural, expedido por la Cámara de Comercio, con fecha inferior a treinta (30) días calendario. </a:t>
            </a:r>
          </a:p>
          <a:p>
            <a:pPr marL="0" indent="0" algn="just">
              <a:buNone/>
            </a:pPr>
            <a:r>
              <a:rPr lang="es-ES" b="1" dirty="0">
                <a:latin typeface="Arial" panose="020B0604020202020204" pitchFamily="34" charset="0"/>
                <a:cs typeface="Arial" panose="020B0604020202020204" pitchFamily="34" charset="0"/>
              </a:rPr>
              <a:t>d)</a:t>
            </a:r>
            <a:r>
              <a:rPr lang="es-ES" dirty="0">
                <a:latin typeface="Arial" panose="020B0604020202020204" pitchFamily="34" charset="0"/>
                <a:cs typeface="Arial" panose="020B0604020202020204" pitchFamily="34" charset="0"/>
              </a:rPr>
              <a:t> Contrato con el Director Científico y soportes de idoneidad profesional del mismo. </a:t>
            </a:r>
          </a:p>
          <a:p>
            <a:pPr marL="0" indent="0" algn="just">
              <a:buNone/>
            </a:pPr>
            <a:r>
              <a:rPr lang="es-ES" b="1" dirty="0">
                <a:latin typeface="Arial" panose="020B0604020202020204" pitchFamily="34" charset="0"/>
                <a:cs typeface="Arial" panose="020B0604020202020204" pitchFamily="34" charset="0"/>
              </a:rPr>
              <a:t>e) </a:t>
            </a:r>
            <a:r>
              <a:rPr lang="es-ES" dirty="0">
                <a:latin typeface="Arial" panose="020B0604020202020204" pitchFamily="34" charset="0"/>
                <a:cs typeface="Arial" panose="020B0604020202020204" pitchFamily="34" charset="0"/>
              </a:rPr>
              <a:t>Copia de la última acta de visita por parte de la Secretaria de Salud Pública y Seguridad de Pereira.</a:t>
            </a:r>
          </a:p>
        </p:txBody>
      </p:sp>
    </p:spTree>
    <p:extLst>
      <p:ext uri="{BB962C8B-B14F-4D97-AF65-F5344CB8AC3E}">
        <p14:creationId xmlns:p14="http://schemas.microsoft.com/office/powerpoint/2010/main" val="20181682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D73DC6F-FAF9-4D87-A884-D99010013978}"/>
              </a:ext>
            </a:extLst>
          </p:cNvPr>
          <p:cNvSpPr>
            <a:spLocks noGrp="1"/>
          </p:cNvSpPr>
          <p:nvPr>
            <p:ph idx="1"/>
          </p:nvPr>
        </p:nvSpPr>
        <p:spPr/>
        <p:txBody>
          <a:bodyPr/>
          <a:lstStyle/>
          <a:p>
            <a:pPr marL="0" indent="0" algn="just">
              <a:buNone/>
            </a:pPr>
            <a:r>
              <a:rPr lang="es-ES" sz="2000" b="1" dirty="0">
                <a:latin typeface="Arial" panose="020B0604020202020204" pitchFamily="34" charset="0"/>
                <a:cs typeface="Arial" panose="020B0604020202020204" pitchFamily="34" charset="0"/>
              </a:rPr>
              <a:t>f)</a:t>
            </a:r>
            <a:r>
              <a:rPr lang="es-ES" sz="2000" dirty="0">
                <a:latin typeface="Arial" panose="020B0604020202020204" pitchFamily="34" charset="0"/>
                <a:cs typeface="Arial" panose="020B0604020202020204" pitchFamily="34" charset="0"/>
              </a:rPr>
              <a:t> Procedimientos escritos del Sistema de Gestión de Calidad </a:t>
            </a:r>
          </a:p>
          <a:p>
            <a:pPr marL="0" indent="0" algn="just">
              <a:buNone/>
            </a:pPr>
            <a:r>
              <a:rPr lang="es-ES" sz="2000" dirty="0">
                <a:latin typeface="Arial" panose="020B0604020202020204" pitchFamily="34" charset="0"/>
                <a:cs typeface="Arial" panose="020B0604020202020204" pitchFamily="34" charset="0"/>
              </a:rPr>
              <a:t>g) Organigrama del establecimiento. </a:t>
            </a:r>
          </a:p>
          <a:p>
            <a:pPr marL="0" indent="0" algn="just">
              <a:buNone/>
            </a:pPr>
            <a:r>
              <a:rPr lang="es-ES" sz="2000" b="1" dirty="0">
                <a:latin typeface="Arial" panose="020B0604020202020204" pitchFamily="34" charset="0"/>
                <a:cs typeface="Arial" panose="020B0604020202020204" pitchFamily="34" charset="0"/>
              </a:rPr>
              <a:t>h)</a:t>
            </a:r>
            <a:r>
              <a:rPr lang="es-ES" sz="2000" dirty="0">
                <a:latin typeface="Arial" panose="020B0604020202020204" pitchFamily="34" charset="0"/>
                <a:cs typeface="Arial" panose="020B0604020202020204" pitchFamily="34" charset="0"/>
              </a:rPr>
              <a:t> Lista del equipo del que se dispone; equipos de control de calidad y adecuación según sea el caso. </a:t>
            </a:r>
          </a:p>
          <a:p>
            <a:pPr marL="0" indent="0" algn="just">
              <a:buNone/>
            </a:pPr>
            <a:r>
              <a:rPr lang="es-ES" sz="2000" b="1" dirty="0">
                <a:latin typeface="Arial" panose="020B0604020202020204" pitchFamily="34" charset="0"/>
                <a:cs typeface="Arial" panose="020B0604020202020204" pitchFamily="34" charset="0"/>
              </a:rPr>
              <a:t>i)</a:t>
            </a:r>
            <a:r>
              <a:rPr lang="es-ES" sz="2000" dirty="0">
                <a:latin typeface="Arial" panose="020B0604020202020204" pitchFamily="34" charset="0"/>
                <a:cs typeface="Arial" panose="020B0604020202020204" pitchFamily="34" charset="0"/>
              </a:rPr>
              <a:t> Lista de dispositivos médicos que se dispensa y/o adecua (según el caso). </a:t>
            </a:r>
          </a:p>
          <a:p>
            <a:pPr marL="0" indent="0" algn="just">
              <a:buNone/>
            </a:pPr>
            <a:endParaRPr lang="es-ES" sz="2000" dirty="0">
              <a:latin typeface="Arial" panose="020B0604020202020204" pitchFamily="34" charset="0"/>
              <a:cs typeface="Arial" panose="020B0604020202020204" pitchFamily="34" charset="0"/>
            </a:endParaRPr>
          </a:p>
          <a:p>
            <a:pPr marL="0" indent="0" algn="just">
              <a:buNone/>
            </a:pPr>
            <a:r>
              <a:rPr lang="es-ES" sz="2000" dirty="0">
                <a:latin typeface="Arial" panose="020B0604020202020204" pitchFamily="34" charset="0"/>
                <a:cs typeface="Arial" panose="020B0604020202020204" pitchFamily="34" charset="0"/>
              </a:rPr>
              <a:t>*Las ópticas con consultorio deben cumplir con el Sistema Único de Habilitación y no requieren certificación.</a:t>
            </a:r>
            <a:endParaRPr lang="es-CO" sz="2000" dirty="0">
              <a:latin typeface="Arial" panose="020B0604020202020204" pitchFamily="34" charset="0"/>
              <a:cs typeface="Arial" panose="020B0604020202020204" pitchFamily="34" charset="0"/>
            </a:endParaRPr>
          </a:p>
          <a:p>
            <a:endParaRPr lang="es-CO" dirty="0"/>
          </a:p>
        </p:txBody>
      </p:sp>
    </p:spTree>
    <p:extLst>
      <p:ext uri="{BB962C8B-B14F-4D97-AF65-F5344CB8AC3E}">
        <p14:creationId xmlns:p14="http://schemas.microsoft.com/office/powerpoint/2010/main" val="27880902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0D20EA2-CEF1-4890-932D-E9885534E2B8}"/>
              </a:ext>
            </a:extLst>
          </p:cNvPr>
          <p:cNvSpPr>
            <a:spLocks noGrp="1"/>
          </p:cNvSpPr>
          <p:nvPr>
            <p:ph type="title"/>
          </p:nvPr>
        </p:nvSpPr>
        <p:spPr/>
        <p:txBody>
          <a:bodyPr>
            <a:normAutofit/>
          </a:bodyPr>
          <a:lstStyle/>
          <a:p>
            <a:pPr algn="ctr"/>
            <a:r>
              <a:rPr lang="es-CO" b="1" dirty="0">
                <a:latin typeface="Arial" panose="020B0604020202020204" pitchFamily="34" charset="0"/>
                <a:cs typeface="Arial" panose="020B0604020202020204" pitchFamily="34" charset="0"/>
              </a:rPr>
              <a:t>VIGENCIA DE CERTIFICADOS</a:t>
            </a:r>
          </a:p>
        </p:txBody>
      </p:sp>
      <p:sp>
        <p:nvSpPr>
          <p:cNvPr id="3" name="Marcador de contenido 2">
            <a:extLst>
              <a:ext uri="{FF2B5EF4-FFF2-40B4-BE49-F238E27FC236}">
                <a16:creationId xmlns:a16="http://schemas.microsoft.com/office/drawing/2014/main" id="{FE219EFD-59EB-416A-A10E-A69D482B929C}"/>
              </a:ext>
            </a:extLst>
          </p:cNvPr>
          <p:cNvSpPr>
            <a:spLocks noGrp="1"/>
          </p:cNvSpPr>
          <p:nvPr>
            <p:ph idx="1"/>
          </p:nvPr>
        </p:nvSpPr>
        <p:spPr/>
        <p:txBody>
          <a:bodyPr>
            <a:normAutofit/>
          </a:bodyPr>
          <a:lstStyle/>
          <a:p>
            <a:pPr marL="0" indent="0" algn="just">
              <a:buNone/>
            </a:pPr>
            <a:r>
              <a:rPr lang="es-ES" sz="2800" dirty="0">
                <a:latin typeface="Arial" panose="020B0604020202020204" pitchFamily="34" charset="0"/>
                <a:cs typeface="Arial" panose="020B0604020202020204" pitchFamily="34" charset="0"/>
              </a:rPr>
              <a:t>Los Certificados de Capacidad de Adecuación (taller óptico) y Dispensación (óptica sin consultorio), tendrán una vigencia de cinco (5) años contados a partir de la fecha de su expedición. Dichos certificados podrán renovarse por un período igual al de la vigencia inicial, surtiéndose el procedimiento señalado para las solicitudes nuevas.</a:t>
            </a:r>
            <a:endParaRPr lang="es-CO"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621067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BA2A4FE0-38DA-4D59-A52E-6EC062B8DC56}"/>
              </a:ext>
            </a:extLst>
          </p:cNvPr>
          <p:cNvSpPr>
            <a:spLocks noGrp="1"/>
          </p:cNvSpPr>
          <p:nvPr>
            <p:ph idx="1"/>
          </p:nvPr>
        </p:nvSpPr>
        <p:spPr>
          <a:xfrm>
            <a:off x="2589212" y="1470991"/>
            <a:ext cx="8915400" cy="4440231"/>
          </a:xfrm>
        </p:spPr>
        <p:txBody>
          <a:bodyPr>
            <a:normAutofit/>
          </a:bodyPr>
          <a:lstStyle/>
          <a:p>
            <a:pPr marL="0" indent="0">
              <a:buNone/>
            </a:pPr>
            <a:r>
              <a:rPr lang="es-ES" sz="9600" dirty="0">
                <a:latin typeface="Arial" panose="020B0604020202020204" pitchFamily="34" charset="0"/>
                <a:cs typeface="Arial" panose="020B0604020202020204" pitchFamily="34" charset="0"/>
              </a:rPr>
              <a:t>GRACIAS  </a:t>
            </a:r>
          </a:p>
          <a:p>
            <a:pPr marL="0" indent="0">
              <a:buNone/>
            </a:pPr>
            <a:endParaRPr lang="es-ES" sz="8000" dirty="0">
              <a:latin typeface="Arial" panose="020B0604020202020204" pitchFamily="34" charset="0"/>
              <a:cs typeface="Arial" panose="020B0604020202020204" pitchFamily="34" charset="0"/>
            </a:endParaRPr>
          </a:p>
          <a:p>
            <a:pPr marL="0" indent="0" algn="r">
              <a:buNone/>
            </a:pPr>
            <a:r>
              <a:rPr lang="es-ES" sz="4400" dirty="0">
                <a:latin typeface="Arial" panose="020B0604020202020204" pitchFamily="34" charset="0"/>
                <a:cs typeface="Arial" panose="020B0604020202020204" pitchFamily="34" charset="0"/>
              </a:rPr>
              <a:t>Jennifer Katherine Morales H </a:t>
            </a:r>
            <a:endParaRPr lang="es-CO" sz="4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9766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BA60C54-D02E-484B-B8C1-53E824E8BB13}"/>
              </a:ext>
            </a:extLst>
          </p:cNvPr>
          <p:cNvSpPr>
            <a:spLocks noGrp="1"/>
          </p:cNvSpPr>
          <p:nvPr>
            <p:ph type="title"/>
          </p:nvPr>
        </p:nvSpPr>
        <p:spPr>
          <a:xfrm>
            <a:off x="2592925" y="624110"/>
            <a:ext cx="8911687" cy="939647"/>
          </a:xfrm>
        </p:spPr>
        <p:txBody>
          <a:bodyPr>
            <a:normAutofit/>
          </a:bodyPr>
          <a:lstStyle/>
          <a:p>
            <a:pPr algn="ctr"/>
            <a:r>
              <a:rPr lang="es-ES" sz="4000" b="1" dirty="0">
                <a:solidFill>
                  <a:schemeClr val="tx1">
                    <a:lumMod val="95000"/>
                    <a:lumOff val="5000"/>
                  </a:schemeClr>
                </a:solidFill>
              </a:rPr>
              <a:t>MARCO NORMATIVO</a:t>
            </a:r>
            <a:endParaRPr lang="es-CO" sz="4000" b="1" dirty="0">
              <a:solidFill>
                <a:schemeClr val="tx1">
                  <a:lumMod val="95000"/>
                  <a:lumOff val="5000"/>
                </a:schemeClr>
              </a:solidFill>
            </a:endParaRPr>
          </a:p>
        </p:txBody>
      </p:sp>
      <p:sp>
        <p:nvSpPr>
          <p:cNvPr id="3" name="Marcador de contenido 2">
            <a:extLst>
              <a:ext uri="{FF2B5EF4-FFF2-40B4-BE49-F238E27FC236}">
                <a16:creationId xmlns:a16="http://schemas.microsoft.com/office/drawing/2014/main" id="{32F5FC46-AC9B-4CE6-97C5-4CA4D5BF98BD}"/>
              </a:ext>
            </a:extLst>
          </p:cNvPr>
          <p:cNvSpPr>
            <a:spLocks noGrp="1"/>
          </p:cNvSpPr>
          <p:nvPr>
            <p:ph idx="1"/>
          </p:nvPr>
        </p:nvSpPr>
        <p:spPr>
          <a:xfrm>
            <a:off x="2589212" y="1563757"/>
            <a:ext cx="8915400" cy="4347465"/>
          </a:xfrm>
        </p:spPr>
        <p:txBody>
          <a:bodyPr>
            <a:normAutofit lnSpcReduction="10000"/>
          </a:bodyPr>
          <a:lstStyle/>
          <a:p>
            <a:r>
              <a:rPr lang="es-ES" sz="3600" dirty="0">
                <a:latin typeface="Arial" panose="020B0604020202020204" pitchFamily="34" charset="0"/>
                <a:cs typeface="Arial" panose="020B0604020202020204" pitchFamily="34" charset="0"/>
              </a:rPr>
              <a:t>Ley 9 de 1979</a:t>
            </a:r>
          </a:p>
          <a:p>
            <a:pPr marL="0" indent="0">
              <a:buNone/>
            </a:pPr>
            <a:endParaRPr lang="es-ES" sz="3600" dirty="0">
              <a:latin typeface="Arial" panose="020B0604020202020204" pitchFamily="34" charset="0"/>
              <a:cs typeface="Arial" panose="020B0604020202020204" pitchFamily="34" charset="0"/>
            </a:endParaRPr>
          </a:p>
          <a:p>
            <a:r>
              <a:rPr lang="es-ES" sz="3600" dirty="0">
                <a:latin typeface="Arial" panose="020B0604020202020204" pitchFamily="34" charset="0"/>
                <a:cs typeface="Arial" panose="020B0604020202020204" pitchFamily="34" charset="0"/>
              </a:rPr>
              <a:t>Resolución 4396 de 2008  </a:t>
            </a:r>
          </a:p>
          <a:p>
            <a:pPr marL="0" indent="0">
              <a:buNone/>
            </a:pPr>
            <a:endParaRPr lang="es-ES" sz="3600" dirty="0">
              <a:latin typeface="Arial" panose="020B0604020202020204" pitchFamily="34" charset="0"/>
              <a:cs typeface="Arial" panose="020B0604020202020204" pitchFamily="34" charset="0"/>
            </a:endParaRPr>
          </a:p>
          <a:p>
            <a:r>
              <a:rPr lang="es-ES" sz="3600" dirty="0">
                <a:latin typeface="Arial" panose="020B0604020202020204" pitchFamily="34" charset="0"/>
                <a:cs typeface="Arial" panose="020B0604020202020204" pitchFamily="34" charset="0"/>
              </a:rPr>
              <a:t>Decreto 4725 de 2005</a:t>
            </a:r>
          </a:p>
          <a:p>
            <a:pPr marL="0" indent="0">
              <a:buNone/>
            </a:pPr>
            <a:r>
              <a:rPr lang="es-ES" sz="3600" dirty="0">
                <a:latin typeface="Arial" panose="020B0604020202020204" pitchFamily="34" charset="0"/>
                <a:cs typeface="Arial" panose="020B0604020202020204" pitchFamily="34" charset="0"/>
              </a:rPr>
              <a:t> </a:t>
            </a:r>
          </a:p>
          <a:p>
            <a:r>
              <a:rPr lang="es-ES" sz="3600" dirty="0">
                <a:latin typeface="Arial" panose="020B0604020202020204" pitchFamily="34" charset="0"/>
                <a:cs typeface="Arial" panose="020B0604020202020204" pitchFamily="34" charset="0"/>
              </a:rPr>
              <a:t> Resolución 2003 de 2014</a:t>
            </a:r>
            <a:endParaRPr lang="es-CO"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288275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5FBAC7-6699-41B0-9345-5B77F3C7AC5D}"/>
              </a:ext>
            </a:extLst>
          </p:cNvPr>
          <p:cNvSpPr>
            <a:spLocks noGrp="1"/>
          </p:cNvSpPr>
          <p:nvPr>
            <p:ph type="title"/>
          </p:nvPr>
        </p:nvSpPr>
        <p:spPr>
          <a:xfrm>
            <a:off x="2592925" y="624110"/>
            <a:ext cx="8911687" cy="873614"/>
          </a:xfrm>
        </p:spPr>
        <p:txBody>
          <a:bodyPr/>
          <a:lstStyle/>
          <a:p>
            <a:r>
              <a:rPr lang="es-ES" b="1" dirty="0"/>
              <a:t>LEY 9 DE 1979</a:t>
            </a:r>
            <a:endParaRPr lang="es-CO" b="1" dirty="0"/>
          </a:p>
        </p:txBody>
      </p:sp>
      <p:sp>
        <p:nvSpPr>
          <p:cNvPr id="3" name="Marcador de contenido 2">
            <a:extLst>
              <a:ext uri="{FF2B5EF4-FFF2-40B4-BE49-F238E27FC236}">
                <a16:creationId xmlns:a16="http://schemas.microsoft.com/office/drawing/2014/main" id="{10091996-DB9B-48CF-A890-72D0A112455A}"/>
              </a:ext>
            </a:extLst>
          </p:cNvPr>
          <p:cNvSpPr>
            <a:spLocks noGrp="1"/>
          </p:cNvSpPr>
          <p:nvPr>
            <p:ph idx="1"/>
          </p:nvPr>
        </p:nvSpPr>
        <p:spPr>
          <a:xfrm>
            <a:off x="2585499" y="1277007"/>
            <a:ext cx="8915400" cy="4649981"/>
          </a:xfrm>
        </p:spPr>
        <p:txBody>
          <a:bodyPr>
            <a:noAutofit/>
          </a:bodyPr>
          <a:lstStyle/>
          <a:p>
            <a:pPr marL="0" indent="0" algn="just">
              <a:buNone/>
            </a:pPr>
            <a:endParaRPr lang="es-ES" sz="2000" dirty="0">
              <a:solidFill>
                <a:schemeClr val="tx1"/>
              </a:solidFill>
              <a:latin typeface="Arial" panose="020B0604020202020204" pitchFamily="34" charset="0"/>
              <a:cs typeface="Arial" panose="020B0604020202020204" pitchFamily="34" charset="0"/>
            </a:endParaRPr>
          </a:p>
          <a:p>
            <a:pPr algn="just"/>
            <a:r>
              <a:rPr lang="es-ES" sz="2000" dirty="0">
                <a:solidFill>
                  <a:schemeClr val="tx1"/>
                </a:solidFill>
                <a:latin typeface="Arial" panose="020B0604020202020204" pitchFamily="34" charset="0"/>
                <a:cs typeface="Arial" panose="020B0604020202020204" pitchFamily="34" charset="0"/>
              </a:rPr>
              <a:t>Establece los lineamientos generales necesarios para preservar, restaurar o mejorar las condiciones necesarias en lo que se relaciona con la salud humana; también reglamenta actividades y competencias de salud pública para asegurar el bienestar de la población, se establecen las medidas de seguridad y sanciones que se deriven del incumplimiento de la normatividad. Además dictamina las reglas más importantes para el funcionamiento de diversas entidades, establecimientos, productos o situaciones que influyen en las condiciones de vida de la comunidad.</a:t>
            </a:r>
          </a:p>
          <a:p>
            <a:pPr marL="0" indent="0" algn="just">
              <a:buNone/>
            </a:pPr>
            <a:endParaRPr lang="es-ES" sz="2000" dirty="0">
              <a:solidFill>
                <a:schemeClr val="tx1"/>
              </a:solidFill>
              <a:latin typeface="Arial" panose="020B0604020202020204" pitchFamily="34" charset="0"/>
              <a:cs typeface="Arial" panose="020B0604020202020204" pitchFamily="34" charset="0"/>
            </a:endParaRPr>
          </a:p>
          <a:p>
            <a:pPr algn="just"/>
            <a:r>
              <a:rPr lang="es-ES" sz="2000" dirty="0">
                <a:solidFill>
                  <a:schemeClr val="tx1"/>
                </a:solidFill>
                <a:latin typeface="Arial" panose="020B0604020202020204" pitchFamily="34" charset="0"/>
                <a:cs typeface="Arial" panose="020B0604020202020204" pitchFamily="34" charset="0"/>
              </a:rPr>
              <a:t>TITULO XI VIGILANCIA Y CONTROL: El Estado mediante el Ministerio de Salud vigila y controla el cumplimiento de las reglamentaciones de esta Ley imponiendo sanciones a los infractores con el fin de asegurar la higiene y seguridad en todas las actividades.</a:t>
            </a:r>
            <a:endParaRPr lang="es-CO" sz="20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589518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F1F05E2-1443-444C-A47F-C139AE51E119}"/>
              </a:ext>
            </a:extLst>
          </p:cNvPr>
          <p:cNvSpPr>
            <a:spLocks noGrp="1"/>
          </p:cNvSpPr>
          <p:nvPr>
            <p:ph sz="half" idx="1"/>
          </p:nvPr>
        </p:nvSpPr>
        <p:spPr>
          <a:xfrm>
            <a:off x="2589212" y="677917"/>
            <a:ext cx="4313864" cy="5864773"/>
          </a:xfrm>
        </p:spPr>
        <p:txBody>
          <a:bodyPr>
            <a:noAutofit/>
          </a:bodyPr>
          <a:lstStyle/>
          <a:p>
            <a:pPr algn="just"/>
            <a:r>
              <a:rPr lang="es-ES" sz="1900" b="1" dirty="0">
                <a:solidFill>
                  <a:schemeClr val="tx2">
                    <a:lumMod val="50000"/>
                  </a:schemeClr>
                </a:solidFill>
                <a:latin typeface="Arial" panose="020B0604020202020204" pitchFamily="34" charset="0"/>
                <a:cs typeface="Arial" panose="020B0604020202020204" pitchFamily="34" charset="0"/>
              </a:rPr>
              <a:t>Resolución 4396 de 2008 </a:t>
            </a:r>
            <a:r>
              <a:rPr lang="es-ES" sz="1900" dirty="0">
                <a:solidFill>
                  <a:schemeClr val="tx2">
                    <a:lumMod val="50000"/>
                  </a:schemeClr>
                </a:solidFill>
                <a:latin typeface="Arial" panose="020B0604020202020204" pitchFamily="34" charset="0"/>
                <a:cs typeface="Arial" panose="020B0604020202020204" pitchFamily="34" charset="0"/>
              </a:rPr>
              <a:t>“Por la cual se adopta el Manual de las Condiciones Técnico Sanitarias de los establecimientos en los que se elaboren, adecuen, procesen, almacenen, comercialicen, distribuyan y /o dispensen dispositivos médicos para la salud visual y ocular ” Este Manual tiene como objeto regular las condiciones técnico sanitarias de los establecimientos en donde se elaboren, adecuen, procesen, almacenen, comercialicen, distribuyan o dispensen los DMSMVO (Dispositivos Médicos sobre Medida para la Salud Visual y Ocular, de conformidad con lo previsto en el Decreto 1030 de 2007.</a:t>
            </a:r>
            <a:endParaRPr lang="es-CO" sz="1900" dirty="0">
              <a:solidFill>
                <a:schemeClr val="tx2">
                  <a:lumMod val="50000"/>
                </a:schemeClr>
              </a:solidFill>
              <a:latin typeface="Arial" panose="020B0604020202020204" pitchFamily="34" charset="0"/>
              <a:cs typeface="Arial" panose="020B0604020202020204" pitchFamily="34" charset="0"/>
            </a:endParaRPr>
          </a:p>
        </p:txBody>
      </p:sp>
      <p:sp>
        <p:nvSpPr>
          <p:cNvPr id="4" name="Marcador de contenido 3">
            <a:extLst>
              <a:ext uri="{FF2B5EF4-FFF2-40B4-BE49-F238E27FC236}">
                <a16:creationId xmlns:a16="http://schemas.microsoft.com/office/drawing/2014/main" id="{C23E720F-2E02-433E-9A4C-1FAC35834009}"/>
              </a:ext>
            </a:extLst>
          </p:cNvPr>
          <p:cNvSpPr>
            <a:spLocks noGrp="1"/>
          </p:cNvSpPr>
          <p:nvPr>
            <p:ph sz="half" idx="2"/>
          </p:nvPr>
        </p:nvSpPr>
        <p:spPr>
          <a:xfrm>
            <a:off x="7190747" y="677917"/>
            <a:ext cx="4313864" cy="5864772"/>
          </a:xfrm>
        </p:spPr>
        <p:txBody>
          <a:bodyPr>
            <a:noAutofit/>
          </a:bodyPr>
          <a:lstStyle/>
          <a:p>
            <a:pPr algn="just"/>
            <a:r>
              <a:rPr lang="es-ES" b="1" dirty="0">
                <a:latin typeface="Arial" panose="020B0604020202020204" pitchFamily="34" charset="0"/>
                <a:cs typeface="Arial" panose="020B0604020202020204" pitchFamily="34" charset="0"/>
              </a:rPr>
              <a:t>Decreto 4725  de 2005 </a:t>
            </a:r>
            <a:r>
              <a:rPr lang="es-ES" dirty="0">
                <a:latin typeface="Arial" panose="020B0604020202020204" pitchFamily="34" charset="0"/>
                <a:cs typeface="Arial" panose="020B0604020202020204" pitchFamily="34" charset="0"/>
              </a:rPr>
              <a:t>“ Por el cual se reglamenta el régimen de registros sanitarios, permiso de comercialización y vigilancia sanitaria de los dispositivos médicos para uso humano. ” El presente decreto tiene por objeto, regular el régimen de registros sanitarios, permiso de comercialización y vigilancia sanitaria en lo relacionado con la producción, procesamiento, envase, empaque, almacenamiento, expendio, uso, importación, exportación, comercialización y mantenimiento de los dispositivos médicos para uso humano, los cuales serán de obligatorio cumplimiento por parte de todas las personas naturales o jurídicas que se dediquen a dichas actividades en el territorio nacional. </a:t>
            </a:r>
            <a:endParaRPr lang="es-CO"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262564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A6B5D5-26C2-4541-95EF-1E85E1D6DBFD}"/>
              </a:ext>
            </a:extLst>
          </p:cNvPr>
          <p:cNvSpPr>
            <a:spLocks noGrp="1"/>
          </p:cNvSpPr>
          <p:nvPr>
            <p:ph type="title"/>
          </p:nvPr>
        </p:nvSpPr>
        <p:spPr>
          <a:xfrm>
            <a:off x="2592925" y="624110"/>
            <a:ext cx="8911687" cy="1015504"/>
          </a:xfrm>
        </p:spPr>
        <p:txBody>
          <a:bodyPr>
            <a:normAutofit/>
          </a:bodyPr>
          <a:lstStyle/>
          <a:p>
            <a:r>
              <a:rPr lang="es-ES" sz="4000" b="1" dirty="0">
                <a:latin typeface="Arial" panose="020B0604020202020204" pitchFamily="34" charset="0"/>
                <a:cs typeface="Arial" panose="020B0604020202020204" pitchFamily="34" charset="0"/>
              </a:rPr>
              <a:t>RESOLUCIÓN 2003 DE 2014</a:t>
            </a:r>
            <a:endParaRPr lang="es-CO" sz="4000" b="1" dirty="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806E1C95-D7E9-4A97-9707-88883646B26C}"/>
              </a:ext>
            </a:extLst>
          </p:cNvPr>
          <p:cNvSpPr>
            <a:spLocks noGrp="1"/>
          </p:cNvSpPr>
          <p:nvPr>
            <p:ph idx="1"/>
          </p:nvPr>
        </p:nvSpPr>
        <p:spPr>
          <a:xfrm>
            <a:off x="2589212" y="1639613"/>
            <a:ext cx="8915400" cy="4855779"/>
          </a:xfrm>
        </p:spPr>
        <p:txBody>
          <a:bodyPr>
            <a:noAutofit/>
          </a:bodyPr>
          <a:lstStyle/>
          <a:p>
            <a:pPr algn="just"/>
            <a:r>
              <a:rPr lang="es-ES" sz="2000" dirty="0">
                <a:latin typeface="Arial" panose="020B0604020202020204" pitchFamily="34" charset="0"/>
                <a:cs typeface="Arial" panose="020B0604020202020204" pitchFamily="34" charset="0"/>
              </a:rPr>
              <a:t>“Por la cual se definen los procedimientos y condiciones de inscripción de los Prestadores de Servicios de Salud y de habilitación de servicios de salud” </a:t>
            </a:r>
          </a:p>
          <a:p>
            <a:pPr marL="0" indent="0" algn="ctr">
              <a:buNone/>
            </a:pPr>
            <a:r>
              <a:rPr lang="es-ES" sz="2000" b="1" dirty="0">
                <a:latin typeface="Arial" panose="020B0604020202020204" pitchFamily="34" charset="0"/>
                <a:cs typeface="Arial" panose="020B0604020202020204" pitchFamily="34" charset="0"/>
              </a:rPr>
              <a:t>     Artículo 2. Campo de aplicación. La presente resolución aplica a:</a:t>
            </a:r>
          </a:p>
          <a:p>
            <a:pPr algn="just"/>
            <a:r>
              <a:rPr lang="es-ES" sz="2000" dirty="0">
                <a:latin typeface="Arial" panose="020B0604020202020204" pitchFamily="34" charset="0"/>
                <a:cs typeface="Arial" panose="020B0604020202020204" pitchFamily="34" charset="0"/>
              </a:rPr>
              <a:t>Las Instituciones Prestadoras de Servicios de Salud. </a:t>
            </a:r>
          </a:p>
          <a:p>
            <a:pPr algn="just"/>
            <a:r>
              <a:rPr lang="es-ES" sz="2000" dirty="0">
                <a:latin typeface="Arial" panose="020B0604020202020204" pitchFamily="34" charset="0"/>
                <a:cs typeface="Arial" panose="020B0604020202020204" pitchFamily="34" charset="0"/>
              </a:rPr>
              <a:t>Los Profesionales Independientes de Salud. </a:t>
            </a:r>
          </a:p>
          <a:p>
            <a:pPr algn="just"/>
            <a:r>
              <a:rPr lang="es-ES" sz="2000" dirty="0">
                <a:latin typeface="Arial" panose="020B0604020202020204" pitchFamily="34" charset="0"/>
                <a:cs typeface="Arial" panose="020B0604020202020204" pitchFamily="34" charset="0"/>
              </a:rPr>
              <a:t>Los Servicios de Transporte Especial de Pacientes. </a:t>
            </a:r>
          </a:p>
          <a:p>
            <a:pPr algn="just"/>
            <a:r>
              <a:rPr lang="es-ES" sz="2000" dirty="0">
                <a:latin typeface="Arial" panose="020B0604020202020204" pitchFamily="34" charset="0"/>
                <a:cs typeface="Arial" panose="020B0604020202020204" pitchFamily="34" charset="0"/>
              </a:rPr>
              <a:t>Las entidades con objeto social diferente a la prestación de servicios de salud, que por requerimientos propios de su actividad, brinden de manera exclusiva  servicios de baja complejidad y consulta especializada, que no incluyan servicios de hospitalización ni quirúrgicos.</a:t>
            </a:r>
          </a:p>
          <a:p>
            <a:pPr algn="just"/>
            <a:r>
              <a:rPr lang="es-ES" sz="2000" dirty="0">
                <a:latin typeface="Arial" panose="020B0604020202020204" pitchFamily="34" charset="0"/>
                <a:cs typeface="Arial" panose="020B0604020202020204" pitchFamily="34" charset="0"/>
              </a:rPr>
              <a:t>Las Entidades Departamentales y Distritales de Salud, en lo de su competencia.</a:t>
            </a:r>
            <a:endParaRPr lang="es-CO"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35257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C70E74-84CE-47DA-9A17-7625015912D9}"/>
              </a:ext>
            </a:extLst>
          </p:cNvPr>
          <p:cNvSpPr>
            <a:spLocks noGrp="1"/>
          </p:cNvSpPr>
          <p:nvPr>
            <p:ph type="title"/>
          </p:nvPr>
        </p:nvSpPr>
        <p:spPr>
          <a:xfrm>
            <a:off x="2592925" y="371062"/>
            <a:ext cx="8911687" cy="1020416"/>
          </a:xfrm>
        </p:spPr>
        <p:txBody>
          <a:bodyPr>
            <a:normAutofit/>
          </a:bodyPr>
          <a:lstStyle/>
          <a:p>
            <a:pPr algn="ctr"/>
            <a:r>
              <a:rPr lang="es-ES" sz="4000" b="1" dirty="0">
                <a:latin typeface="Arial" panose="020B0604020202020204" pitchFamily="34" charset="0"/>
                <a:cs typeface="Arial" panose="020B0604020202020204" pitchFamily="34" charset="0"/>
              </a:rPr>
              <a:t>DECRETO1030 DE 2007</a:t>
            </a:r>
            <a:endParaRPr lang="es-CO" sz="4000" b="1" dirty="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73709C71-E650-4CFB-8757-56328DCABB11}"/>
              </a:ext>
            </a:extLst>
          </p:cNvPr>
          <p:cNvSpPr>
            <a:spLocks noGrp="1"/>
          </p:cNvSpPr>
          <p:nvPr>
            <p:ph idx="1"/>
          </p:nvPr>
        </p:nvSpPr>
        <p:spPr>
          <a:xfrm>
            <a:off x="2589212" y="1139687"/>
            <a:ext cx="8915400" cy="5347251"/>
          </a:xfrm>
        </p:spPr>
        <p:txBody>
          <a:bodyPr>
            <a:normAutofit lnSpcReduction="10000"/>
          </a:bodyPr>
          <a:lstStyle/>
          <a:p>
            <a:pPr marL="0" indent="0">
              <a:buNone/>
            </a:pPr>
            <a:r>
              <a:rPr lang="es-ES" sz="1900" b="1" dirty="0">
                <a:latin typeface="Arial" panose="020B0604020202020204" pitchFamily="34" charset="0"/>
                <a:cs typeface="Arial" panose="020B0604020202020204" pitchFamily="34" charset="0"/>
              </a:rPr>
              <a:t>DEFINICIONES:</a:t>
            </a:r>
          </a:p>
          <a:p>
            <a:pPr algn="just"/>
            <a:r>
              <a:rPr lang="es-ES" sz="1600" b="1" i="0" dirty="0">
                <a:solidFill>
                  <a:srgbClr val="000000"/>
                </a:solidFill>
                <a:effectLst/>
                <a:latin typeface="Arial" panose="020B0604020202020204" pitchFamily="34" charset="0"/>
              </a:rPr>
              <a:t>Base oftálmica: </a:t>
            </a:r>
            <a:r>
              <a:rPr lang="es-ES" sz="1600" b="0" i="0" dirty="0">
                <a:solidFill>
                  <a:srgbClr val="000000"/>
                </a:solidFill>
                <a:effectLst/>
                <a:latin typeface="Arial" panose="020B0604020202020204" pitchFamily="34" charset="0"/>
              </a:rPr>
              <a:t>Bloque de material mineral u orgánico que puede ser vidrio o plástico, utilizado para elaborar lentes oftálmicos considerados dispositivos médicos para la salud visual y ocular.  </a:t>
            </a:r>
          </a:p>
          <a:p>
            <a:pPr algn="just"/>
            <a:r>
              <a:rPr lang="es-ES" sz="1600" b="1" i="0" dirty="0">
                <a:solidFill>
                  <a:srgbClr val="000000"/>
                </a:solidFill>
                <a:effectLst/>
                <a:latin typeface="Arial" panose="020B0604020202020204" pitchFamily="34" charset="0"/>
              </a:rPr>
              <a:t>Biselar: </a:t>
            </a:r>
            <a:r>
              <a:rPr lang="es-ES" sz="1600" b="0" i="0" dirty="0" err="1">
                <a:solidFill>
                  <a:srgbClr val="000000"/>
                </a:solidFill>
                <a:effectLst/>
                <a:latin typeface="Arial" panose="020B0604020202020204" pitchFamily="34" charset="0"/>
              </a:rPr>
              <a:t>Area</a:t>
            </a:r>
            <a:r>
              <a:rPr lang="es-ES" sz="1600" b="0" i="0" dirty="0">
                <a:solidFill>
                  <a:srgbClr val="000000"/>
                </a:solidFill>
                <a:effectLst/>
                <a:latin typeface="Arial" panose="020B0604020202020204" pitchFamily="34" charset="0"/>
              </a:rPr>
              <a:t> periférica –angulada o plana– del lente maquinado en el laboratorio. Recorte del lente oftálmico para montaje en armazón de acuerdo a la distancia </a:t>
            </a:r>
            <a:r>
              <a:rPr lang="es-ES" sz="1600" b="0" i="0" dirty="0" err="1">
                <a:solidFill>
                  <a:srgbClr val="000000"/>
                </a:solidFill>
                <a:effectLst/>
                <a:latin typeface="Arial" panose="020B0604020202020204" pitchFamily="34" charset="0"/>
              </a:rPr>
              <a:t>interpupilar</a:t>
            </a:r>
            <a:r>
              <a:rPr lang="es-ES" sz="1600" b="0" i="0" dirty="0">
                <a:solidFill>
                  <a:srgbClr val="000000"/>
                </a:solidFill>
                <a:effectLst/>
                <a:latin typeface="Arial" panose="020B0604020202020204" pitchFamily="34" charset="0"/>
              </a:rPr>
              <a:t> del paciente. Su propósito es permitir el soporte en el aro o mejorar su aspecto estético. </a:t>
            </a:r>
          </a:p>
          <a:p>
            <a:pPr algn="just"/>
            <a:r>
              <a:rPr lang="es-ES" sz="1600" b="1" i="0" dirty="0">
                <a:solidFill>
                  <a:srgbClr val="000000"/>
                </a:solidFill>
                <a:effectLst/>
                <a:latin typeface="Arial" panose="020B0604020202020204" pitchFamily="34" charset="0"/>
              </a:rPr>
              <a:t>Certificado de Capacidad de Producción para Dispositivos Médicos sobre Medida para la Salud Visual y Ocular: </a:t>
            </a:r>
            <a:r>
              <a:rPr lang="es-ES" sz="1600" b="0" i="0" dirty="0">
                <a:solidFill>
                  <a:srgbClr val="000000"/>
                </a:solidFill>
                <a:effectLst/>
                <a:latin typeface="Arial" panose="020B0604020202020204" pitchFamily="34" charset="0"/>
              </a:rPr>
              <a:t>Es el acto administrativo que expide el Instituto Nacional de Vigilancia de Medicamentos y Alimentos, Invima, a los laboratorios oftálmicos, de lentes de contacto y de prótesis oculares que producen dispositivos médicos sobre medida para la salud visual y ocular, en el que consta el cumplimiento de las condiciones sanitarias, de control de calidad, de dotación y de recurso humano que garantizan su buen funcionamiento, así como la capacidad técnica y la calidad. Este certificado incluye almacenamiento. </a:t>
            </a:r>
          </a:p>
          <a:p>
            <a:pPr algn="just"/>
            <a:r>
              <a:rPr lang="es-ES" sz="1600" b="1" i="0" dirty="0">
                <a:solidFill>
                  <a:srgbClr val="000000"/>
                </a:solidFill>
                <a:effectLst/>
                <a:latin typeface="Arial" panose="020B0604020202020204" pitchFamily="34" charset="0"/>
              </a:rPr>
              <a:t>Certificado de capacidad de adecuación para dispositivos médicos sobre medida para la salud visual y ocular: </a:t>
            </a:r>
            <a:r>
              <a:rPr lang="es-ES" sz="1600" b="0" i="0" dirty="0">
                <a:solidFill>
                  <a:srgbClr val="000000"/>
                </a:solidFill>
                <a:effectLst/>
                <a:latin typeface="Arial" panose="020B0604020202020204" pitchFamily="34" charset="0"/>
              </a:rPr>
              <a:t>Es el acto administrativo que expiden las entidades distritales o municipales de salud a los talleres ópticos que adecuan dispositivos médicos sobre medida para la salud visual y ocular, en el que consta el cumplimiento de las condiciones sanitarias, de control de calidad, de dotación y de recurso humano que garantizan su buen funcionamiento, así como la capacidad técnica y la calidad de los mismos. </a:t>
            </a:r>
          </a:p>
          <a:p>
            <a:pPr marL="0" indent="0" algn="just">
              <a:buNone/>
            </a:pPr>
            <a:endParaRPr lang="es-ES" sz="1600" b="0" i="0" dirty="0">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21616467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548273-F713-4C58-B809-8BDE61F09005}"/>
              </a:ext>
            </a:extLst>
          </p:cNvPr>
          <p:cNvSpPr>
            <a:spLocks noGrp="1"/>
          </p:cNvSpPr>
          <p:nvPr>
            <p:ph type="title"/>
          </p:nvPr>
        </p:nvSpPr>
        <p:spPr>
          <a:xfrm>
            <a:off x="2592925" y="424070"/>
            <a:ext cx="8911687" cy="874643"/>
          </a:xfrm>
        </p:spPr>
        <p:txBody>
          <a:bodyPr>
            <a:normAutofit/>
          </a:bodyPr>
          <a:lstStyle/>
          <a:p>
            <a:pPr algn="ctr"/>
            <a:r>
              <a:rPr lang="es-ES" sz="4000" b="1" dirty="0">
                <a:latin typeface="Arial" panose="020B0604020202020204" pitchFamily="34" charset="0"/>
                <a:cs typeface="Arial" panose="020B0604020202020204" pitchFamily="34" charset="0"/>
              </a:rPr>
              <a:t>DECRETO 1030 DE 2007</a:t>
            </a:r>
            <a:endParaRPr lang="es-CO" sz="4000" b="1" dirty="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AFE6C68E-F3D1-4442-ADC0-0BDE936F3C2E}"/>
              </a:ext>
            </a:extLst>
          </p:cNvPr>
          <p:cNvSpPr>
            <a:spLocks noGrp="1"/>
          </p:cNvSpPr>
          <p:nvPr>
            <p:ph idx="1"/>
          </p:nvPr>
        </p:nvSpPr>
        <p:spPr>
          <a:xfrm>
            <a:off x="2592925" y="1444486"/>
            <a:ext cx="8915400" cy="4789404"/>
          </a:xfrm>
        </p:spPr>
        <p:txBody>
          <a:bodyPr>
            <a:normAutofit fontScale="92500" lnSpcReduction="20000"/>
          </a:bodyPr>
          <a:lstStyle/>
          <a:p>
            <a:pPr algn="just"/>
            <a:r>
              <a:rPr lang="es-ES" sz="2200" b="1" i="0" dirty="0">
                <a:solidFill>
                  <a:srgbClr val="000000"/>
                </a:solidFill>
                <a:effectLst/>
                <a:latin typeface="Arial" panose="020B0604020202020204" pitchFamily="34" charset="0"/>
              </a:rPr>
              <a:t>Certificación de capacidad de dispensación para dispositivos médicos sobre medida para la salud visual y ocular: </a:t>
            </a:r>
            <a:r>
              <a:rPr lang="es-ES" sz="2200" b="0" i="0" dirty="0">
                <a:solidFill>
                  <a:srgbClr val="000000"/>
                </a:solidFill>
                <a:effectLst/>
                <a:latin typeface="Arial" panose="020B0604020202020204" pitchFamily="34" charset="0"/>
              </a:rPr>
              <a:t>Es el acto administrativo que expiden las entidades distritales o municipales de salud a las ópticas sin consultorio, en el que consta el cumplimiento de las condiciones sanitarias para la dispensación de dispositivos médicos sobre medida para la salud visual y ocular, control de calidad, dotación y recurso humano, que garantizan su buen funcionamiento. </a:t>
            </a:r>
          </a:p>
          <a:p>
            <a:pPr algn="just"/>
            <a:r>
              <a:rPr lang="es-ES" sz="2200" b="1" i="0" dirty="0">
                <a:solidFill>
                  <a:srgbClr val="000000"/>
                </a:solidFill>
                <a:effectLst/>
                <a:latin typeface="Arial" panose="020B0604020202020204" pitchFamily="34" charset="0"/>
              </a:rPr>
              <a:t>Dispensación: </a:t>
            </a:r>
            <a:r>
              <a:rPr lang="es-ES" sz="2200" b="0" i="0" dirty="0">
                <a:solidFill>
                  <a:srgbClr val="000000"/>
                </a:solidFill>
                <a:effectLst/>
                <a:latin typeface="Arial" panose="020B0604020202020204" pitchFamily="34" charset="0"/>
              </a:rPr>
              <a:t>Es la entrega a un usuario de uno o más dispositivos médicos o insumos relacionados con la salud visual y ocular y la información sobre su uso adecuado realizada bajo la supervisión y responsabilidad de un profesional optómetra u oftalmólogo.   </a:t>
            </a:r>
          </a:p>
          <a:p>
            <a:pPr algn="just"/>
            <a:r>
              <a:rPr lang="es-ES" sz="2200" b="1" i="0" dirty="0">
                <a:solidFill>
                  <a:srgbClr val="000000"/>
                </a:solidFill>
                <a:effectLst/>
                <a:latin typeface="Arial" panose="020B0604020202020204" pitchFamily="34" charset="0"/>
              </a:rPr>
              <a:t>Dispositivo médico para la salud visual y ocular con superficie de contacto: </a:t>
            </a:r>
            <a:r>
              <a:rPr lang="es-ES" sz="2200" b="0" i="0" dirty="0">
                <a:solidFill>
                  <a:srgbClr val="000000"/>
                </a:solidFill>
                <a:effectLst/>
                <a:latin typeface="Arial" panose="020B0604020202020204" pitchFamily="34" charset="0"/>
              </a:rPr>
              <a:t>Son aquellos que incluyen contacto con membrana mucosa y/o superficie ocular abierta o comprometida.   </a:t>
            </a:r>
          </a:p>
          <a:p>
            <a:pPr algn="just"/>
            <a:r>
              <a:rPr lang="es-ES" sz="2200" b="1" i="0" dirty="0">
                <a:solidFill>
                  <a:srgbClr val="000000"/>
                </a:solidFill>
                <a:effectLst/>
                <a:latin typeface="Arial" panose="020B0604020202020204" pitchFamily="34" charset="0"/>
              </a:rPr>
              <a:t>Dispositivo médico para la salud visual y ocular terminado: </a:t>
            </a:r>
            <a:r>
              <a:rPr lang="es-ES" sz="2200" b="0" i="0" dirty="0">
                <a:solidFill>
                  <a:srgbClr val="000000"/>
                </a:solidFill>
                <a:effectLst/>
                <a:latin typeface="Arial" panose="020B0604020202020204" pitchFamily="34" charset="0"/>
              </a:rPr>
              <a:t>Es aquel que se encuentra en su empaque definitivo apto para ser usado previo montaje y listo para su dispensación. </a:t>
            </a:r>
          </a:p>
          <a:p>
            <a:pPr algn="just"/>
            <a:endParaRPr lang="es-ES" b="0" i="0" dirty="0">
              <a:solidFill>
                <a:srgbClr val="000000"/>
              </a:solidFill>
              <a:effectLst/>
              <a:latin typeface="Arial" panose="020B0604020202020204" pitchFamily="34" charset="0"/>
            </a:endParaRPr>
          </a:p>
          <a:p>
            <a:endParaRPr lang="es-CO" dirty="0"/>
          </a:p>
        </p:txBody>
      </p:sp>
    </p:spTree>
    <p:extLst>
      <p:ext uri="{BB962C8B-B14F-4D97-AF65-F5344CB8AC3E}">
        <p14:creationId xmlns:p14="http://schemas.microsoft.com/office/powerpoint/2010/main" val="3754034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0FC6C1-B825-42AC-9269-8FEE64869EED}"/>
              </a:ext>
            </a:extLst>
          </p:cNvPr>
          <p:cNvSpPr>
            <a:spLocks noGrp="1"/>
          </p:cNvSpPr>
          <p:nvPr>
            <p:ph type="title"/>
          </p:nvPr>
        </p:nvSpPr>
        <p:spPr>
          <a:xfrm>
            <a:off x="2592925" y="624110"/>
            <a:ext cx="8911687" cy="807125"/>
          </a:xfrm>
        </p:spPr>
        <p:txBody>
          <a:bodyPr/>
          <a:lstStyle/>
          <a:p>
            <a:pPr algn="ctr"/>
            <a:r>
              <a:rPr lang="es-ES" sz="3600" b="1" dirty="0">
                <a:latin typeface="Arial" panose="020B0604020202020204" pitchFamily="34" charset="0"/>
                <a:cs typeface="Arial" panose="020B0604020202020204" pitchFamily="34" charset="0"/>
              </a:rPr>
              <a:t>DECRETO 1030 DE 2007</a:t>
            </a:r>
            <a:endParaRPr lang="es-CO" dirty="0"/>
          </a:p>
        </p:txBody>
      </p:sp>
      <p:sp>
        <p:nvSpPr>
          <p:cNvPr id="3" name="Marcador de contenido 2">
            <a:extLst>
              <a:ext uri="{FF2B5EF4-FFF2-40B4-BE49-F238E27FC236}">
                <a16:creationId xmlns:a16="http://schemas.microsoft.com/office/drawing/2014/main" id="{60E8A237-A92E-4415-A1FD-403B79E1E2C9}"/>
              </a:ext>
            </a:extLst>
          </p:cNvPr>
          <p:cNvSpPr>
            <a:spLocks noGrp="1"/>
          </p:cNvSpPr>
          <p:nvPr>
            <p:ph idx="1"/>
          </p:nvPr>
        </p:nvSpPr>
        <p:spPr>
          <a:xfrm>
            <a:off x="2589212" y="1563757"/>
            <a:ext cx="8915400" cy="4876800"/>
          </a:xfrm>
        </p:spPr>
        <p:txBody>
          <a:bodyPr>
            <a:normAutofit fontScale="92500" lnSpcReduction="20000"/>
          </a:bodyPr>
          <a:lstStyle/>
          <a:p>
            <a:pPr algn="just"/>
            <a:r>
              <a:rPr lang="es-ES" b="1" i="0" dirty="0">
                <a:solidFill>
                  <a:srgbClr val="000000"/>
                </a:solidFill>
                <a:effectLst/>
                <a:latin typeface="Arial" panose="020B0604020202020204" pitchFamily="34" charset="0"/>
              </a:rPr>
              <a:t>Estudio clínico: </a:t>
            </a:r>
            <a:r>
              <a:rPr lang="es-ES" b="0" i="0" dirty="0">
                <a:solidFill>
                  <a:srgbClr val="000000"/>
                </a:solidFill>
                <a:effectLst/>
                <a:latin typeface="Arial" panose="020B0604020202020204" pitchFamily="34" charset="0"/>
              </a:rPr>
              <a:t>Cualquier investigación que se realice en seres humanos con intención de descubrir o verificar los efectos clínicos o cualquier otro efecto de los dispositivos médicos sobre medida para la salud visual y ocular e identificar cualquier reacción adversa con el objeto de comprobar su seguridad y/o eficacia. </a:t>
            </a:r>
          </a:p>
          <a:p>
            <a:pPr marL="0" indent="0" algn="just">
              <a:buNone/>
            </a:pPr>
            <a:endParaRPr lang="es-ES" b="0" i="0" dirty="0">
              <a:solidFill>
                <a:srgbClr val="000000"/>
              </a:solidFill>
              <a:effectLst/>
              <a:latin typeface="Arial" panose="020B0604020202020204" pitchFamily="34" charset="0"/>
            </a:endParaRPr>
          </a:p>
          <a:p>
            <a:pPr algn="just"/>
            <a:r>
              <a:rPr lang="es-ES" b="1" i="0" dirty="0">
                <a:solidFill>
                  <a:srgbClr val="000000"/>
                </a:solidFill>
                <a:effectLst/>
                <a:latin typeface="Arial" panose="020B0604020202020204" pitchFamily="34" charset="0"/>
              </a:rPr>
              <a:t>Incidente adverso: </a:t>
            </a:r>
            <a:r>
              <a:rPr lang="es-ES" b="0" i="0" dirty="0">
                <a:solidFill>
                  <a:srgbClr val="000000"/>
                </a:solidFill>
                <a:effectLst/>
                <a:latin typeface="Arial" panose="020B0604020202020204" pitchFamily="34" charset="0"/>
              </a:rPr>
              <a:t>Daño o potencial riesgo de daño no intencionado al paciente, operador o medio ambiente que ocurre como consecuencia de la utilización de un dispositivo médico sobre medida para la salud visual y ocular. </a:t>
            </a:r>
          </a:p>
          <a:p>
            <a:pPr marL="0" indent="0" algn="just">
              <a:buNone/>
            </a:pPr>
            <a:r>
              <a:rPr lang="es-ES" b="0" i="0" dirty="0">
                <a:solidFill>
                  <a:srgbClr val="000000"/>
                </a:solidFill>
                <a:effectLst/>
                <a:latin typeface="Arial" panose="020B0604020202020204" pitchFamily="34" charset="0"/>
              </a:rPr>
              <a:t>  </a:t>
            </a:r>
          </a:p>
          <a:p>
            <a:pPr algn="just"/>
            <a:r>
              <a:rPr lang="es-ES" b="1" i="0" dirty="0">
                <a:solidFill>
                  <a:srgbClr val="000000"/>
                </a:solidFill>
                <a:effectLst/>
                <a:latin typeface="Arial" panose="020B0604020202020204" pitchFamily="34" charset="0"/>
              </a:rPr>
              <a:t>Inserto: </a:t>
            </a:r>
            <a:r>
              <a:rPr lang="es-ES" b="0" i="0" dirty="0">
                <a:solidFill>
                  <a:srgbClr val="000000"/>
                </a:solidFill>
                <a:effectLst/>
                <a:latin typeface="Arial" panose="020B0604020202020204" pitchFamily="34" charset="0"/>
              </a:rPr>
              <a:t>Es cualquier material impreso, digitalizado o gráfico que contiene instrucciones para su almacenamiento, utilización o consumo seguro del dispositivo médico sobre medida para la salud visual y ocular. </a:t>
            </a:r>
          </a:p>
          <a:p>
            <a:pPr marL="0" indent="0" algn="just">
              <a:buNone/>
            </a:pPr>
            <a:r>
              <a:rPr lang="es-ES" b="0" i="0" dirty="0">
                <a:solidFill>
                  <a:srgbClr val="000000"/>
                </a:solidFill>
                <a:effectLst/>
                <a:latin typeface="Arial" panose="020B0604020202020204" pitchFamily="34" charset="0"/>
              </a:rPr>
              <a:t>  </a:t>
            </a:r>
          </a:p>
          <a:p>
            <a:pPr algn="just"/>
            <a:r>
              <a:rPr lang="es-ES" b="1" i="0" dirty="0">
                <a:solidFill>
                  <a:srgbClr val="000000"/>
                </a:solidFill>
                <a:effectLst/>
                <a:latin typeface="Arial" panose="020B0604020202020204" pitchFamily="34" charset="0"/>
              </a:rPr>
              <a:t>Laboratorio de lentes de contacto: </a:t>
            </a:r>
            <a:r>
              <a:rPr lang="es-ES" b="0" i="0" dirty="0">
                <a:solidFill>
                  <a:srgbClr val="000000"/>
                </a:solidFill>
                <a:effectLst/>
                <a:latin typeface="Arial" panose="020B0604020202020204" pitchFamily="34" charset="0"/>
              </a:rPr>
              <a:t>Es el establecimiento encargado de la recepción, producción, almacenamiento, distribución y comercialización de lentes de contacto sobre medida para la salud visual y ocular a las Instituciones Prestadoras de Servicios de Salud, IPS, con servicios de salud visual y ocular habilitados, a las ópticas con consultorio y a los profesionales de la salud visual y ocular. </a:t>
            </a:r>
          </a:p>
          <a:p>
            <a:pPr algn="just"/>
            <a:endParaRPr lang="es-ES" b="0" i="0" dirty="0">
              <a:solidFill>
                <a:srgbClr val="000000"/>
              </a:solidFill>
              <a:effectLst/>
              <a:latin typeface="Arial" panose="020B0604020202020204" pitchFamily="34" charset="0"/>
            </a:endParaRPr>
          </a:p>
          <a:p>
            <a:endParaRPr lang="es-CO" dirty="0"/>
          </a:p>
        </p:txBody>
      </p:sp>
    </p:spTree>
    <p:extLst>
      <p:ext uri="{BB962C8B-B14F-4D97-AF65-F5344CB8AC3E}">
        <p14:creationId xmlns:p14="http://schemas.microsoft.com/office/powerpoint/2010/main" val="453525864"/>
      </p:ext>
    </p:extLst>
  </p:cSld>
  <p:clrMapOvr>
    <a:masterClrMapping/>
  </p:clrMapOvr>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346</TotalTime>
  <Words>3324</Words>
  <Application>Microsoft Office PowerPoint</Application>
  <PresentationFormat>Panorámica</PresentationFormat>
  <Paragraphs>151</Paragraphs>
  <Slides>28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28</vt:i4>
      </vt:variant>
    </vt:vector>
  </HeadingPairs>
  <TitlesOfParts>
    <vt:vector size="32" baseType="lpstr">
      <vt:lpstr>Arial</vt:lpstr>
      <vt:lpstr>Century Gothic</vt:lpstr>
      <vt:lpstr>Wingdings 3</vt:lpstr>
      <vt:lpstr>Espiral</vt:lpstr>
      <vt:lpstr>  ANÁLISIS DECRETO 1030 DE 2007 </vt:lpstr>
      <vt:lpstr>VIGENCIA Y ÁMBITO DE APLICACIÓN DEL DECRETO 1030 DE 2007</vt:lpstr>
      <vt:lpstr>MARCO NORMATIVO</vt:lpstr>
      <vt:lpstr>LEY 9 DE 1979</vt:lpstr>
      <vt:lpstr>Presentación de PowerPoint</vt:lpstr>
      <vt:lpstr>RESOLUCIÓN 2003 DE 2014</vt:lpstr>
      <vt:lpstr>DECRETO1030 DE 2007</vt:lpstr>
      <vt:lpstr>DECRETO 1030 DE 2007</vt:lpstr>
      <vt:lpstr>DECRETO 1030 DE 2007</vt:lpstr>
      <vt:lpstr>Pertinencia aplicación en la Secretaría de Salud Pública y Seguridad Social</vt:lpstr>
      <vt:lpstr>Presentación de PowerPoint</vt:lpstr>
      <vt:lpstr>TIPOS DE ESTABLECIMIENTOS</vt:lpstr>
      <vt:lpstr>Óptica Con Consultorio  </vt:lpstr>
      <vt:lpstr>Requisitos Óptica Con Consultorio</vt:lpstr>
      <vt:lpstr>Documentación Óptica con Consultorio: </vt:lpstr>
      <vt:lpstr>Óptica sin Consultorio  </vt:lpstr>
      <vt:lpstr>Requisitos Óptica Sin Consultorio</vt:lpstr>
      <vt:lpstr>Documentación Óptica sin Consultorio: </vt:lpstr>
      <vt:lpstr>Taller Óptico </vt:lpstr>
      <vt:lpstr>Requisitos Taller Óptico</vt:lpstr>
      <vt:lpstr>Documentación Taller Óptico</vt:lpstr>
      <vt:lpstr>Responsabilidades Director Científico</vt:lpstr>
      <vt:lpstr>Presentación de PowerPoint</vt:lpstr>
      <vt:lpstr>Planillas de Control de Calidad</vt:lpstr>
      <vt:lpstr>Requisitos para Iniciar Proceso de Certificación</vt:lpstr>
      <vt:lpstr>Presentación de PowerPoint</vt:lpstr>
      <vt:lpstr>VIGENCIA DE CERTIFICADOS</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ANÁLISIS DECRETO 1030 DE 2007 </dc:title>
  <dc:creator>Jennifer Morales</dc:creator>
  <cp:lastModifiedBy>Jennifer Morales</cp:lastModifiedBy>
  <cp:revision>9</cp:revision>
  <dcterms:created xsi:type="dcterms:W3CDTF">2021-08-12T23:36:56Z</dcterms:created>
  <dcterms:modified xsi:type="dcterms:W3CDTF">2021-08-13T22:13:48Z</dcterms:modified>
</cp:coreProperties>
</file>