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66" r:id="rId11"/>
    <p:sldId id="267" r:id="rId12"/>
    <p:sldId id="262" r:id="rId13"/>
    <p:sldId id="263" r:id="rId14"/>
    <p:sldId id="268" r:id="rId15"/>
    <p:sldId id="269" r:id="rId16"/>
    <p:sldId id="275" r:id="rId17"/>
    <p:sldId id="277" r:id="rId18"/>
    <p:sldId id="278" r:id="rId19"/>
    <p:sldId id="274" r:id="rId20"/>
    <p:sldId id="270" r:id="rId21"/>
    <p:sldId id="271" r:id="rId22"/>
  </p:sldIdLst>
  <p:sldSz cx="9144000" cy="5143500" type="screen16x9"/>
  <p:notesSz cx="6858000" cy="9144000"/>
  <p:embeddedFontLst>
    <p:embeddedFont>
      <p:font typeface="Arial Unicode MS" panose="020B060402020202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C3F2DC-8BE2-4521-AE5E-97AFE40F57D7}">
  <a:tblStyle styleId="{EEC3F2DC-8BE2-4521-AE5E-97AFE40F57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ac8225f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bac8225f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ac8225f50_0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bac8225f50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ac8225f50_0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ac8225f50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77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c8225f50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bac8225f50_0_6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ac8225f50_0_6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222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c8225f50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bac8225f50_0_6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ac8225f50_0_6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7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ac8225f5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bac8225f50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bac8225f50_0_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ac8225f50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bac8225f50_0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bac8225f50_0_4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c8225f50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bac8225f50_0_6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ac8225f50_0_6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ac8225f50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ac8225f50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c8225f50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bac8225f50_0_6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ac8225f50_0_6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13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ac8225f50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bac8225f50_0_6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ac8225f50_0_6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15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ac8225f50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bac8225f5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71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392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43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53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83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48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71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35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93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0855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1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345-ABDB-4B77-852D-E957F202E84A}" type="datetimeFigureOut">
              <a:rPr lang="es-CO" smtClean="0"/>
              <a:pPr/>
              <a:t>3/02/2021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069-44BA-4FE1-9347-D1BECC8058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12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42EE2C3-E2FD-4409-A609-600C367F4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41918"/>
              </p:ext>
            </p:extLst>
          </p:nvPr>
        </p:nvGraphicFramePr>
        <p:xfrm>
          <a:off x="322333" y="534400"/>
          <a:ext cx="6716423" cy="1700400"/>
        </p:xfrm>
        <a:graphic>
          <a:graphicData uri="http://schemas.openxmlformats.org/drawingml/2006/table">
            <a:tbl>
              <a:tblPr firstRow="1" firstCol="1" bandRow="1">
                <a:tableStyleId>{EEC3F2DC-8BE2-4521-AE5E-97AFE40F57D7}</a:tableStyleId>
              </a:tblPr>
              <a:tblGrid>
                <a:gridCol w="1096559">
                  <a:extLst>
                    <a:ext uri="{9D8B030D-6E8A-4147-A177-3AD203B41FA5}">
                      <a16:colId xmlns:a16="http://schemas.microsoft.com/office/drawing/2014/main" val="3087013939"/>
                    </a:ext>
                  </a:extLst>
                </a:gridCol>
                <a:gridCol w="883189">
                  <a:extLst>
                    <a:ext uri="{9D8B030D-6E8A-4147-A177-3AD203B41FA5}">
                      <a16:colId xmlns:a16="http://schemas.microsoft.com/office/drawing/2014/main" val="407972240"/>
                    </a:ext>
                  </a:extLst>
                </a:gridCol>
                <a:gridCol w="507766">
                  <a:extLst>
                    <a:ext uri="{9D8B030D-6E8A-4147-A177-3AD203B41FA5}">
                      <a16:colId xmlns:a16="http://schemas.microsoft.com/office/drawing/2014/main" val="863559934"/>
                    </a:ext>
                  </a:extLst>
                </a:gridCol>
                <a:gridCol w="784607">
                  <a:extLst>
                    <a:ext uri="{9D8B030D-6E8A-4147-A177-3AD203B41FA5}">
                      <a16:colId xmlns:a16="http://schemas.microsoft.com/office/drawing/2014/main" val="4086795636"/>
                    </a:ext>
                  </a:extLst>
                </a:gridCol>
                <a:gridCol w="507091">
                  <a:extLst>
                    <a:ext uri="{9D8B030D-6E8A-4147-A177-3AD203B41FA5}">
                      <a16:colId xmlns:a16="http://schemas.microsoft.com/office/drawing/2014/main" val="1462185884"/>
                    </a:ext>
                  </a:extLst>
                </a:gridCol>
                <a:gridCol w="908847">
                  <a:extLst>
                    <a:ext uri="{9D8B030D-6E8A-4147-A177-3AD203B41FA5}">
                      <a16:colId xmlns:a16="http://schemas.microsoft.com/office/drawing/2014/main" val="1256690439"/>
                    </a:ext>
                  </a:extLst>
                </a:gridCol>
                <a:gridCol w="507091">
                  <a:extLst>
                    <a:ext uri="{9D8B030D-6E8A-4147-A177-3AD203B41FA5}">
                      <a16:colId xmlns:a16="http://schemas.microsoft.com/office/drawing/2014/main" val="2265648068"/>
                    </a:ext>
                  </a:extLst>
                </a:gridCol>
                <a:gridCol w="507091">
                  <a:extLst>
                    <a:ext uri="{9D8B030D-6E8A-4147-A177-3AD203B41FA5}">
                      <a16:colId xmlns:a16="http://schemas.microsoft.com/office/drawing/2014/main" val="1090973301"/>
                    </a:ext>
                  </a:extLst>
                </a:gridCol>
                <a:gridCol w="507091">
                  <a:extLst>
                    <a:ext uri="{9D8B030D-6E8A-4147-A177-3AD203B41FA5}">
                      <a16:colId xmlns:a16="http://schemas.microsoft.com/office/drawing/2014/main" val="2349461193"/>
                    </a:ext>
                  </a:extLst>
                </a:gridCol>
                <a:gridCol w="507091">
                  <a:extLst>
                    <a:ext uri="{9D8B030D-6E8A-4147-A177-3AD203B41FA5}">
                      <a16:colId xmlns:a16="http://schemas.microsoft.com/office/drawing/2014/main" val="2257880044"/>
                    </a:ext>
                  </a:extLst>
                </a:gridCol>
              </a:tblGrid>
              <a:tr h="56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</a:rPr>
                        <a:t>Indicador de bienestar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Línea base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Año base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Fuente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Tipo de Meta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Meta de cuatrienio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Meta 2020 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Meta 2021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Meta 2022  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Meta 2023 </a:t>
                      </a:r>
                      <a:endParaRPr lang="es-CO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extLst>
                  <a:ext uri="{0D108BD9-81ED-4DB2-BD59-A6C34878D82A}">
                    <a16:rowId xmlns:a16="http://schemas.microsoft.com/office/drawing/2014/main" val="2571001723"/>
                  </a:ext>
                </a:extLst>
              </a:tr>
              <a:tr h="56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Tasa de mortalidad por tuberculosis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2,7 x 100.000 habitantes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2018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DANE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2,7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</a:rPr>
                        <a:t>2,7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extLst>
                  <a:ext uri="{0D108BD9-81ED-4DB2-BD59-A6C34878D82A}">
                    <a16:rowId xmlns:a16="http://schemas.microsoft.com/office/drawing/2014/main" val="4097288239"/>
                  </a:ext>
                </a:extLst>
              </a:tr>
              <a:tr h="56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Porcentaje de éxito terapéutico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68%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2019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Minsalud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M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85%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85%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85%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85%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</a:rPr>
                        <a:t>85%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675" marR="66675" marT="9525" marB="0"/>
                </a:tc>
                <a:extLst>
                  <a:ext uri="{0D108BD9-81ED-4DB2-BD59-A6C34878D82A}">
                    <a16:rowId xmlns:a16="http://schemas.microsoft.com/office/drawing/2014/main" val="156122998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C3469AF-9746-4CB7-AE8A-FBA6D6AAF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51398"/>
              </p:ext>
            </p:extLst>
          </p:nvPr>
        </p:nvGraphicFramePr>
        <p:xfrm>
          <a:off x="1088397" y="2908700"/>
          <a:ext cx="7470812" cy="1799273"/>
        </p:xfrm>
        <a:graphic>
          <a:graphicData uri="http://schemas.openxmlformats.org/drawingml/2006/table">
            <a:tbl>
              <a:tblPr firstRow="1" firstCol="1" bandRow="1">
                <a:tableStyleId>{EEC3F2DC-8BE2-4521-AE5E-97AFE40F57D7}</a:tableStyleId>
              </a:tblPr>
              <a:tblGrid>
                <a:gridCol w="2367185">
                  <a:extLst>
                    <a:ext uri="{9D8B030D-6E8A-4147-A177-3AD203B41FA5}">
                      <a16:colId xmlns:a16="http://schemas.microsoft.com/office/drawing/2014/main" val="2439317675"/>
                    </a:ext>
                  </a:extLst>
                </a:gridCol>
                <a:gridCol w="1477925">
                  <a:extLst>
                    <a:ext uri="{9D8B030D-6E8A-4147-A177-3AD203B41FA5}">
                      <a16:colId xmlns:a16="http://schemas.microsoft.com/office/drawing/2014/main" val="2217748428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1615312260"/>
                    </a:ext>
                  </a:extLst>
                </a:gridCol>
                <a:gridCol w="1113318">
                  <a:extLst>
                    <a:ext uri="{9D8B030D-6E8A-4147-A177-3AD203B41FA5}">
                      <a16:colId xmlns:a16="http://schemas.microsoft.com/office/drawing/2014/main" val="2649829094"/>
                    </a:ext>
                  </a:extLst>
                </a:gridCol>
                <a:gridCol w="843072">
                  <a:extLst>
                    <a:ext uri="{9D8B030D-6E8A-4147-A177-3AD203B41FA5}">
                      <a16:colId xmlns:a16="http://schemas.microsoft.com/office/drawing/2014/main" val="1940212686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s-MX" sz="1100" dirty="0">
                          <a:effectLst/>
                        </a:rPr>
                        <a:t>INDICADOR DE BIENESTAR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s-MX" sz="1100" dirty="0">
                          <a:effectLst/>
                        </a:rPr>
                        <a:t>LINEA BASE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endParaRPr lang="es-MX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s-MX" sz="1200" dirty="0">
                          <a:effectLst/>
                        </a:rPr>
                        <a:t>PROGRAMADO 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</a:rPr>
                        <a:t>EJECUTADO (31 diciembre año 2020)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Avance 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191004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Porcentaje de éxito terapéutico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68%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85%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70%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70%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4838360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Tasa de Mortalidad por tuberculosis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2.7x 100.000 habitantes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2.7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>
                          <a:effectLst/>
                        </a:rPr>
                        <a:t>4.6</a:t>
                      </a:r>
                      <a:endParaRPr lang="es-CO" sz="12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O" sz="1100" dirty="0">
                          <a:effectLst/>
                        </a:rPr>
                        <a:t>4.6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64291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07C7C5-95A0-4611-87AA-64483DEEA783}"/>
              </a:ext>
            </a:extLst>
          </p:cNvPr>
          <p:cNvSpPr txBox="1"/>
          <p:nvPr/>
        </p:nvSpPr>
        <p:spPr>
          <a:xfrm>
            <a:off x="1945758" y="2506626"/>
            <a:ext cx="719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Arial Unicode MS"/>
              </a:rPr>
              <a:t>Meta de bienestar Plan de Desarrollo 2020-2023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093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" b="1"/>
              <a:t>PLAN DE ACCIÓN </a:t>
            </a:r>
            <a:endParaRPr b="1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graphicFrame>
        <p:nvGraphicFramePr>
          <p:cNvPr id="123" name="Google Shape;123;p21"/>
          <p:cNvGraphicFramePr/>
          <p:nvPr>
            <p:extLst>
              <p:ext uri="{D42A27DB-BD31-4B8C-83A1-F6EECF244321}">
                <p14:modId xmlns:p14="http://schemas.microsoft.com/office/powerpoint/2010/main" val="2630652953"/>
              </p:ext>
            </p:extLst>
          </p:nvPr>
        </p:nvGraphicFramePr>
        <p:xfrm>
          <a:off x="137764" y="1125835"/>
          <a:ext cx="8474607" cy="3104900"/>
        </p:xfrm>
        <a:graphic>
          <a:graphicData uri="http://schemas.openxmlformats.org/drawingml/2006/table">
            <a:tbl>
              <a:tblPr firstRow="1" bandRow="1">
                <a:noFill/>
                <a:tableStyleId>{EEC3F2DC-8BE2-4521-AE5E-97AFE40F57D7}</a:tableStyleId>
              </a:tblPr>
              <a:tblGrid>
                <a:gridCol w="2740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chemeClr val="dk1"/>
                          </a:solidFill>
                        </a:rPr>
                        <a:t>META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chemeClr val="dk1"/>
                          </a:solidFill>
                        </a:rPr>
                        <a:t>ACTIVIDADES PROGRAMDAS 2020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# ACTIVIDADES REALIZADAS 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solidFill>
                            <a:schemeClr val="dk1"/>
                          </a:solidFill>
                        </a:rPr>
                        <a:t>31 DE DICIEMBRE </a:t>
                      </a: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2020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% DE CUMPLIMIENTO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Y OBSERVACIONES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Realizar Visitas de Intervención psico-sociales al 100% de los pacientes priorizados con tuberculosis  en riesgo o  pérdida en el seguimiento del programa de control de  TB.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100%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25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100%</a:t>
                      </a:r>
                      <a:endParaRPr sz="9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2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Realizar visitas de  campo al 100% de los casos reportados  según  los  lineamientos  del  INS, con el fin de Fortalecer la adherencia al tratamiento y la  búsqueda de  contactos.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100%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460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98% ( PENDIENTE POR EJECUTAR 4 VISITAS DEL 2020 DE PRIMERA VEZ) 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6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búsqueda activa y pasiva a  9.520 sintomáticos respiratorios en el municipio con apoyo de los prestadores de servicios de salud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4760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5313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112%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Realizar visitas de seguimiento de la cohorte al 100% de IPS priorizadas con pacientes en DOTS/TAS</a:t>
                      </a:r>
                      <a:endParaRPr sz="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74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77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104% ( SE REALIZARON 3 VISITAS ADICIONALES PUESTOS DE SALUD CON APERTURAS) 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614450" y="226637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" b="1" dirty="0"/>
              <a:t>PLAN DE ACCIÓN </a:t>
            </a:r>
            <a:endParaRPr b="1" dirty="0"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graphicFrame>
        <p:nvGraphicFramePr>
          <p:cNvPr id="130" name="Google Shape;130;p22"/>
          <p:cNvGraphicFramePr/>
          <p:nvPr>
            <p:extLst>
              <p:ext uri="{D42A27DB-BD31-4B8C-83A1-F6EECF244321}">
                <p14:modId xmlns:p14="http://schemas.microsoft.com/office/powerpoint/2010/main" val="2754012069"/>
              </p:ext>
            </p:extLst>
          </p:nvPr>
        </p:nvGraphicFramePr>
        <p:xfrm>
          <a:off x="254724" y="1136468"/>
          <a:ext cx="8543100" cy="3333115"/>
        </p:xfrm>
        <a:graphic>
          <a:graphicData uri="http://schemas.openxmlformats.org/drawingml/2006/table">
            <a:tbl>
              <a:tblPr firstRow="1" bandRow="1">
                <a:noFill/>
                <a:tableStyleId>{EEC3F2DC-8BE2-4521-AE5E-97AFE40F57D7}</a:tableStyleId>
              </a:tblPr>
              <a:tblGrid>
                <a:gridCol w="27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chemeClr val="dk1"/>
                          </a:solidFill>
                        </a:rPr>
                        <a:t>META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>
                          <a:solidFill>
                            <a:schemeClr val="dk1"/>
                          </a:solidFill>
                        </a:rPr>
                        <a:t>ACTIVIDADES PROGRAMDAS 2020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# ACTIVIDADES REALIZADAS 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31 DE DICIEMBRE 2020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% DE CUMPLIMIENTO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dirty="0">
                          <a:solidFill>
                            <a:schemeClr val="dk1"/>
                          </a:solidFill>
                        </a:rPr>
                        <a:t>Y OBSERVACIONES 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/>
                        <a:t>Realizar mínimo 2 veces al año orientación y asistencia  técnica  al 100% de IPS en los  lineamientos  programáticos relacionados con el diagnóstico tratamiento  y seguimiento a los  pacientes con  lepra y tuberculosis verificando cumplimiento de normatividad.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74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74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100%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Realizar 2 visitas de asistencia técnica en el seguimiento al Desarrollo del modelo de gestión programático de tuberculosis y lepra adoptado en el 100% las EAPB del municipio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26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26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100%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Realizar Unidad de Análisis en tuberculosis al 100% de los casos de acuerdo a los lineamientos del INS.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100%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6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100% ( PENDIENTES POR ANALIZAR 5 CASOS REPORTADOS DE LA SEMANA EPIDEMIOLOGICA 52 DE 2020, SE SOLICITO HC A LAS IPS) 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3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Realizar 10 Visitas para el fortalecimiento de las acciones programáticas y vigilancia en salud publica en tuberculosis y lepra para la población privada de la libertad y custodios.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10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100%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646347" y="60530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" b="1" dirty="0"/>
              <a:t>PLAN DE ACCIÓN </a:t>
            </a:r>
            <a:endParaRPr b="1" dirty="0"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C06EDB2C-9113-465A-9643-B8F88E93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30684"/>
              </p:ext>
            </p:extLst>
          </p:nvPr>
        </p:nvGraphicFramePr>
        <p:xfrm>
          <a:off x="350873" y="806030"/>
          <a:ext cx="8506048" cy="4012275"/>
        </p:xfrm>
        <a:graphic>
          <a:graphicData uri="http://schemas.openxmlformats.org/drawingml/2006/table">
            <a:tbl>
              <a:tblPr firstRow="1" bandRow="1">
                <a:tableStyleId>{EEC3F2DC-8BE2-4521-AE5E-97AFE40F57D7}</a:tableStyleId>
              </a:tblPr>
              <a:tblGrid>
                <a:gridCol w="2775099">
                  <a:extLst>
                    <a:ext uri="{9D8B030D-6E8A-4147-A177-3AD203B41FA5}">
                      <a16:colId xmlns:a16="http://schemas.microsoft.com/office/drawing/2014/main" val="35357832"/>
                    </a:ext>
                  </a:extLst>
                </a:gridCol>
                <a:gridCol w="1477925">
                  <a:extLst>
                    <a:ext uri="{9D8B030D-6E8A-4147-A177-3AD203B41FA5}">
                      <a16:colId xmlns:a16="http://schemas.microsoft.com/office/drawing/2014/main" val="1843006226"/>
                    </a:ext>
                  </a:extLst>
                </a:gridCol>
                <a:gridCol w="2126512">
                  <a:extLst>
                    <a:ext uri="{9D8B030D-6E8A-4147-A177-3AD203B41FA5}">
                      <a16:colId xmlns:a16="http://schemas.microsoft.com/office/drawing/2014/main" val="3450933278"/>
                    </a:ext>
                  </a:extLst>
                </a:gridCol>
                <a:gridCol w="2126512">
                  <a:extLst>
                    <a:ext uri="{9D8B030D-6E8A-4147-A177-3AD203B41FA5}">
                      <a16:colId xmlns:a16="http://schemas.microsoft.com/office/drawing/2014/main" val="3240239587"/>
                    </a:ext>
                  </a:extLst>
                </a:gridCol>
              </a:tblGrid>
              <a:tr h="632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</a:rPr>
                        <a:t>META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</a:rPr>
                        <a:t>ACTIVIDADES PROGRAMADAS 2020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</a:rPr>
                        <a:t># ACTIVIDADES REALIZADAS </a:t>
                      </a:r>
                      <a:endParaRPr lang="es-CO"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</a:rPr>
                        <a:t>31 DE DICIEMBRE 2020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</a:rPr>
                        <a:t>% DE CUMPLIMIENTO</a:t>
                      </a:r>
                      <a:endParaRPr lang="es-CO"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</a:rPr>
                        <a:t>Y OBSERVACIONES 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934771"/>
                  </a:ext>
                </a:extLst>
              </a:tr>
              <a:tr h="87732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s" sz="900" dirty="0"/>
                        <a:t>Realizar Actividades de prevención y educación  en tuberculosis dirigidas a población vulnerable y en riesgo como: Habitantes en condición de calle y habitante de calle, Consumidores de SPA, PVV, Adultos mayores, personas con enfermedades Crónicas. 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20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32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100%</a:t>
                      </a: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4026686041"/>
                  </a:ext>
                </a:extLst>
              </a:tr>
              <a:tr h="4526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/>
                        <a:t>Realizar de 2 visitas al año al 100%  de las IPS de atencion integral parara verificar el cumplimiento de las acciones colaborativas TB - VIH 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16</a:t>
                      </a:r>
                      <a:endParaRPr sz="9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16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100%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635024445"/>
                  </a:ext>
                </a:extLst>
              </a:tr>
              <a:tr h="45266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Realizar 1 jornada de actualización a todas las EAPB, IPS y a la academia de acuerdo a los lineamientos programáticos en tuberculosis y lepra realizados por el INS. 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1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1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100% ( INDICADOR QUE PERTENECE AL PLAN TERRITORIAL ) 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2773406223"/>
                  </a:ext>
                </a:extLst>
              </a:tr>
              <a:tr h="4526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Realizar vigilancia epidemiológica y Seguimiento al 100% de los casos diagnosticados con Lepra.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0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0</a:t>
                      </a:r>
                      <a:endParaRPr sz="900" dirty="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900" dirty="0"/>
                        <a:t>100% ( INDICADOR QUE PERTENECE AL PLAN TERRITORIAL )</a:t>
                      </a:r>
                      <a:endParaRPr sz="900" dirty="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2712616977"/>
                  </a:ext>
                </a:extLst>
              </a:tr>
              <a:tr h="452669">
                <a:tc>
                  <a:txBody>
                    <a:bodyPr/>
                    <a:lstStyle/>
                    <a:p>
                      <a:r>
                        <a:rPr lang="es-CO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Realizar visitas de campo al 100% de los casos reportados  con lepra según  los  lineamientos  del  INS, con el fin de Fortalecer la adherencia al tratamiento y la búsqueda de  convivientes.</a:t>
                      </a:r>
                      <a:endParaRPr lang="es-CO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/>
                        <a:t>100%( INDICADOR QUE PERTENECE AL PLAN TERRITORIAL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5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43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68075" y="1349825"/>
            <a:ext cx="2976874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/>
              <a:t>UNIDADES DE ANALISIS ( CASOS MORTALIDAD 2020)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87623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F897E-BA76-471B-ABB3-772757B4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61821"/>
          </a:xfrm>
        </p:spPr>
        <p:txBody>
          <a:bodyPr/>
          <a:lstStyle/>
          <a:p>
            <a:pPr algn="ctr"/>
            <a:r>
              <a:rPr lang="es-MX" b="1" dirty="0"/>
              <a:t>CONTEXTO ACTUAL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B51DE-52E6-42C6-933D-A01EBCF8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35665"/>
            <a:ext cx="7886700" cy="36969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A la fecha se han presentado 22 casos por mortalidad TB/VIH.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se han realizado un total de 6 unidades de análisis de mortalidad TB/ VIH, en las cuales se analizaron 17 casos distribuidos de la siguiente manera: </a:t>
            </a:r>
            <a:endParaRPr lang="es-CO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/>
            <a:r>
              <a:rPr lang="es-ES" sz="1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Total, de casos por Coinfección TB/ VIH: 10 pacientes</a:t>
            </a:r>
            <a:endParaRPr lang="es-CO" sz="16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/>
            <a:r>
              <a:rPr lang="es-ES" sz="1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Total, de casos por Tuberculosis: 7 Pacientes.</a:t>
            </a:r>
            <a:endParaRPr lang="es-CO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/>
            <a:r>
              <a:rPr lang="es-ES" sz="16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Total, de casos descartados por Tuberculosis: 5 pacientes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Pendiente 1 unidad de analisis para evaluar 5 últimos casos ( Protocolo de vigilancia en salud Publica , se tiene plazo máximo hasta 8 semanas para realizar las respectivas unidades de analisis y reportados en la semana epidemiológica # 53 de 2020).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Fuentes de información SIVIGILA -  RUAF -  LIBRO DE PACIENTES. </a:t>
            </a:r>
          </a:p>
          <a:p>
            <a:pPr marL="139700" indent="0" algn="just">
              <a:buNone/>
            </a:pPr>
            <a:endParaRPr lang="es-ES" sz="1600" u="sng" dirty="0">
              <a:solidFill>
                <a:schemeClr val="tx1"/>
              </a:solidFill>
              <a:effectLst/>
              <a:latin typeface="Arial" panose="020B0604020202020204" pitchFamily="34" charset="0"/>
              <a:ea typeface="Arial Unicode MS"/>
            </a:endParaRPr>
          </a:p>
          <a:p>
            <a:pPr marL="139700" indent="0" algn="just">
              <a:buNone/>
            </a:pPr>
            <a:endParaRPr lang="es-ES" sz="1600" u="sng" dirty="0">
              <a:solidFill>
                <a:schemeClr val="tx1"/>
              </a:solidFill>
              <a:latin typeface="Arial" panose="020B0604020202020204" pitchFamily="34" charset="0"/>
              <a:ea typeface="Arial Unicode MS"/>
            </a:endParaRPr>
          </a:p>
          <a:p>
            <a:pPr marL="139700" indent="0" algn="just">
              <a:buNone/>
            </a:pPr>
            <a:endParaRPr lang="es-CO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MX" sz="18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403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CASOS TB/VIH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2F03B1A-3D35-4D3D-B477-C6AE12106009}"/>
              </a:ext>
            </a:extLst>
          </p:cNvPr>
          <p:cNvCxnSpPr>
            <a:cxnSpLocks/>
          </p:cNvCxnSpPr>
          <p:nvPr/>
        </p:nvCxnSpPr>
        <p:spPr>
          <a:xfrm flipV="1">
            <a:off x="2964346" y="1369219"/>
            <a:ext cx="160765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ADD85-92EB-4B26-AA1A-DCD362BBBDB0}"/>
              </a:ext>
            </a:extLst>
          </p:cNvPr>
          <p:cNvSpPr/>
          <p:nvPr/>
        </p:nvSpPr>
        <p:spPr>
          <a:xfrm>
            <a:off x="713133" y="1076013"/>
            <a:ext cx="2166731" cy="44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10 casos coinfección TB/VIH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E642BD-EA6E-4B69-82B7-C0B23847A2DC}"/>
              </a:ext>
            </a:extLst>
          </p:cNvPr>
          <p:cNvSpPr/>
          <p:nvPr/>
        </p:nvSpPr>
        <p:spPr>
          <a:xfrm>
            <a:off x="4991928" y="1095000"/>
            <a:ext cx="2166731" cy="44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5 casos fueron descartados Por tuberculosis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046168A-477A-46EC-83C1-7F3830E655FB}"/>
              </a:ext>
            </a:extLst>
          </p:cNvPr>
          <p:cNvSpPr/>
          <p:nvPr/>
        </p:nvSpPr>
        <p:spPr>
          <a:xfrm>
            <a:off x="667165" y="2124514"/>
            <a:ext cx="2166731" cy="4472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Causas del Descarte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D56C0-82F4-449C-8EB8-772CBE336AA7}"/>
              </a:ext>
            </a:extLst>
          </p:cNvPr>
          <p:cNvSpPr/>
          <p:nvPr/>
        </p:nvSpPr>
        <p:spPr>
          <a:xfrm>
            <a:off x="4991928" y="1851678"/>
            <a:ext cx="2166731" cy="4472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1 Caso 2019 con tratamiento terminado 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7B83418-4BB4-4AAF-AA7B-5CFA03DD9B1E}"/>
              </a:ext>
            </a:extLst>
          </p:cNvPr>
          <p:cNvCxnSpPr>
            <a:cxnSpLocks/>
          </p:cNvCxnSpPr>
          <p:nvPr/>
        </p:nvCxnSpPr>
        <p:spPr>
          <a:xfrm flipV="1">
            <a:off x="2964347" y="2113445"/>
            <a:ext cx="1766680" cy="27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7E4A93B-9124-44C0-9C10-4A9997A2DA8C}"/>
              </a:ext>
            </a:extLst>
          </p:cNvPr>
          <p:cNvCxnSpPr>
            <a:cxnSpLocks/>
          </p:cNvCxnSpPr>
          <p:nvPr/>
        </p:nvCxnSpPr>
        <p:spPr>
          <a:xfrm>
            <a:off x="3010315" y="2394879"/>
            <a:ext cx="1805195" cy="21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96F7DF7-E584-4C7E-B946-7B13E7AB7753}"/>
              </a:ext>
            </a:extLst>
          </p:cNvPr>
          <p:cNvSpPr/>
          <p:nvPr/>
        </p:nvSpPr>
        <p:spPr>
          <a:xfrm>
            <a:off x="4991928" y="2384737"/>
            <a:ext cx="2166731" cy="4472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 2 Comorbilidades como CA, Enf. Pulmonares Crónicas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FD57BE1-FD66-487E-B9E7-7FDA8534932E}"/>
              </a:ext>
            </a:extLst>
          </p:cNvPr>
          <p:cNvCxnSpPr>
            <a:cxnSpLocks/>
          </p:cNvCxnSpPr>
          <p:nvPr/>
        </p:nvCxnSpPr>
        <p:spPr>
          <a:xfrm>
            <a:off x="2964347" y="2384737"/>
            <a:ext cx="1851163" cy="64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AA090CF-6A40-4489-8C25-24A82E7F3BCE}"/>
              </a:ext>
            </a:extLst>
          </p:cNvPr>
          <p:cNvCxnSpPr>
            <a:cxnSpLocks/>
          </p:cNvCxnSpPr>
          <p:nvPr/>
        </p:nvCxnSpPr>
        <p:spPr>
          <a:xfrm>
            <a:off x="2959378" y="3373791"/>
            <a:ext cx="1771649" cy="30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0AAD8CB-DBC0-4B9A-86C5-5E228287B1C7}"/>
              </a:ext>
            </a:extLst>
          </p:cNvPr>
          <p:cNvSpPr/>
          <p:nvPr/>
        </p:nvSpPr>
        <p:spPr>
          <a:xfrm>
            <a:off x="4991928" y="2950570"/>
            <a:ext cx="2166731" cy="4472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2 Exámenes bacteriológicos negativos (BK- CULTIVO-PCR)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02C080D-3D91-4C2C-B321-430F2995B747}"/>
              </a:ext>
            </a:extLst>
          </p:cNvPr>
          <p:cNvSpPr/>
          <p:nvPr/>
        </p:nvSpPr>
        <p:spPr>
          <a:xfrm>
            <a:off x="713133" y="3067080"/>
            <a:ext cx="2166731" cy="447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Rango de edades ( 10 casos)  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F9D31E1-B7AA-4E54-A3F0-2EB0943A7E25}"/>
              </a:ext>
            </a:extLst>
          </p:cNvPr>
          <p:cNvSpPr/>
          <p:nvPr/>
        </p:nvSpPr>
        <p:spPr>
          <a:xfrm>
            <a:off x="5002561" y="3525634"/>
            <a:ext cx="2166731" cy="1107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1 caso 21 años</a:t>
            </a:r>
          </a:p>
          <a:p>
            <a:pPr algn="ctr"/>
            <a:r>
              <a:rPr lang="es-CO" sz="1050" dirty="0"/>
              <a:t>6 casos entre los 33-36 años</a:t>
            </a:r>
          </a:p>
          <a:p>
            <a:pPr algn="ctr"/>
            <a:r>
              <a:rPr lang="es-CO" sz="1050" dirty="0"/>
              <a:t>2 casos entre los 41- 47 años</a:t>
            </a:r>
          </a:p>
          <a:p>
            <a:pPr algn="ctr"/>
            <a:r>
              <a:rPr lang="es-CO" sz="1050" dirty="0"/>
              <a:t>1 caso de 72 años </a:t>
            </a:r>
          </a:p>
          <a:p>
            <a:pPr algn="ctr"/>
            <a:endParaRPr lang="es-CO" sz="1050" dirty="0"/>
          </a:p>
          <a:p>
            <a:pPr algn="ctr"/>
            <a:endParaRPr lang="es-CO" sz="1050" dirty="0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CC07350-7FFD-407A-B027-560785913A87}"/>
              </a:ext>
            </a:extLst>
          </p:cNvPr>
          <p:cNvCxnSpPr/>
          <p:nvPr/>
        </p:nvCxnSpPr>
        <p:spPr>
          <a:xfrm flipH="1">
            <a:off x="442291" y="1283702"/>
            <a:ext cx="27084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8B2EA7E-B1F4-4E4E-8FDF-AF4EA3E05BA1}"/>
              </a:ext>
            </a:extLst>
          </p:cNvPr>
          <p:cNvCxnSpPr>
            <a:cxnSpLocks/>
          </p:cNvCxnSpPr>
          <p:nvPr/>
        </p:nvCxnSpPr>
        <p:spPr>
          <a:xfrm>
            <a:off x="442291" y="4293704"/>
            <a:ext cx="186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18943B2-9AC9-4411-949E-EF65DB6B4524}"/>
              </a:ext>
            </a:extLst>
          </p:cNvPr>
          <p:cNvCxnSpPr/>
          <p:nvPr/>
        </p:nvCxnSpPr>
        <p:spPr>
          <a:xfrm>
            <a:off x="442292" y="1283702"/>
            <a:ext cx="0" cy="30100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8089E76-16B4-4786-891A-9DAA94EC2877}"/>
              </a:ext>
            </a:extLst>
          </p:cNvPr>
          <p:cNvSpPr/>
          <p:nvPr/>
        </p:nvSpPr>
        <p:spPr>
          <a:xfrm>
            <a:off x="663437" y="4039375"/>
            <a:ext cx="2166731" cy="4472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3 habitantes de calle </a:t>
            </a:r>
          </a:p>
          <a:p>
            <a:pPr algn="ctr"/>
            <a:r>
              <a:rPr lang="es-CO" sz="1050" dirty="0"/>
              <a:t>7 Población general   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BCC300E-15A9-457A-81A0-008BFC51A85F}"/>
              </a:ext>
            </a:extLst>
          </p:cNvPr>
          <p:cNvCxnSpPr/>
          <p:nvPr/>
        </p:nvCxnSpPr>
        <p:spPr>
          <a:xfrm>
            <a:off x="7235687" y="3210339"/>
            <a:ext cx="2484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FC4CD22-7113-4235-9404-6D1D246309DB}"/>
              </a:ext>
            </a:extLst>
          </p:cNvPr>
          <p:cNvSpPr/>
          <p:nvPr/>
        </p:nvSpPr>
        <p:spPr>
          <a:xfrm>
            <a:off x="7563678" y="2831973"/>
            <a:ext cx="1431235" cy="83556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Ajuste municipio procedencia/residencia  (Sevilla valle) </a:t>
            </a: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971550" y="4791075"/>
            <a:ext cx="657225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838200" y="4638675"/>
            <a:ext cx="285750" cy="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1724025" y="4579882"/>
            <a:ext cx="1981200" cy="373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50" dirty="0"/>
              <a:t>4 consumidores SPA</a:t>
            </a:r>
          </a:p>
          <a:p>
            <a:pPr algn="ctr"/>
            <a:r>
              <a:rPr lang="es-MX" sz="1050" dirty="0"/>
              <a:t>1 LGBTI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92667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CASOS TB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2F03B1A-3D35-4D3D-B477-C6AE12106009}"/>
              </a:ext>
            </a:extLst>
          </p:cNvPr>
          <p:cNvCxnSpPr>
            <a:cxnSpLocks/>
          </p:cNvCxnSpPr>
          <p:nvPr/>
        </p:nvCxnSpPr>
        <p:spPr>
          <a:xfrm>
            <a:off x="2964347" y="1369220"/>
            <a:ext cx="892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2B2ADD85-92EB-4B26-AA1A-DCD362BBBDB0}"/>
              </a:ext>
            </a:extLst>
          </p:cNvPr>
          <p:cNvSpPr/>
          <p:nvPr/>
        </p:nvSpPr>
        <p:spPr>
          <a:xfrm>
            <a:off x="713133" y="1076013"/>
            <a:ext cx="2166731" cy="44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white"/>
                </a:solidFill>
                <a:latin typeface="Calibri"/>
              </a:rPr>
              <a:t>7 casos con Tuberculosis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AE642BD-EA6E-4B69-82B7-C0B23847A2DC}"/>
              </a:ext>
            </a:extLst>
          </p:cNvPr>
          <p:cNvSpPr/>
          <p:nvPr/>
        </p:nvSpPr>
        <p:spPr>
          <a:xfrm>
            <a:off x="3940865" y="1130221"/>
            <a:ext cx="2166731" cy="447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white"/>
                </a:solidFill>
                <a:latin typeface="Calibri"/>
              </a:rPr>
              <a:t>2 casos fallecen con TB, pero no por la TB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D56C0-82F4-449C-8EB8-772CBE336AA7}"/>
              </a:ext>
            </a:extLst>
          </p:cNvPr>
          <p:cNvSpPr/>
          <p:nvPr/>
        </p:nvSpPr>
        <p:spPr>
          <a:xfrm>
            <a:off x="7074175" y="1598355"/>
            <a:ext cx="1622564" cy="12243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70 años, EPOC,HTA Desnutrición, depresión severa tabaquismo pesado, O2 requirente, 2 stent coronarios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7B83418-4BB4-4AAF-AA7B-5CFA03DD9B1E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79864" y="2025136"/>
            <a:ext cx="1851163" cy="72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7E4A93B-9124-44C0-9C10-4A9997A2DA8C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79864" y="2025135"/>
            <a:ext cx="1851163" cy="54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FD57BE1-FD66-487E-B9E7-7FDA8534932E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79864" y="2025135"/>
            <a:ext cx="1803951" cy="1025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AA090CF-6A40-4489-8C25-24A82E7F3BCE}"/>
              </a:ext>
            </a:extLst>
          </p:cNvPr>
          <p:cNvCxnSpPr>
            <a:cxnSpLocks/>
          </p:cNvCxnSpPr>
          <p:nvPr/>
        </p:nvCxnSpPr>
        <p:spPr>
          <a:xfrm>
            <a:off x="2896014" y="4670120"/>
            <a:ext cx="16759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02C080D-3D91-4C2C-B321-430F2995B747}"/>
              </a:ext>
            </a:extLst>
          </p:cNvPr>
          <p:cNvSpPr/>
          <p:nvPr/>
        </p:nvSpPr>
        <p:spPr>
          <a:xfrm>
            <a:off x="713133" y="1801517"/>
            <a:ext cx="2166731" cy="447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white"/>
                </a:solidFill>
                <a:latin typeface="Calibri"/>
              </a:rPr>
              <a:t>Rango de edades (7 casos)   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CC07350-7FFD-407A-B027-560785913A87}"/>
              </a:ext>
            </a:extLst>
          </p:cNvPr>
          <p:cNvCxnSpPr/>
          <p:nvPr/>
        </p:nvCxnSpPr>
        <p:spPr>
          <a:xfrm flipH="1">
            <a:off x="442291" y="1283702"/>
            <a:ext cx="27084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8B2EA7E-B1F4-4E4E-8FDF-AF4EA3E05BA1}"/>
              </a:ext>
            </a:extLst>
          </p:cNvPr>
          <p:cNvCxnSpPr>
            <a:cxnSpLocks/>
          </p:cNvCxnSpPr>
          <p:nvPr/>
        </p:nvCxnSpPr>
        <p:spPr>
          <a:xfrm>
            <a:off x="442292" y="612626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18943B2-9AC9-4411-949E-EF65DB6B4524}"/>
              </a:ext>
            </a:extLst>
          </p:cNvPr>
          <p:cNvCxnSpPr>
            <a:cxnSpLocks/>
          </p:cNvCxnSpPr>
          <p:nvPr/>
        </p:nvCxnSpPr>
        <p:spPr>
          <a:xfrm flipV="1">
            <a:off x="442292" y="612627"/>
            <a:ext cx="0" cy="6710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8089E76-16B4-4786-891A-9DAA94EC2877}"/>
              </a:ext>
            </a:extLst>
          </p:cNvPr>
          <p:cNvSpPr/>
          <p:nvPr/>
        </p:nvSpPr>
        <p:spPr>
          <a:xfrm>
            <a:off x="713133" y="389009"/>
            <a:ext cx="2166731" cy="4472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1 habitante de calle + consumidores de SPA   </a:t>
            </a: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33AFE9EA-851E-472D-B22E-89D99F709BB0}"/>
              </a:ext>
            </a:extLst>
          </p:cNvPr>
          <p:cNvCxnSpPr>
            <a:cxnSpLocks/>
          </p:cNvCxnSpPr>
          <p:nvPr/>
        </p:nvCxnSpPr>
        <p:spPr>
          <a:xfrm flipV="1">
            <a:off x="6107596" y="1130221"/>
            <a:ext cx="892036" cy="196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C3C906FA-61D5-490D-B2FF-E0752E69AAA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107596" y="1445207"/>
            <a:ext cx="966579" cy="76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B2FA00D-DFCF-4E99-80B2-5C9C8C028557}"/>
              </a:ext>
            </a:extLst>
          </p:cNvPr>
          <p:cNvSpPr/>
          <p:nvPr/>
        </p:nvSpPr>
        <p:spPr>
          <a:xfrm>
            <a:off x="7074175" y="757908"/>
            <a:ext cx="1600202" cy="7653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 56 años, HC, SPA, 5 dosis TTO, CA gástrico, desnutrición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316B32DF-337D-4865-932B-A986C6C5C9F5}"/>
              </a:ext>
            </a:extLst>
          </p:cNvPr>
          <p:cNvSpPr/>
          <p:nvPr/>
        </p:nvSpPr>
        <p:spPr>
          <a:xfrm>
            <a:off x="4785688" y="1828488"/>
            <a:ext cx="1376570" cy="447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white"/>
                </a:solidFill>
                <a:latin typeface="Calibri"/>
              </a:rPr>
              <a:t>2 casos  80- 88 años  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DB26889-85D2-47C4-9B12-8EF7AB5FEEBD}"/>
              </a:ext>
            </a:extLst>
          </p:cNvPr>
          <p:cNvSpPr/>
          <p:nvPr/>
        </p:nvSpPr>
        <p:spPr>
          <a:xfrm>
            <a:off x="4785688" y="2387419"/>
            <a:ext cx="1376570" cy="447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white"/>
                </a:solidFill>
                <a:latin typeface="Calibri"/>
              </a:rPr>
              <a:t>3 casos 56 -66 años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BD4F65B-2CA1-4ACD-8F78-E17B06954383}"/>
              </a:ext>
            </a:extLst>
          </p:cNvPr>
          <p:cNvSpPr/>
          <p:nvPr/>
        </p:nvSpPr>
        <p:spPr>
          <a:xfrm>
            <a:off x="4785688" y="2946351"/>
            <a:ext cx="1376570" cy="447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white"/>
                </a:solidFill>
                <a:latin typeface="Calibri"/>
              </a:rPr>
              <a:t>2 caso 70- 72 años</a:t>
            </a:r>
          </a:p>
        </p:txBody>
      </p: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4733F1F9-C0FF-4EC9-8799-9185AD4DC649}"/>
              </a:ext>
            </a:extLst>
          </p:cNvPr>
          <p:cNvCxnSpPr/>
          <p:nvPr/>
        </p:nvCxnSpPr>
        <p:spPr>
          <a:xfrm>
            <a:off x="6281531" y="3239543"/>
            <a:ext cx="27208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7D91BB7A-1BFF-4568-B8CD-5633E6CBFCEC}"/>
              </a:ext>
            </a:extLst>
          </p:cNvPr>
          <p:cNvSpPr/>
          <p:nvPr/>
        </p:nvSpPr>
        <p:spPr>
          <a:xfrm>
            <a:off x="6672886" y="2932953"/>
            <a:ext cx="1771644" cy="84390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MDR (2020), </a:t>
            </a:r>
          </a:p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TB-sensible 2015 (tto terminado)</a:t>
            </a:r>
          </a:p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CA pulmonar- EPOC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FFDEE3BA-43AB-4085-B12F-308309E962A9}"/>
              </a:ext>
            </a:extLst>
          </p:cNvPr>
          <p:cNvSpPr/>
          <p:nvPr/>
        </p:nvSpPr>
        <p:spPr>
          <a:xfrm>
            <a:off x="664679" y="4374728"/>
            <a:ext cx="2166731" cy="447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Todos los casos con TB –pulmonar    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3FE2DCDF-0011-4706-AA47-198954C3FCE3}"/>
              </a:ext>
            </a:extLst>
          </p:cNvPr>
          <p:cNvSpPr/>
          <p:nvPr/>
        </p:nvSpPr>
        <p:spPr>
          <a:xfrm>
            <a:off x="4683814" y="4313795"/>
            <a:ext cx="2166731" cy="5799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BK+ CULTIVO+ PCR POSITIVO</a:t>
            </a:r>
          </a:p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Cuadro clínico    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9780949D-6C8C-4A50-9B41-85692131F58A}"/>
              </a:ext>
            </a:extLst>
          </p:cNvPr>
          <p:cNvSpPr/>
          <p:nvPr/>
        </p:nvSpPr>
        <p:spPr>
          <a:xfrm>
            <a:off x="679590" y="2634833"/>
            <a:ext cx="2166731" cy="4472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Comorbilidades de base  de 5 casos   </a:t>
            </a:r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FB72A404-33E8-4330-9335-C3D27E72709F}"/>
              </a:ext>
            </a:extLst>
          </p:cNvPr>
          <p:cNvCxnSpPr>
            <a:cxnSpLocks/>
          </p:cNvCxnSpPr>
          <p:nvPr/>
        </p:nvCxnSpPr>
        <p:spPr>
          <a:xfrm>
            <a:off x="1762956" y="3611602"/>
            <a:ext cx="1647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B637D0FF-EF79-4673-94D8-EC15AF4C4497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1762955" y="3082069"/>
            <a:ext cx="0" cy="529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1C11ADCB-DAB6-4139-AA9F-6094917A5122}"/>
              </a:ext>
            </a:extLst>
          </p:cNvPr>
          <p:cNvSpPr/>
          <p:nvPr/>
        </p:nvSpPr>
        <p:spPr>
          <a:xfrm>
            <a:off x="3511620" y="3458676"/>
            <a:ext cx="2166731" cy="447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CO" sz="1350" kern="1200" dirty="0">
                <a:solidFill>
                  <a:prstClr val="black"/>
                </a:solidFill>
                <a:latin typeface="Calibri"/>
              </a:rPr>
              <a:t>EPOC, HTA, neumonía, tabaquismo   </a:t>
            </a:r>
          </a:p>
        </p:txBody>
      </p:sp>
    </p:spTree>
    <p:extLst>
      <p:ext uri="{BB962C8B-B14F-4D97-AF65-F5344CB8AC3E}">
        <p14:creationId xmlns:p14="http://schemas.microsoft.com/office/powerpoint/2010/main" val="403773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68075" y="1349825"/>
            <a:ext cx="2902800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/>
              <a:t>PLAN DE INTERVECIONES COLECTIVAS (PIC)  2021</a:t>
            </a:r>
            <a:endParaRPr sz="2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1225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8EAB43-4445-4966-99EC-C090E931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DESCRIPCION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E3CB2B-1472-47B9-AF3B-232F9E328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8949"/>
            <a:ext cx="7886700" cy="3473670"/>
          </a:xfrm>
        </p:spPr>
        <p:txBody>
          <a:bodyPr>
            <a:normAutofit/>
          </a:bodyPr>
          <a:lstStyle/>
          <a:p>
            <a:pPr algn="just"/>
            <a:r>
              <a:rPr lang="es-CO" sz="1200" dirty="0"/>
              <a:t>Desarrollar 160 actividades de modificación conductual, facilitando el desarrollo y cambio de creencias personales y familiares asociadas con la prevención y control de la tuberculosis en grupos de familiares de usuarios diagnosticados con tuberculosis sensible y farmacorresistente con confección, con riesgo o pérdida en el seguimiento del programa de control de TB.</a:t>
            </a:r>
          </a:p>
          <a:p>
            <a:pPr marL="139700" indent="0" algn="just">
              <a:buNone/>
            </a:pPr>
            <a:endParaRPr lang="es-CO" sz="1200" dirty="0"/>
          </a:p>
          <a:p>
            <a:pPr algn="just"/>
            <a:r>
              <a:rPr lang="es-CO" sz="1200" dirty="0"/>
              <a:t>Realizar 160 jornadas integrales de educación y comunicación orientadas a disminuir el estigma y discriminación hacia las personas con coinfección TB.</a:t>
            </a:r>
          </a:p>
          <a:p>
            <a:pPr marL="139700" indent="0" algn="just">
              <a:buNone/>
            </a:pPr>
            <a:endParaRPr lang="es-CO" sz="1200" dirty="0"/>
          </a:p>
          <a:p>
            <a:pPr algn="just"/>
            <a:r>
              <a:rPr lang="es-CO" sz="1200" dirty="0"/>
              <a:t>Realizar 320 jornadas integrales de educación en salud con énfasis en prevención y control de la tuberculosis (búsqueda activa) en zonas priorizadas, incluyendo el seguimiento de las canalizaciones para que sean efectivas.</a:t>
            </a:r>
          </a:p>
          <a:p>
            <a:pPr marL="139700" indent="0" algn="just">
              <a:buNone/>
            </a:pP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7550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468073" y="1349825"/>
            <a:ext cx="29028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r>
              <a:rPr lang="es" sz="2300" b="1"/>
              <a:t>PROGRAMA DE TUBERCULOSIS Y LEPRA</a:t>
            </a:r>
            <a:endParaRPr sz="700" b="1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00"/>
              <a:buNone/>
            </a:pPr>
            <a:endParaRPr sz="700" b="1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s" sz="1700" b="1"/>
              <a:t>ALEXANDRA SOSSA GIRALDO</a:t>
            </a:r>
            <a:endParaRPr sz="1700" b="1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s" sz="1700" b="1"/>
              <a:t>Coordinadora </a:t>
            </a:r>
            <a:endParaRPr b="1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dk1"/>
                </a:solidFill>
              </a:rPr>
              <a:t>Febrero 3 /2021</a:t>
            </a:r>
            <a:endParaRPr sz="25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3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68074" y="1349825"/>
            <a:ext cx="2955609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/>
              <a:t>ESTRUCTURA ORGANIZACIONAL</a:t>
            </a:r>
            <a:endParaRPr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3182800" y="174575"/>
            <a:ext cx="2779800" cy="577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 b="1">
                <a:solidFill>
                  <a:schemeClr val="dk1"/>
                </a:solidFill>
              </a:rPr>
              <a:t>SECRETARÍA DE SALUD PÚBLICA Y SEGURIDAD SOCIAL</a:t>
            </a:r>
            <a:endParaRPr b="1"/>
          </a:p>
        </p:txBody>
      </p:sp>
      <p:cxnSp>
        <p:nvCxnSpPr>
          <p:cNvPr id="86" name="Google Shape;86;p18"/>
          <p:cNvCxnSpPr>
            <a:stCxn id="85" idx="2"/>
            <a:endCxn id="87" idx="0"/>
          </p:cNvCxnSpPr>
          <p:nvPr/>
        </p:nvCxnSpPr>
        <p:spPr>
          <a:xfrm>
            <a:off x="4572700" y="752075"/>
            <a:ext cx="0" cy="30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8"/>
          <p:cNvSpPr/>
          <p:nvPr/>
        </p:nvSpPr>
        <p:spPr>
          <a:xfrm>
            <a:off x="3464825" y="1060925"/>
            <a:ext cx="2215800" cy="44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/>
              <a:t>DIRECCIÓN DE SALUD PÚBLICA</a:t>
            </a:r>
            <a:endParaRPr sz="900" dirty="0"/>
          </a:p>
        </p:txBody>
      </p:sp>
      <p:cxnSp>
        <p:nvCxnSpPr>
          <p:cNvPr id="88" name="Google Shape;88;p18"/>
          <p:cNvCxnSpPr>
            <a:stCxn id="87" idx="2"/>
          </p:cNvCxnSpPr>
          <p:nvPr/>
        </p:nvCxnSpPr>
        <p:spPr>
          <a:xfrm>
            <a:off x="4572725" y="1504025"/>
            <a:ext cx="660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8"/>
          <p:cNvCxnSpPr/>
          <p:nvPr/>
        </p:nvCxnSpPr>
        <p:spPr>
          <a:xfrm rot="10800000" flipH="1">
            <a:off x="814900" y="3032875"/>
            <a:ext cx="73326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8"/>
          <p:cNvSpPr/>
          <p:nvPr/>
        </p:nvSpPr>
        <p:spPr>
          <a:xfrm>
            <a:off x="3464100" y="1752513"/>
            <a:ext cx="2215800" cy="4431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/>
              <a:t>COORDINACIÓN DE ENFERMEDADES TRANSMISIBLES</a:t>
            </a:r>
            <a:endParaRPr sz="900" b="1"/>
          </a:p>
        </p:txBody>
      </p:sp>
      <p:cxnSp>
        <p:nvCxnSpPr>
          <p:cNvPr id="91" name="Google Shape;91;p18"/>
          <p:cNvCxnSpPr/>
          <p:nvPr/>
        </p:nvCxnSpPr>
        <p:spPr>
          <a:xfrm>
            <a:off x="4568700" y="2195625"/>
            <a:ext cx="660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8"/>
          <p:cNvSpPr/>
          <p:nvPr/>
        </p:nvSpPr>
        <p:spPr>
          <a:xfrm>
            <a:off x="3468125" y="2444113"/>
            <a:ext cx="2215800" cy="4431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dirty="0"/>
              <a:t>COORDINACIÓN DE TUBERCULOSIS Y LEPRA</a:t>
            </a:r>
            <a:endParaRPr sz="900" b="1" dirty="0"/>
          </a:p>
        </p:txBody>
      </p:sp>
      <p:cxnSp>
        <p:nvCxnSpPr>
          <p:cNvPr id="93" name="Google Shape;93;p18"/>
          <p:cNvCxnSpPr>
            <a:stCxn id="92" idx="2"/>
          </p:cNvCxnSpPr>
          <p:nvPr/>
        </p:nvCxnSpPr>
        <p:spPr>
          <a:xfrm>
            <a:off x="4576025" y="2887213"/>
            <a:ext cx="3300" cy="17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8"/>
          <p:cNvSpPr/>
          <p:nvPr/>
        </p:nvSpPr>
        <p:spPr>
          <a:xfrm>
            <a:off x="227825" y="3296075"/>
            <a:ext cx="1443600" cy="9477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Enfermera de vigilancia epidemiológica</a:t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2020575" y="3370800"/>
            <a:ext cx="1443600" cy="8730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Enfermera de asistencia técnica </a:t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847513" y="3370800"/>
            <a:ext cx="1443600" cy="8730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Enfermero de seguimiento a la cohorte</a:t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5462250" y="3370800"/>
            <a:ext cx="1662900" cy="8730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Enfermero seguimiento a la cohorte TB/VIH- Lepra 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7547375" y="3370800"/>
            <a:ext cx="1289400" cy="8730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 Auxiliares de enfermería </a:t>
            </a:r>
            <a:endParaRPr/>
          </a:p>
        </p:txBody>
      </p:sp>
      <p:cxnSp>
        <p:nvCxnSpPr>
          <p:cNvPr id="99" name="Google Shape;99;p18"/>
          <p:cNvCxnSpPr/>
          <p:nvPr/>
        </p:nvCxnSpPr>
        <p:spPr>
          <a:xfrm flipH="1">
            <a:off x="8147500" y="3035075"/>
            <a:ext cx="4200" cy="3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8"/>
          <p:cNvCxnSpPr/>
          <p:nvPr/>
        </p:nvCxnSpPr>
        <p:spPr>
          <a:xfrm>
            <a:off x="805775" y="3035075"/>
            <a:ext cx="12300" cy="26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8"/>
          <p:cNvCxnSpPr>
            <a:endCxn id="96" idx="0"/>
          </p:cNvCxnSpPr>
          <p:nvPr/>
        </p:nvCxnSpPr>
        <p:spPr>
          <a:xfrm flipH="1">
            <a:off x="4569313" y="3021600"/>
            <a:ext cx="5400" cy="3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8"/>
          <p:cNvCxnSpPr>
            <a:endCxn id="95" idx="0"/>
          </p:cNvCxnSpPr>
          <p:nvPr/>
        </p:nvCxnSpPr>
        <p:spPr>
          <a:xfrm>
            <a:off x="2739675" y="3061800"/>
            <a:ext cx="2700" cy="30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8"/>
          <p:cNvCxnSpPr>
            <a:endCxn id="97" idx="0"/>
          </p:cNvCxnSpPr>
          <p:nvPr/>
        </p:nvCxnSpPr>
        <p:spPr>
          <a:xfrm flipH="1">
            <a:off x="6293700" y="3048600"/>
            <a:ext cx="4800" cy="3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68075" y="1349825"/>
            <a:ext cx="2902800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/>
              <a:t>OBJETIVOS DEL PROGRAMA </a:t>
            </a:r>
            <a:endParaRPr sz="25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443175"/>
            <a:ext cx="39999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solidFill>
                  <a:schemeClr val="dk1"/>
                </a:solidFill>
              </a:rPr>
              <a:t>OBJETIVO GENERAL: 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</a:rPr>
              <a:t>Disminuir la morbi-mortalidad en la población con diagnóstico de la tuberculosis, tuberculosis resistente y la coinfección TB/VIH del municipio de Pereira, brindando estrategias de prevención, control y educación en los lineamientos nacionales y la normatividad vigente.</a:t>
            </a:r>
            <a:endParaRPr sz="20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832400" y="443275"/>
            <a:ext cx="39999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483"/>
              <a:buFont typeface="Arial"/>
              <a:buNone/>
            </a:pPr>
            <a:r>
              <a:rPr lang="es" sz="3100" b="1">
                <a:solidFill>
                  <a:schemeClr val="dk1"/>
                </a:solidFill>
              </a:rPr>
              <a:t>OBJETIVOS ESPECÍFICOS: </a:t>
            </a:r>
            <a:endParaRPr sz="3100" b="1">
              <a:solidFill>
                <a:schemeClr val="dk1"/>
              </a:solidFill>
            </a:endParaRPr>
          </a:p>
          <a:p>
            <a:pPr marL="457200" lvl="0" indent="-307882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3121">
                <a:solidFill>
                  <a:schemeClr val="dk1"/>
                </a:solidFill>
              </a:rPr>
              <a:t>Realizar vigilancia epidemiológica tomando como objeto todas las bases de información como SIVIGILA, RUAF y LIBRO DE ESTUDIO A CONTACTOS.</a:t>
            </a:r>
            <a:br>
              <a:rPr lang="es" sz="3121">
                <a:solidFill>
                  <a:schemeClr val="dk1"/>
                </a:solidFill>
              </a:rPr>
            </a:br>
            <a:endParaRPr sz="3121">
              <a:solidFill>
                <a:schemeClr val="dk1"/>
              </a:solidFill>
            </a:endParaRPr>
          </a:p>
          <a:p>
            <a:pPr marL="457200" lvl="0" indent="-30788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3121">
                <a:solidFill>
                  <a:schemeClr val="dk1"/>
                </a:solidFill>
              </a:rPr>
              <a:t>Realizar visitas de Asistencia técnica al 100% de las IPS/ EAPB que tengan casos con tuberculosis y lepra.</a:t>
            </a:r>
            <a:endParaRPr sz="3121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240"/>
              <a:buFont typeface="Arial"/>
              <a:buNone/>
            </a:pPr>
            <a:endParaRPr sz="3121">
              <a:solidFill>
                <a:schemeClr val="dk1"/>
              </a:solidFill>
            </a:endParaRPr>
          </a:p>
          <a:p>
            <a:pPr marL="457200" lvl="0" indent="-30788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3121">
                <a:solidFill>
                  <a:schemeClr val="dk1"/>
                </a:solidFill>
              </a:rPr>
              <a:t>Realizar visitas de seguimiento a la cohorte al 100% IPS y demás instituciones involucradas que tengan casos con tuberculosis y lepra con el fin de verificar la estrategia DOTS (Sistema de Tratamiento por Observación Directa).  </a:t>
            </a:r>
            <a:endParaRPr sz="312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240"/>
              <a:buFont typeface="Arial"/>
              <a:buNone/>
            </a:pPr>
            <a:endParaRPr sz="3121">
              <a:solidFill>
                <a:schemeClr val="dk1"/>
              </a:solidFill>
            </a:endParaRPr>
          </a:p>
          <a:p>
            <a:pPr marL="457200" lvl="0" indent="-30788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3121">
                <a:solidFill>
                  <a:schemeClr val="dk1"/>
                </a:solidFill>
              </a:rPr>
              <a:t>Ejecutar visitas domiciliarias a paciente con diagnósticos de tuberculosis (pulmonar y extrapulmonar) y a sus contactos brindando educación, sensibilización ante el diagnóstico disminuyendo así la estigma y discriminación. </a:t>
            </a:r>
            <a:endParaRPr sz="312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68075" y="1349825"/>
            <a:ext cx="2902800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/>
              <a:t>LINEAS DE ACCION TUBERCULOSIS Y LEPRA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80962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176757-8031-4D57-A2B4-4DC463A0B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97712"/>
            <a:ext cx="3886200" cy="43350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Vigilancia epidemiológica - 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toma como referencia todas las bases de datos oficiales como RUAF- SIVIGILA y libro a estudio de contactos, con el fin de velar por la calidad del dato y la notificación oportuna de cada unos de los casos reportados en el programa.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1200" dirty="0"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Asistencia Técnica -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realizan visitas al 100% de las IPS y EAPB del municipio que tiene casos de tuberculosis con el fin de velar y garantizar la efectividad de los lineamientos programáticos de tuberculosis y lepra.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1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F09549-3316-4802-8481-47986713B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97711"/>
            <a:ext cx="4004485" cy="433501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Seguimiento a la cohorte -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Visitas al 100% de las IPS publicas y privadas que tiene casos con diagnóstico de tuberculosis y/o lepra </a:t>
            </a:r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el fin de verificar la estrategia DOTS (Sistema de Tratamiento por Observación Directa).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Visita a contactos – </a:t>
            </a:r>
            <a:r>
              <a:rPr lang="es-CO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Ejecución de visita domiciliaria a usuarios con diagnóstico de tuberculosis y/o lepra y sus contactos brindando educación y sensibilización de los diagnósticos.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000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1" y="0"/>
            <a:ext cx="35736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68075" y="1349825"/>
            <a:ext cx="2902800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/>
              <a:t>INDICADORES DE BIENESTAR TUBERCULOSISY LEPRA, PLAN DE ACCION MUNICIPAL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4730207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1550</Words>
  <Application>Microsoft Office PowerPoint</Application>
  <PresentationFormat>Presentación en pantalla (16:9)</PresentationFormat>
  <Paragraphs>283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Calibri Light</vt:lpstr>
      <vt:lpstr>Calibri</vt:lpstr>
      <vt:lpstr>Times New Roman</vt:lpstr>
      <vt:lpstr>Poppins</vt:lpstr>
      <vt:lpstr>Arial</vt:lpstr>
      <vt:lpstr>Wingdings</vt:lpstr>
      <vt:lpstr>Arial Unicode MS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ACCIÓN </vt:lpstr>
      <vt:lpstr>PLAN DE ACCIÓN </vt:lpstr>
      <vt:lpstr>PLAN DE ACCIÓN </vt:lpstr>
      <vt:lpstr>Presentación de PowerPoint</vt:lpstr>
      <vt:lpstr>CONTEXTO ACTUAL</vt:lpstr>
      <vt:lpstr>CASOS TB/VIH</vt:lpstr>
      <vt:lpstr>CASOS TB</vt:lpstr>
      <vt:lpstr>Presentación de PowerPoint</vt:lpstr>
      <vt:lpstr>DESCRIPCION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sossa</dc:creator>
  <cp:lastModifiedBy>Olga Trujillo</cp:lastModifiedBy>
  <cp:revision>19</cp:revision>
  <dcterms:modified xsi:type="dcterms:W3CDTF">2021-02-03T17:36:50Z</dcterms:modified>
</cp:coreProperties>
</file>