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320" r:id="rId2"/>
    <p:sldId id="290" r:id="rId3"/>
    <p:sldId id="306" r:id="rId4"/>
    <p:sldId id="313" r:id="rId5"/>
    <p:sldId id="291" r:id="rId6"/>
    <p:sldId id="294" r:id="rId7"/>
    <p:sldId id="314" r:id="rId8"/>
    <p:sldId id="305" r:id="rId9"/>
    <p:sldId id="295" r:id="rId10"/>
    <p:sldId id="296" r:id="rId11"/>
    <p:sldId id="297" r:id="rId12"/>
    <p:sldId id="298" r:id="rId13"/>
    <p:sldId id="299" r:id="rId14"/>
    <p:sldId id="300" r:id="rId15"/>
    <p:sldId id="315" r:id="rId16"/>
    <p:sldId id="302" r:id="rId17"/>
    <p:sldId id="303" r:id="rId18"/>
    <p:sldId id="304" r:id="rId19"/>
    <p:sldId id="307" r:id="rId20"/>
    <p:sldId id="308" r:id="rId21"/>
    <p:sldId id="309" r:id="rId22"/>
    <p:sldId id="316" r:id="rId23"/>
    <p:sldId id="317" r:id="rId24"/>
    <p:sldId id="310" r:id="rId25"/>
    <p:sldId id="311" r:id="rId26"/>
    <p:sldId id="318" r:id="rId27"/>
    <p:sldId id="312" r:id="rId28"/>
    <p:sldId id="319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o Vanegas" initials="AVM" lastIdx="1" clrIdx="0">
    <p:extLst>
      <p:ext uri="{19B8F6BF-5375-455C-9EA6-DF929625EA0E}">
        <p15:presenceInfo xmlns:p15="http://schemas.microsoft.com/office/powerpoint/2012/main" xmlns="" userId="Alejandro Vaneg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3" d="100"/>
          <a:sy n="73" d="100"/>
        </p:scale>
        <p:origin x="-45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5DAD-D7EE-4EB3-B306-B5E70EABD0BA}" type="datetimeFigureOut">
              <a:rPr lang="es-CO" smtClean="0"/>
              <a:t>28/03/2021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B4CC7-3AA0-40AC-A149-9EDEB4995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91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0E9-D11D-48F7-9CC3-FC32EEB424F5}" type="slidenum">
              <a:rPr lang="es-CO" smtClean="0"/>
              <a:t>‹Nº›</a:t>
            </a:fld>
            <a:endParaRPr lang="es-CO"/>
          </a:p>
        </p:txBody>
      </p:sp>
      <p:graphicFrame>
        <p:nvGraphicFramePr>
          <p:cNvPr id="7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7684074"/>
              </p:ext>
            </p:extLst>
          </p:nvPr>
        </p:nvGraphicFramePr>
        <p:xfrm>
          <a:off x="239712" y="4449308"/>
          <a:ext cx="8158852" cy="19405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8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EJE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PROGRAMA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SUBPROGRAMA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META PRODUCTO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 sz="1200" b="1" dirty="0">
                        <a:latin typeface="Futura Hv BT" panose="020B0702020204020204" pitchFamily="34" charset="0"/>
                      </a:endParaRPr>
                    </a:p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INVERSIÓN (millones)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2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Marcador de texto 2"/>
          <p:cNvSpPr>
            <a:spLocks noGrp="1"/>
          </p:cNvSpPr>
          <p:nvPr>
            <p:ph type="body" sz="quarter" idx="25" hasCustomPrompt="1"/>
          </p:nvPr>
        </p:nvSpPr>
        <p:spPr>
          <a:xfrm>
            <a:off x="2092377" y="5213020"/>
            <a:ext cx="6289620" cy="346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26" hasCustomPrompt="1"/>
          </p:nvPr>
        </p:nvSpPr>
        <p:spPr>
          <a:xfrm>
            <a:off x="2099003" y="5590706"/>
            <a:ext cx="6289620" cy="346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27" hasCustomPrompt="1"/>
          </p:nvPr>
        </p:nvSpPr>
        <p:spPr>
          <a:xfrm>
            <a:off x="2085753" y="4835334"/>
            <a:ext cx="6289620" cy="346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2085753" y="4464271"/>
            <a:ext cx="6289620" cy="346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29" hasCustomPrompt="1"/>
          </p:nvPr>
        </p:nvSpPr>
        <p:spPr>
          <a:xfrm>
            <a:off x="2085355" y="6067392"/>
            <a:ext cx="4640735" cy="2996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 la ejecución año 2019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7969" y="53008"/>
            <a:ext cx="8878957" cy="70236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300" b="1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cuál es el tema ej. ADECUACIÓN DE VÍAS</a:t>
            </a:r>
          </a:p>
        </p:txBody>
      </p:sp>
      <p:sp>
        <p:nvSpPr>
          <p:cNvPr id="15" name="Marcador de contenido 4"/>
          <p:cNvSpPr>
            <a:spLocks noGrp="1"/>
          </p:cNvSpPr>
          <p:nvPr>
            <p:ph sz="quarter" idx="31" hasCustomPrompt="1"/>
          </p:nvPr>
        </p:nvSpPr>
        <p:spPr>
          <a:xfrm>
            <a:off x="2235583" y="1353479"/>
            <a:ext cx="8442684" cy="2561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u="none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Añada el contenido que considere pertinente (texto, gráficos, tablas, cuadros,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  <a:p>
            <a:pPr lvl="0"/>
            <a:r>
              <a:rPr lang="es-ES" dirty="0"/>
              <a:t>En lo posible el antes y después</a:t>
            </a:r>
            <a:endParaRPr lang="es-CO" dirty="0"/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-27320" y="53008"/>
            <a:ext cx="204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Vigencia 2019</a:t>
            </a:r>
          </a:p>
        </p:txBody>
      </p:sp>
    </p:spTree>
    <p:extLst>
      <p:ext uri="{BB962C8B-B14F-4D97-AF65-F5344CB8AC3E}">
        <p14:creationId xmlns:p14="http://schemas.microsoft.com/office/powerpoint/2010/main" val="305641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0E9-D11D-48F7-9CC3-FC32EEB424F5}" type="slidenum">
              <a:rPr lang="es-CO" smtClean="0"/>
              <a:t>‹Nº›</a:t>
            </a:fld>
            <a:endParaRPr lang="es-CO"/>
          </a:p>
        </p:txBody>
      </p:sp>
      <p:graphicFrame>
        <p:nvGraphicFramePr>
          <p:cNvPr id="19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9450292"/>
              </p:ext>
            </p:extLst>
          </p:nvPr>
        </p:nvGraphicFramePr>
        <p:xfrm>
          <a:off x="143479" y="4533064"/>
          <a:ext cx="8430679" cy="15697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237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2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200" b="1" i="0" dirty="0">
                          <a:latin typeface="Futura Hv BT" panose="020B0702020204020204" pitchFamily="34" charset="0"/>
                          <a:ea typeface="+mn-ea"/>
                          <a:cs typeface="+mn-cs"/>
                        </a:rPr>
                        <a:t>LINEA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PROGRAMA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META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 sz="1200" b="1" dirty="0">
                        <a:latin typeface="Futura Hv BT" panose="020B0702020204020204" pitchFamily="34" charset="0"/>
                      </a:endParaRPr>
                    </a:p>
                    <a:p>
                      <a:r>
                        <a:rPr lang="es-ES_tradnl" sz="1200" b="1" dirty="0">
                          <a:latin typeface="Futura Hv BT" panose="020B0702020204020204" pitchFamily="34" charset="0"/>
                        </a:rPr>
                        <a:t>INVERSIÓN (millones)</a:t>
                      </a:r>
                      <a:endParaRPr lang="es-ES_tradnl" sz="1200" b="1" i="0" dirty="0">
                        <a:latin typeface="Futura Hv BT" panose="020B0702020204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200" b="1" i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" name="Marcador de texto 2"/>
          <p:cNvSpPr>
            <a:spLocks noGrp="1"/>
          </p:cNvSpPr>
          <p:nvPr>
            <p:ph type="body" sz="quarter" idx="25" hasCustomPrompt="1"/>
          </p:nvPr>
        </p:nvSpPr>
        <p:spPr>
          <a:xfrm>
            <a:off x="2183517" y="5291113"/>
            <a:ext cx="6427083" cy="3013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22" name="Marcador de texto 2"/>
          <p:cNvSpPr>
            <a:spLocks noGrp="1"/>
          </p:cNvSpPr>
          <p:nvPr>
            <p:ph type="body" sz="quarter" idx="27" hasCustomPrompt="1"/>
          </p:nvPr>
        </p:nvSpPr>
        <p:spPr>
          <a:xfrm>
            <a:off x="2176893" y="4913427"/>
            <a:ext cx="6427083" cy="3013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28" hasCustomPrompt="1"/>
          </p:nvPr>
        </p:nvSpPr>
        <p:spPr>
          <a:xfrm>
            <a:off x="2176893" y="4542364"/>
            <a:ext cx="6427083" cy="3013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</a:t>
            </a:r>
          </a:p>
        </p:txBody>
      </p:sp>
      <p:sp>
        <p:nvSpPr>
          <p:cNvPr id="25" name="Marcador de texto 2"/>
          <p:cNvSpPr>
            <a:spLocks noGrp="1"/>
          </p:cNvSpPr>
          <p:nvPr>
            <p:ph type="body" sz="quarter" idx="30" hasCustomPrompt="1"/>
          </p:nvPr>
        </p:nvSpPr>
        <p:spPr>
          <a:xfrm>
            <a:off x="2176894" y="5763412"/>
            <a:ext cx="6140454" cy="3496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aquí la ejecución  del año 2020 (corte a 30 de Sept)</a:t>
            </a:r>
          </a:p>
        </p:txBody>
      </p:sp>
      <p:sp>
        <p:nvSpPr>
          <p:cNvPr id="26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1653130" y="53008"/>
            <a:ext cx="8878957" cy="70236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300" b="1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CO" dirty="0"/>
              <a:t>Escriba cuál es el tema ej. ADECUACIÓN DE VÍAS</a:t>
            </a:r>
          </a:p>
        </p:txBody>
      </p:sp>
      <p:sp>
        <p:nvSpPr>
          <p:cNvPr id="27" name="Marcador de contenido 4"/>
          <p:cNvSpPr>
            <a:spLocks noGrp="1"/>
          </p:cNvSpPr>
          <p:nvPr>
            <p:ph sz="quarter" idx="31" hasCustomPrompt="1"/>
          </p:nvPr>
        </p:nvSpPr>
        <p:spPr>
          <a:xfrm>
            <a:off x="1125935" y="867907"/>
            <a:ext cx="9648081" cy="3370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dirty="0"/>
              <a:t>Añada el contenido que considere pertinente (texto, gráficos, tablas, cuadros,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EN LO POSIBLE EL ANTES Y DESPUÉS . Adjunto con este archivo se le ha enviado un Paquete de </a:t>
            </a:r>
            <a:r>
              <a:rPr lang="es-ES" dirty="0" err="1"/>
              <a:t>Stickers</a:t>
            </a:r>
            <a:r>
              <a:rPr lang="es-ES" dirty="0"/>
              <a:t> para identificar los siguientes temas, sírvase utilizarlos: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-Proyectos Estratégicos (Plan de Desarrollo 2020-2023)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-Retos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-Primeros 100 días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-Primer Año de Gobierno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-COVID-19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Plan 3, 2,1, 0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Plan para salvar la vida de las empresas y el bolsillo de las familias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Plan de Austeridad y Ahorro                                                                                   Nota: Según aplique el caso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dirty="0"/>
          </a:p>
          <a:p>
            <a:pPr lvl="0"/>
            <a:endParaRPr lang="es-CO" dirty="0"/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10330218" y="-11309"/>
            <a:ext cx="204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 BT" panose="020B0702020204020204" pitchFamily="34" charset="0"/>
              </a:rPr>
              <a:t>Vigencia 2020</a:t>
            </a:r>
          </a:p>
        </p:txBody>
      </p:sp>
    </p:spTree>
    <p:extLst>
      <p:ext uri="{BB962C8B-B14F-4D97-AF65-F5344CB8AC3E}">
        <p14:creationId xmlns:p14="http://schemas.microsoft.com/office/powerpoint/2010/main" val="14791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0E9-D11D-48F7-9CC3-FC32EEB424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7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E0BA8020-19F1-4B2A-9187-69EB92ACD5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55EFAA-6F3A-4030-A7FA-B035472C59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466E4B-D517-4055-B50E-AC180526A5D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559A0DC-113C-4EDD-9E13-F115050D23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517F8254-E39D-4BCC-9D45-1060570848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D32FD7D-798F-4CCF-A49E-F66B1D6133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8E926556-BD36-4535-AB27-39E732357916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1126EBB-B701-4C13-BDF3-14B34A41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4" t="24444" r="2651" b="15152"/>
          <a:stretch/>
        </p:blipFill>
        <p:spPr>
          <a:xfrm>
            <a:off x="0" y="-20782"/>
            <a:ext cx="12192970" cy="68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MX" dirty="0"/>
              <a:t>Porcentaje de familias con disminución de factores de riesgo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$ 1.712,1 millones (corte a 30 de diciembre del 2020) </a:t>
            </a:r>
          </a:p>
          <a:p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1" y="371484"/>
            <a:ext cx="12191999" cy="64390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ENTORNOS SALUDABLES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142508" y="1576714"/>
            <a:ext cx="7422699" cy="215093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" sz="2000" dirty="0"/>
              <a:t>A través de la Estrategia Casa Sana se caracterizaron 11.289 familias desde los ambientes físico, psicosocial y conocimientos y prácticas en la estrategia mejoramiento de la salud  en entornos familiares y comunitarios, de sectores priorizados. Además, se logró la conformación de redes comunitarias y sociales en al menos el 90% de los sectores intervenidos.</a:t>
            </a:r>
            <a:endParaRPr lang="es-CO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DFF19C6-2EA7-41C4-A7B1-A816EBF36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b="14191"/>
          <a:stretch/>
        </p:blipFill>
        <p:spPr>
          <a:xfrm>
            <a:off x="927281" y="914400"/>
            <a:ext cx="2950656" cy="347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84490"/>
            <a:ext cx="8590499" cy="298318"/>
          </a:xfrm>
        </p:spPr>
        <p:txBody>
          <a:bodyPr/>
          <a:lstStyle/>
          <a:p>
            <a:r>
              <a:rPr lang="es-MX" dirty="0"/>
              <a:t>Porcentaje de Prevalencia de vida en consumo de marihuana en menores e iguales a 19 años</a:t>
            </a:r>
          </a:p>
          <a:p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>
          <a:xfrm>
            <a:off x="2176893" y="4521821"/>
            <a:ext cx="6427083" cy="301304"/>
          </a:xfrm>
        </p:spPr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$ 417,8 millones (corte a 30 de diciembre del 2020) </a:t>
            </a:r>
          </a:p>
          <a:p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73665"/>
            <a:ext cx="12192000" cy="505355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SALUD MENTAL, CONVIVENCIA SOCIAL Y DROGAS </a:t>
            </a:r>
          </a:p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(CONSUMO DE SUSTANCIAS PSICOACTIVAS</a:t>
            </a:r>
            <a:r>
              <a:rPr lang="es-CO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962402" y="1364010"/>
            <a:ext cx="7980218" cy="2459865"/>
          </a:xfrm>
        </p:spPr>
        <p:txBody>
          <a:bodyPr/>
          <a:lstStyle/>
          <a:p>
            <a:pPr algn="just"/>
            <a:r>
              <a:rPr lang="es-CO" sz="1600" dirty="0"/>
              <a:t>Se ha abordado el tema mediante tres líneas de trabajo</a:t>
            </a:r>
            <a:r>
              <a:rPr lang="es-CO" sz="1600" dirty="0" smtClean="0"/>
              <a:t>:</a:t>
            </a:r>
          </a:p>
          <a:p>
            <a:pPr algn="just"/>
            <a:endParaRPr lang="es-CO" sz="16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CO" sz="1600" dirty="0"/>
              <a:t>Familias fuertes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CO" sz="1600" dirty="0"/>
              <a:t>Zonas de orientación y escucha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s-CO" sz="1600" dirty="0"/>
              <a:t>Estrategia de reducción de riesgos y daños para personas consumidoras de heroína</a:t>
            </a:r>
          </a:p>
          <a:p>
            <a:pPr algn="just"/>
            <a:r>
              <a:rPr lang="es-CO" sz="1600" dirty="0"/>
              <a:t>Logrando fortalecer las habilidades para la vida, pautas de crianza humanizadas y la prevención universal y selectiva de las personas intervenidas.</a:t>
            </a:r>
          </a:p>
          <a:p>
            <a:pPr algn="just"/>
            <a:r>
              <a:rPr lang="es-CO" sz="1600" dirty="0"/>
              <a:t>Se logró abordar a la comunidad educativa de 20 colegios, 1.517 estudiantes 257 docentes y 1.649 cuidadores ampliando la cobertura en materia de promoción de la salud mental y prevención de la conducta suicida.</a:t>
            </a:r>
          </a:p>
          <a:p>
            <a:pPr algn="just"/>
            <a:endParaRPr lang="es-CO" sz="1800" dirty="0"/>
          </a:p>
        </p:txBody>
      </p:sp>
      <p:pic>
        <p:nvPicPr>
          <p:cNvPr id="8" name="Imagen 22">
            <a:extLst>
              <a:ext uri="{FF2B5EF4-FFF2-40B4-BE49-F238E27FC236}">
                <a16:creationId xmlns:a16="http://schemas.microsoft.com/office/drawing/2014/main" xmlns="" id="{1B275EFC-7A7A-4B26-82D1-173AE2AA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055" y="1277217"/>
            <a:ext cx="2987675" cy="298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/>
              <a:t> Tasa de suicidio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2183517" y="5697876"/>
            <a:ext cx="6140454" cy="349648"/>
          </a:xfrm>
        </p:spPr>
        <p:txBody>
          <a:bodyPr/>
          <a:lstStyle/>
          <a:p>
            <a:r>
              <a:rPr lang="es-CO" dirty="0"/>
              <a:t> $ 417,8 millones (corte a 30 de diciembre del 2020) </a:t>
            </a:r>
          </a:p>
          <a:p>
            <a:r>
              <a:rPr lang="es-CO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17577"/>
            <a:ext cx="12192000" cy="64390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PÚBLICA, </a:t>
            </a:r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MENTAL Y CONVIVENCIA SOCIAL</a:t>
            </a:r>
          </a:p>
          <a:p>
            <a:pPr algn="ctr"/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281055" y="1031240"/>
            <a:ext cx="7564581" cy="3125776"/>
          </a:xfr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Seguimiento epidemiológico al 100% de los casos priorizados de violencia intrafamiliar (875), intoxicaciones e intento de suicidio (377) y víctimas del conflicto armado (400). 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Continuidad de la estrategia de Habilidades para la Vida (Colores para la vida), el museo del buen trato en el 100% de las 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Acciones de orientación psicosocial al 100% usuarios que demandaron el servicio de escucha activa en la SSPYSS (445) y seguimiento a 377 casos de estos eventos.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30 encuentros de actualización en rutas de atención en salud mental a actores institucionales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Implementación de actividades de la metodología PAVSIVI.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/>
              <a:t>9</a:t>
            </a:r>
            <a:r>
              <a:rPr lang="es-CO" sz="1500" dirty="0"/>
              <a:t>3 intervenciones de atención </a:t>
            </a:r>
            <a:r>
              <a:rPr lang="es-CO" sz="1500" dirty="0" err="1"/>
              <a:t>psicoeducacional</a:t>
            </a:r>
            <a:r>
              <a:rPr lang="es-CO" sz="1500" dirty="0"/>
              <a:t> a población indígena en su lengua nativa.</a:t>
            </a:r>
          </a:p>
        </p:txBody>
      </p:sp>
      <p:pic>
        <p:nvPicPr>
          <p:cNvPr id="11" name="Imagen 10" descr="6a550bfe-650a-4c5c-a4a0-75e3c2bdbcc6">
            <a:extLst>
              <a:ext uri="{FF2B5EF4-FFF2-40B4-BE49-F238E27FC236}">
                <a16:creationId xmlns:a16="http://schemas.microsoft.com/office/drawing/2014/main" xmlns="" id="{9592A8AE-E5E0-4A92-B7F2-0CEBF511E9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2" y="961481"/>
            <a:ext cx="3667783" cy="321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3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83517" y="5144972"/>
            <a:ext cx="7359728" cy="521732"/>
          </a:xfrm>
        </p:spPr>
        <p:txBody>
          <a:bodyPr/>
          <a:lstStyle/>
          <a:p>
            <a:r>
              <a:rPr lang="es-MX" dirty="0"/>
              <a:t>Porcentaje de nacidos vivos de madres adolescentes ( Embarazo a temprana edad  entre 15 y 19 años) y Razón de mortalidad materna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43668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$ 313,1 millones (corte a 30 de diciembre del 2020) </a:t>
            </a:r>
          </a:p>
          <a:p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458785"/>
            <a:ext cx="12192000" cy="64390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SALUD SEXUAL Y REPRODUCTIVA </a:t>
            </a:r>
          </a:p>
          <a:p>
            <a:pPr algn="ctr"/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962400" y="1106691"/>
            <a:ext cx="7896681" cy="3062786"/>
          </a:xfrm>
          <a:solidFill>
            <a:schemeClr val="bg1"/>
          </a:solidFill>
        </p:spPr>
        <p:txBody>
          <a:bodyPr/>
          <a:lstStyle/>
          <a:p>
            <a:pPr lvl="0" algn="just"/>
            <a:r>
              <a:rPr lang="x-none" sz="1600" b="1" dirty="0"/>
              <a:t>Salud Materna</a:t>
            </a:r>
            <a:r>
              <a:rPr lang="es-ES" sz="1600" b="1" dirty="0"/>
              <a:t> y Planificación Familiar: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Visitas Institucionales de asistencia técnica. </a:t>
            </a: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1600" dirty="0"/>
              <a:t>Vigilancia epidemiológica de la morbilidad materna extrema, sífilis gestacional y congénita, VIH y HB gestacional, unidades de análisis virtuales, </a:t>
            </a:r>
            <a:r>
              <a:rPr lang="es-CO" sz="1600" dirty="0"/>
              <a:t>en la vigencia 2020 </a:t>
            </a:r>
            <a:r>
              <a:rPr lang="x-none" sz="1600" dirty="0"/>
              <a:t>solo</a:t>
            </a:r>
            <a:r>
              <a:rPr lang="es-CO" sz="1600" dirty="0"/>
              <a:t> se ha presentado un (</a:t>
            </a:r>
            <a:r>
              <a:rPr lang="x-none" sz="1600" dirty="0"/>
              <a:t>1</a:t>
            </a:r>
            <a:r>
              <a:rPr lang="es-CO" sz="1600" dirty="0"/>
              <a:t>)</a:t>
            </a:r>
            <a:r>
              <a:rPr lang="x-none" sz="1600" dirty="0"/>
              <a:t> caso de transmisión vertical de VIH durante el II trimestre de 2020, el cual</a:t>
            </a:r>
            <a:r>
              <a:rPr lang="es-CO" sz="1600" dirty="0"/>
              <a:t> fue</a:t>
            </a:r>
            <a:r>
              <a:rPr lang="x-none" sz="1600" dirty="0"/>
              <a:t> debidamente analizado y se encuentra en seguimiento.  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</a:t>
            </a:r>
            <a:r>
              <a:rPr lang="es-CO" sz="1600" dirty="0" err="1"/>
              <a:t>mplementación</a:t>
            </a:r>
            <a:r>
              <a:rPr lang="es-CO" sz="1600" dirty="0"/>
              <a:t> de la estrategia de sexualidad con sentido en 53 IE del sector oficial.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Se celebró  la semana andina entre el 21 al 27 de septiembre, enmarcada en la prevención de embarazos a temprana edad donde se tuvo participación de diferentes instituciones de la ciudad.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r>
              <a:rPr lang="es-CO" dirty="0"/>
              <a:t> </a:t>
            </a:r>
          </a:p>
          <a:p>
            <a:pPr algn="just"/>
            <a:endParaRPr lang="es-CO" sz="1600" dirty="0"/>
          </a:p>
          <a:p>
            <a:pPr algn="just"/>
            <a:endParaRPr lang="es-CO" b="1" dirty="0"/>
          </a:p>
          <a:p>
            <a:pPr algn="just"/>
            <a:endParaRPr lang="es-ES" sz="1600" dirty="0"/>
          </a:p>
        </p:txBody>
      </p:sp>
      <p:pic>
        <p:nvPicPr>
          <p:cNvPr id="1027" name="Picture 3" descr="C:\Users\klaud\Downloads\WhatsApp Image 2021-03-28 at 1.17.24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6" y="1101090"/>
            <a:ext cx="3228044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/>
              <a:t>Tasa de mortalidad por VIH-SIDA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$ 200,2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71579"/>
            <a:ext cx="12191999" cy="64390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SALUD SEXUAL Y REPRODUCTIVA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782291" y="1225304"/>
            <a:ext cx="8146473" cy="2842512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" sz="1800" b="1" dirty="0"/>
              <a:t>Cáncer de mama y cérvix y VIH: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Se realizaron visitas Institucionales de asistencia técnica, Vigilancia epidemiológica de la morbilidad y mortalidad por estos dos eventos y Unidades de análisis.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En el marco de la conmemoración de la semana del cáncer de mama se lleva a cabo la jornada de donación de cabello.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/>
              <a:t>S</a:t>
            </a:r>
            <a:r>
              <a:rPr lang="x-none" sz="1800" dirty="0"/>
              <a:t>e desarrolla</a:t>
            </a:r>
            <a:r>
              <a:rPr lang="es-CO" sz="1800" dirty="0"/>
              <a:t>ron</a:t>
            </a:r>
            <a:r>
              <a:rPr lang="x-none" sz="1800" dirty="0"/>
              <a:t> actividades </a:t>
            </a:r>
            <a:r>
              <a:rPr lang="es-ES" sz="1800" dirty="0"/>
              <a:t>de promoción de la toma de pruebas rápidas de VIH </a:t>
            </a:r>
            <a:r>
              <a:rPr lang="x-none" sz="1800" dirty="0"/>
              <a:t>en campo y en las instalaciones de </a:t>
            </a:r>
            <a:r>
              <a:rPr lang="x-none" sz="1800"/>
              <a:t>la </a:t>
            </a:r>
            <a:r>
              <a:rPr lang="x-none" sz="1800" smtClean="0"/>
              <a:t>Secretar</a:t>
            </a:r>
            <a:r>
              <a:rPr lang="es-CO" sz="1800" dirty="0" smtClean="0"/>
              <a:t>í</a:t>
            </a:r>
            <a:r>
              <a:rPr lang="x-none" sz="1800" smtClean="0"/>
              <a:t>a </a:t>
            </a:r>
            <a:r>
              <a:rPr lang="x-none" sz="1800" dirty="0"/>
              <a:t>de Salud, </a:t>
            </a:r>
            <a:r>
              <a:rPr lang="es-ES" sz="1800" dirty="0"/>
              <a:t>con un resultado de </a:t>
            </a:r>
            <a:r>
              <a:rPr lang="es-CO" sz="1800" dirty="0"/>
              <a:t>1583</a:t>
            </a:r>
            <a:r>
              <a:rPr lang="x-none" sz="1800" dirty="0"/>
              <a:t> pruebas </a:t>
            </a:r>
            <a:r>
              <a:rPr lang="es-ES" sz="1800" dirty="0"/>
              <a:t>tomadas</a:t>
            </a:r>
            <a:r>
              <a:rPr lang="x-none" sz="1800" dirty="0"/>
              <a:t>.</a:t>
            </a:r>
            <a:endParaRPr lang="es-CO" sz="1800" dirty="0"/>
          </a:p>
          <a:p>
            <a:pPr algn="just"/>
            <a:r>
              <a:rPr lang="es-ES" sz="1600" b="1" dirty="0"/>
              <a:t> </a:t>
            </a:r>
            <a:endParaRPr lang="es-CO" sz="1600" b="1" dirty="0"/>
          </a:p>
        </p:txBody>
      </p:sp>
      <p:pic>
        <p:nvPicPr>
          <p:cNvPr id="2050" name="Picture 2" descr="C:\Users\klaud\Downloads\WhatsApp Image 2020-10-28 at 11.29.17 AM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6637"/>
          <a:stretch/>
        </p:blipFill>
        <p:spPr bwMode="auto">
          <a:xfrm>
            <a:off x="586946" y="1232458"/>
            <a:ext cx="3175686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/>
              <a:t>Tasa de mortalidad por VIH-SIDA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$ 200,2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71579"/>
            <a:ext cx="12191999" cy="64390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SALUD SEXUAL Y REPRODUCTIVA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312508" y="1735769"/>
            <a:ext cx="7630110" cy="178988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" sz="1700" b="1" dirty="0"/>
              <a:t>V</a:t>
            </a:r>
            <a:r>
              <a:rPr lang="es-CO" sz="1700" b="1" dirty="0" err="1"/>
              <a:t>iolencia</a:t>
            </a:r>
            <a:r>
              <a:rPr lang="es-CO" sz="1700" b="1" dirty="0"/>
              <a:t> sexual: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Asistencia técnica IPS con servicios de Urgencias para verificar el cumplimiento de la normatividad frente a la atención a víctimas de violencia sexual,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R</a:t>
            </a:r>
            <a:r>
              <a:rPr lang="es-ES" sz="1700" dirty="0" smtClean="0"/>
              <a:t>euniones </a:t>
            </a:r>
            <a:r>
              <a:rPr lang="es-ES" sz="1700" dirty="0"/>
              <a:t>en el marco del COMPREVER,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250 actividades educativas para fomentar la estrategia CAIVAS y CAVIF</a:t>
            </a:r>
            <a:endParaRPr lang="es-CO" sz="1700" b="1" dirty="0"/>
          </a:p>
          <a:p>
            <a:endParaRPr lang="es-CO" sz="1700" dirty="0"/>
          </a:p>
          <a:p>
            <a:pPr algn="just"/>
            <a:r>
              <a:rPr lang="es-ES" sz="1600" b="1" dirty="0"/>
              <a:t> </a:t>
            </a:r>
            <a:endParaRPr lang="es-CO" sz="1600" b="1" dirty="0"/>
          </a:p>
        </p:txBody>
      </p:sp>
      <p:pic>
        <p:nvPicPr>
          <p:cNvPr id="3075" name="Picture 3" descr="C:\Users\klaud\Downloads\WhatsApp Image 2021-03-28 at 12.13.31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1221516"/>
            <a:ext cx="3656569" cy="272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CO" dirty="0"/>
              <a:t>Porcentaje de éxito terapéutico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$ 292,9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288883"/>
            <a:ext cx="12192000" cy="510758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TUBERCULOSIS Y LEPRA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833720" y="1107532"/>
            <a:ext cx="7772400" cy="248463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En el año 2020 no se reportaron diagnósticos nuevos de lepra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Cumplimiento del 70% de éxito terapéutico.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S</a:t>
            </a:r>
            <a:r>
              <a:rPr lang="x-none" sz="1600" dirty="0"/>
              <a:t>e</a:t>
            </a:r>
            <a:r>
              <a:rPr lang="es-ES" sz="1600" dirty="0"/>
              <a:t> </a:t>
            </a:r>
            <a:r>
              <a:rPr lang="x-none" sz="1600" dirty="0"/>
              <a:t>capta</a:t>
            </a:r>
            <a:r>
              <a:rPr lang="es-ES" sz="1600" dirty="0"/>
              <a:t>ron</a:t>
            </a:r>
            <a:r>
              <a:rPr lang="x-none" sz="1600" dirty="0"/>
              <a:t> 460 sintomáticos respiratorios obteniendo un porcentaje de cumplimiento del 98%. </a:t>
            </a: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Se realizaron búsquedas entre activas y pasivas a 5.313 sintomáticos respiratorios con apoyo de los prestadores de servicios de salud.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1</a:t>
            </a:r>
            <a:r>
              <a:rPr lang="x-none" sz="1600" dirty="0"/>
              <a:t>0 intervenciones a diferentes centros de reclusión y transitorios del municipio</a:t>
            </a:r>
            <a:r>
              <a:rPr lang="es-CO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x-none" sz="1600" dirty="0"/>
              <a:t>32 intervenciones a instituciones tales como albergues provisionales de habitantes de calle población migrante, población PVV y los centros de protección social para el adulto mayor, esto se logró con el apoyo del equipo COVID.</a:t>
            </a:r>
            <a:endParaRPr lang="es-CO" sz="1600" dirty="0"/>
          </a:p>
          <a:p>
            <a:pPr algn="just"/>
            <a:endParaRPr lang="es-ES" sz="1800" dirty="0"/>
          </a:p>
          <a:p>
            <a:pPr algn="just"/>
            <a:endParaRPr lang="es-ES" sz="2000" dirty="0"/>
          </a:p>
          <a:p>
            <a:endParaRPr lang="es-ES" sz="1600" dirty="0"/>
          </a:p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75BFB27-13FB-4FEA-AE64-907A422937B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4"/>
          <a:stretch/>
        </p:blipFill>
        <p:spPr bwMode="auto">
          <a:xfrm>
            <a:off x="585880" y="1054309"/>
            <a:ext cx="3182025" cy="322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3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081905"/>
            <a:ext cx="8744392" cy="636315"/>
          </a:xfrm>
        </p:spPr>
        <p:txBody>
          <a:bodyPr/>
          <a:lstStyle/>
          <a:p>
            <a:r>
              <a:rPr lang="es-MX" dirty="0"/>
              <a:t>Tasa de Mortalidad por enfermedades </a:t>
            </a:r>
            <a:r>
              <a:rPr lang="es-MX" dirty="0" err="1"/>
              <a:t>inmunoprevenibles</a:t>
            </a:r>
            <a:r>
              <a:rPr lang="es-MX" dirty="0"/>
              <a:t> en menores de cinco años</a:t>
            </a:r>
          </a:p>
          <a:p>
            <a:r>
              <a:rPr lang="es-MX" dirty="0"/>
              <a:t>Cobertura útil de vacunación anual  con terceras dosis de pentavalente  con población menor de un año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78060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2320207" y="5750763"/>
            <a:ext cx="6140454" cy="349648"/>
          </a:xfrm>
        </p:spPr>
        <p:txBody>
          <a:bodyPr/>
          <a:lstStyle/>
          <a:p>
            <a:r>
              <a:rPr lang="es-CO" dirty="0"/>
              <a:t> $ 389,9 millones (corte a 30 de diciembre del 2020) </a:t>
            </a:r>
          </a:p>
          <a:p>
            <a:r>
              <a:rPr lang="es-CO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433191"/>
            <a:ext cx="12192000" cy="576662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VACUNACIÓN</a:t>
            </a:r>
            <a:endParaRPr lang="es-CO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633169" y="1250620"/>
            <a:ext cx="7041034" cy="231962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/>
              <a:t>En la vigencia 2020 no se presentaron muertes a causa de enfermedades </a:t>
            </a:r>
            <a:r>
              <a:rPr lang="es-CO" sz="1800" dirty="0" err="1"/>
              <a:t>inmunoprevenibles</a:t>
            </a:r>
            <a:r>
              <a:rPr lang="es-CO" sz="18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/>
              <a:t>Se aplicaron </a:t>
            </a:r>
            <a:r>
              <a:rPr lang="es-CO" sz="1800" b="1" dirty="0"/>
              <a:t>4.720 dosis </a:t>
            </a:r>
            <a:r>
              <a:rPr lang="es-CO" sz="1800" dirty="0"/>
              <a:t>de pentavalente y polio (biológicos trazadores) a la población menor de un año, logrando un </a:t>
            </a:r>
            <a:r>
              <a:rPr lang="es-CO" sz="1800" b="1" dirty="0"/>
              <a:t>93,6% </a:t>
            </a:r>
            <a:r>
              <a:rPr lang="es-CO" sz="1800" dirty="0"/>
              <a:t>por proyección RUAF y un 78,3% proyección DANE 2018 de cobertura.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/>
              <a:t>Se aplicaron además </a:t>
            </a:r>
            <a:r>
              <a:rPr lang="es-CO" sz="1800" b="1" dirty="0"/>
              <a:t>196.367</a:t>
            </a:r>
            <a:r>
              <a:rPr lang="es-CO" sz="1800" b="1" dirty="0">
                <a:solidFill>
                  <a:srgbClr val="FF0000"/>
                </a:solidFill>
              </a:rPr>
              <a:t> </a:t>
            </a:r>
            <a:r>
              <a:rPr lang="es-CO" sz="1800" b="1" dirty="0"/>
              <a:t>dosis </a:t>
            </a:r>
            <a:r>
              <a:rPr lang="es-CO" sz="1800" dirty="0"/>
              <a:t>de vacunas, entre los biológicos administrados se tienen BCG, PENTAVALENTE, Triple Viral de 1 y 5 años, Toxoide tetánico diftérico, VPH e Influenza.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Se intervinieron 111 barrios de la zona urbana y rural.</a:t>
            </a:r>
            <a:endParaRPr lang="es-CO" sz="1800" dirty="0"/>
          </a:p>
        </p:txBody>
      </p:sp>
      <p:pic>
        <p:nvPicPr>
          <p:cNvPr id="12290" name="Picture 2" descr="C:\Users\klaud\Downloads\WhatsApp Image 2021-03-28 at 12.50.51 PM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9" y="1139139"/>
            <a:ext cx="452093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7611051" cy="409037"/>
          </a:xfrm>
        </p:spPr>
        <p:txBody>
          <a:bodyPr/>
          <a:lstStyle/>
          <a:p>
            <a:r>
              <a:rPr lang="es-MX" dirty="0"/>
              <a:t>Porcentaje de Prevalencia de obesidad y pre obesidad en población menor de 28 años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$ 74,3 millones (corte a 30 de diciembre del 2020) </a:t>
            </a:r>
          </a:p>
          <a:p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5247121" y="1771343"/>
            <a:ext cx="6427083" cy="1892302"/>
          </a:xfrm>
        </p:spPr>
        <p:txBody>
          <a:bodyPr/>
          <a:lstStyle/>
          <a:p>
            <a:pPr algn="just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ESCUELAS Y COLEGIO SALUDABLE: </a:t>
            </a:r>
            <a:r>
              <a:rPr lang="es-CO" sz="2000" dirty="0"/>
              <a:t>se dio continuidad a la </a:t>
            </a:r>
            <a:r>
              <a:rPr lang="es-ES" sz="2000" dirty="0"/>
              <a:t>estrategia en 50 sedes de IE del sector oficial, con 1284 actividades realizadas en </a:t>
            </a:r>
            <a:r>
              <a:rPr lang="es-CO" sz="2000" dirty="0"/>
              <a:t>salud física, nutricional, bucal y ambiental, para contribuir a los  estilos de vida saludable de la población joven.</a:t>
            </a:r>
          </a:p>
        </p:txBody>
      </p:sp>
      <p:sp>
        <p:nvSpPr>
          <p:cNvPr id="8" name="Marcador de texto 5"/>
          <p:cNvSpPr txBox="1">
            <a:spLocks/>
          </p:cNvSpPr>
          <p:nvPr/>
        </p:nvSpPr>
        <p:spPr>
          <a:xfrm>
            <a:off x="0" y="430208"/>
            <a:ext cx="12191999" cy="462417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– SEGURIDAD ALIMENTARIA</a:t>
            </a:r>
          </a:p>
        </p:txBody>
      </p:sp>
      <p:pic>
        <p:nvPicPr>
          <p:cNvPr id="5122" name="Imagen 25" descr="Octubre 27 de 2020">
            <a:extLst>
              <a:ext uri="{FF2B5EF4-FFF2-40B4-BE49-F238E27FC236}">
                <a16:creationId xmlns:a16="http://schemas.microsoft.com/office/drawing/2014/main" xmlns="" id="{19CC3640-80E8-40CE-B334-DC669573F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4336" b="57753"/>
          <a:stretch/>
        </p:blipFill>
        <p:spPr bwMode="auto">
          <a:xfrm>
            <a:off x="734291" y="1639194"/>
            <a:ext cx="4197927" cy="24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8113327" cy="409037"/>
          </a:xfrm>
        </p:spPr>
        <p:txBody>
          <a:bodyPr/>
          <a:lstStyle/>
          <a:p>
            <a:r>
              <a:rPr lang="es-MX" dirty="0"/>
              <a:t>Porcentaje de desnutrición aguda en menores de 5 años, Porcentaje de Retraso en talla para la edad en menores de 5 años  y Porcentaje de Desnutrición global en menores de 5 años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$ 173,5 millones (corte a 30 de diciembre del 2020) </a:t>
            </a:r>
          </a:p>
          <a:p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48351"/>
            <a:ext cx="12192000" cy="510758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SEGURIDAD ALIMENTARIA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5001492" y="1007332"/>
            <a:ext cx="6885708" cy="3386807"/>
          </a:xfrm>
        </p:spPr>
        <p:txBody>
          <a:bodyPr/>
          <a:lstStyle/>
          <a:p>
            <a:pPr algn="just"/>
            <a:r>
              <a:rPr lang="es-CO" sz="1600" dirty="0"/>
              <a:t>Fortalecimiento de estrategias relacionadas con atención de enfermedades prevalentes  de la infancia, instituciones amigas de la lactancia materna (67 consejerías – 1347 personas), estrategia de la educación en salud nutricional, vigilancia y control sanitario de factores de riesgo para la salud.</a:t>
            </a:r>
          </a:p>
          <a:p>
            <a:pPr algn="just"/>
            <a:r>
              <a:rPr lang="es-ES" sz="1600" dirty="0"/>
              <a:t>Se realizaron 1879 búsquedas activas mediante toma de datos antropométricos en diferentes barrios. </a:t>
            </a:r>
          </a:p>
          <a:p>
            <a:pPr algn="just"/>
            <a:r>
              <a:rPr lang="es-ES" sz="1600" dirty="0"/>
              <a:t>Se realizaron 11 encuentros en alianza con la Secretaría de Educación, rectores, coordinadores y encargados de la tienda escolar de las Instituciones públicas y privadas</a:t>
            </a:r>
            <a:r>
              <a:rPr lang="es-ES" sz="1600" dirty="0" smtClean="0"/>
              <a:t>.</a:t>
            </a:r>
          </a:p>
          <a:p>
            <a:pPr algn="just"/>
            <a:r>
              <a:rPr lang="es-ES" sz="1600" dirty="0" smtClean="0"/>
              <a:t>Vigilancia </a:t>
            </a:r>
            <a:r>
              <a:rPr lang="es-ES" sz="1600" dirty="0"/>
              <a:t>epidemiológica de los eventos, 151 </a:t>
            </a:r>
            <a:r>
              <a:rPr lang="es-ES" sz="1600" dirty="0" err="1"/>
              <a:t>niñ@s</a:t>
            </a:r>
            <a:r>
              <a:rPr lang="es-ES" sz="1600" dirty="0"/>
              <a:t> con bajo peso al nacer y 36 </a:t>
            </a:r>
            <a:r>
              <a:rPr lang="es-ES" sz="1600" dirty="0" err="1"/>
              <a:t>niñ@s</a:t>
            </a:r>
            <a:r>
              <a:rPr lang="es-ES" sz="1600" dirty="0"/>
              <a:t> con desnutrición aguda.</a:t>
            </a:r>
            <a:endParaRPr lang="es-CO" sz="1600" dirty="0"/>
          </a:p>
        </p:txBody>
      </p:sp>
      <p:pic>
        <p:nvPicPr>
          <p:cNvPr id="8" name="Picture 2" descr="C:\Users\klaud\Downloads\WhatsApp Image 2021-03-28 at 12.19.10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9" y="1118288"/>
            <a:ext cx="4628571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6"/>
          <p:cNvSpPr txBox="1">
            <a:spLocks/>
          </p:cNvSpPr>
          <p:nvPr/>
        </p:nvSpPr>
        <p:spPr>
          <a:xfrm>
            <a:off x="2917372" y="1386894"/>
            <a:ext cx="6709955" cy="2482284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dirty="0" smtClean="0">
                <a:solidFill>
                  <a:srgbClr val="FF0000"/>
                </a:solidFill>
              </a:rPr>
              <a:t>SECRETARÍA </a:t>
            </a:r>
            <a:r>
              <a:rPr lang="es-CO" sz="3200" dirty="0">
                <a:solidFill>
                  <a:srgbClr val="FF0000"/>
                </a:solidFill>
              </a:rPr>
              <a:t>DE SALUD </a:t>
            </a:r>
            <a:r>
              <a:rPr lang="es-CO" sz="3200" dirty="0" smtClean="0">
                <a:solidFill>
                  <a:srgbClr val="FF0000"/>
                </a:solidFill>
              </a:rPr>
              <a:t>PÚBLICA </a:t>
            </a:r>
            <a:r>
              <a:rPr lang="es-CO" sz="3200" dirty="0">
                <a:solidFill>
                  <a:srgbClr val="FF0000"/>
                </a:solidFill>
              </a:rPr>
              <a:t>Y SEGURIDAD SOCIAL</a:t>
            </a:r>
          </a:p>
          <a:p>
            <a:pPr algn="ctr"/>
            <a:endParaRPr lang="es-CO" sz="3200" dirty="0">
              <a:solidFill>
                <a:srgbClr val="FF0000"/>
              </a:solidFill>
            </a:endParaRPr>
          </a:p>
          <a:p>
            <a:pPr algn="ctr"/>
            <a:r>
              <a:rPr lang="es-CO" sz="2800" dirty="0">
                <a:solidFill>
                  <a:srgbClr val="FF0000"/>
                </a:solidFill>
              </a:rPr>
              <a:t>INFORME DE </a:t>
            </a:r>
            <a:r>
              <a:rPr lang="es-CO" sz="2800" dirty="0" smtClean="0">
                <a:solidFill>
                  <a:srgbClr val="FF0000"/>
                </a:solidFill>
              </a:rPr>
              <a:t>GESTIÓN </a:t>
            </a:r>
            <a:r>
              <a:rPr lang="es-CO" sz="2800" dirty="0">
                <a:solidFill>
                  <a:srgbClr val="FF0000"/>
                </a:solidFill>
              </a:rPr>
              <a:t>VIGENCIA 2020</a:t>
            </a:r>
          </a:p>
          <a:p>
            <a:pPr algn="ctr"/>
            <a:r>
              <a:rPr lang="es-CO" sz="2800" dirty="0" smtClean="0">
                <a:solidFill>
                  <a:srgbClr val="FF0000"/>
                </a:solidFill>
              </a:rPr>
              <a:t>PEREIRA, GOBIERNO </a:t>
            </a:r>
            <a:r>
              <a:rPr lang="es-CO" sz="2800" dirty="0">
                <a:solidFill>
                  <a:srgbClr val="FF0000"/>
                </a:solidFill>
              </a:rPr>
              <a:t>DE LA </a:t>
            </a:r>
            <a:r>
              <a:rPr lang="es-CO" sz="2800" dirty="0" smtClean="0">
                <a:solidFill>
                  <a:srgbClr val="FF0000"/>
                </a:solidFill>
              </a:rPr>
              <a:t>CIUDAD CAPITAL </a:t>
            </a:r>
            <a:r>
              <a:rPr lang="es-CO" sz="2800" dirty="0">
                <a:solidFill>
                  <a:srgbClr val="FF0000"/>
                </a:solidFill>
              </a:rPr>
              <a:t>DEL EJE  2020-2023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362994"/>
            <a:ext cx="8595360" cy="21423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7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7611051" cy="409037"/>
          </a:xfrm>
        </p:spPr>
        <p:txBody>
          <a:bodyPr/>
          <a:lstStyle/>
          <a:p>
            <a:r>
              <a:rPr lang="es-MX" dirty="0"/>
              <a:t>Número de brotes por enfermedades transmitidas por alimentos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$ 247,8 millones (corte a 30 de diciembre del 2020) </a:t>
            </a:r>
          </a:p>
          <a:p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28991"/>
            <a:ext cx="12192000" cy="68051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SEGURIDAD ALIMENTARIA</a:t>
            </a:r>
          </a:p>
          <a:p>
            <a:pPr algn="ctr"/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ONSUMO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473527" y="1183030"/>
            <a:ext cx="7299320" cy="34729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700" dirty="0"/>
              <a:t>No se presentaron brotes por enfermedades transmitidas por alimentos, en los establecimientos de preparación y consumo del municipio.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7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700" dirty="0"/>
              <a:t>Se visitaron 7.463 establecimientos con el objetivo de emitir el concepto sanitario de funcionamiento: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700" dirty="0"/>
              <a:t>46% Favorables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700" dirty="0"/>
              <a:t>52% F</a:t>
            </a:r>
            <a:r>
              <a:rPr lang="es-CO" sz="1700" dirty="0" err="1"/>
              <a:t>avorable</a:t>
            </a:r>
            <a:r>
              <a:rPr lang="es-CO" sz="1700" dirty="0"/>
              <a:t> con requerimiento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700" dirty="0"/>
              <a:t>2% Desfavorable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7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700" dirty="0"/>
              <a:t>Se capacitaron </a:t>
            </a:r>
            <a:r>
              <a:rPr lang="es-CO" sz="1700" dirty="0" smtClean="0"/>
              <a:t>4.933 </a:t>
            </a:r>
            <a:r>
              <a:rPr lang="es-CO" sz="1700" dirty="0"/>
              <a:t>personas en lo corrido de la vigencia 2020 en manipulación de alimentos.</a:t>
            </a:r>
          </a:p>
          <a:p>
            <a:pPr algn="just"/>
            <a:endParaRPr lang="es-CO" dirty="0"/>
          </a:p>
          <a:p>
            <a:endParaRPr lang="es-CO" dirty="0"/>
          </a:p>
        </p:txBody>
      </p:sp>
      <p:pic>
        <p:nvPicPr>
          <p:cNvPr id="13314" name="Picture 2" descr="C:\Users\klaud\Downloads\WhatsApp Image 2021-03-28 at 12.50.51 P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" y="1286003"/>
            <a:ext cx="4290206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7611051" cy="557261"/>
          </a:xfrm>
        </p:spPr>
        <p:txBody>
          <a:bodyPr/>
          <a:lstStyle/>
          <a:p>
            <a:r>
              <a:rPr lang="es-MX" dirty="0"/>
              <a:t>Tasa de mortalidad prematura por enfermedades no transmisibles y tasa de mortalidad prematura por diabetes (por 100.000 habitantes de 30 a 60 años)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$ 605 millones (corte a 30 de diciembre del 2020) </a:t>
            </a:r>
          </a:p>
          <a:p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84908" y="195786"/>
            <a:ext cx="10183091" cy="63452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– VIDA SALUDABLE Y ENFERMEDADES NO TRANSMISIBLES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292536" y="1207640"/>
            <a:ext cx="7121905" cy="2478408"/>
          </a:xfrm>
        </p:spPr>
        <p:txBody>
          <a:bodyPr/>
          <a:lstStyle/>
          <a:p>
            <a:pPr algn="just"/>
            <a:r>
              <a:rPr lang="es-CO" sz="1800" b="1" dirty="0" smtClean="0"/>
              <a:t>HÁBITOS </a:t>
            </a:r>
            <a:r>
              <a:rPr lang="es-CO" sz="1800" b="1" dirty="0"/>
              <a:t>DE VIDA SALUDABLES: </a:t>
            </a:r>
            <a:r>
              <a:rPr lang="es-CO" sz="1800" dirty="0"/>
              <a:t>Las estrategias </a:t>
            </a:r>
            <a:r>
              <a:rPr lang="es-CO" sz="1800" b="1" dirty="0"/>
              <a:t>CARMEN</a:t>
            </a:r>
            <a:r>
              <a:rPr lang="es-CO" sz="1800" dirty="0"/>
              <a:t> y </a:t>
            </a:r>
            <a:r>
              <a:rPr lang="es-CO" sz="1800" b="1" dirty="0"/>
              <a:t>RBC </a:t>
            </a:r>
            <a:r>
              <a:rPr lang="es-CO" sz="1800" dirty="0"/>
              <a:t>trabajan principalmente sobre la prevención de las enfermedades cardiovasculares y hábitos de vida saludable; se conformaron o reactivaron 13 nodos CARMEN (277 personas beneficiadas) Y 10 nodos RBC.</a:t>
            </a:r>
          </a:p>
          <a:p>
            <a:pPr algn="just"/>
            <a:r>
              <a:rPr lang="es-CO" sz="1800" b="1" dirty="0"/>
              <a:t>ENFERMEDADES </a:t>
            </a:r>
            <a:r>
              <a:rPr lang="es-CO" sz="1800" b="1" dirty="0" smtClean="0"/>
              <a:t>RESPIRATORIAS: </a:t>
            </a:r>
            <a:r>
              <a:rPr lang="es-ES" sz="1800" dirty="0" smtClean="0"/>
              <a:t>58 </a:t>
            </a:r>
            <a:r>
              <a:rPr lang="es-ES" sz="1800" dirty="0"/>
              <a:t>actividades de sensibilización en la Cesación de Consumo de Tabaco. </a:t>
            </a:r>
          </a:p>
          <a:p>
            <a:pPr algn="just"/>
            <a:r>
              <a:rPr lang="es-ES" sz="1800" dirty="0"/>
              <a:t>Asistencia técnica a IPS mediante capacitaciones en la normatividad vigente, la RUTA de Enfermedades Respiratorias Crónicas y todo el componente de tabaquismo.</a:t>
            </a:r>
            <a:endParaRPr lang="es-CO" sz="1800" dirty="0"/>
          </a:p>
        </p:txBody>
      </p:sp>
      <p:pic>
        <p:nvPicPr>
          <p:cNvPr id="11" name="image8.jpeg">
            <a:extLst>
              <a:ext uri="{FF2B5EF4-FFF2-40B4-BE49-F238E27FC236}">
                <a16:creationId xmlns:a16="http://schemas.microsoft.com/office/drawing/2014/main" xmlns="" id="{53C3C961-DE2A-4934-A14A-822A95EBF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" t="2866" r="-6964" b="-2866"/>
          <a:stretch/>
        </p:blipFill>
        <p:spPr bwMode="auto">
          <a:xfrm>
            <a:off x="417342" y="845167"/>
            <a:ext cx="4098888" cy="3241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7611051" cy="557261"/>
          </a:xfrm>
        </p:spPr>
        <p:txBody>
          <a:bodyPr/>
          <a:lstStyle/>
          <a:p>
            <a:r>
              <a:rPr lang="es-MX" dirty="0"/>
              <a:t>Tasa de mortalidad prematura por enfermedades no transmisibles y tasa de mortalidad prematura por diabetes (por 100.000 habitantes de 30 a 60 años)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$ 605 millones (corte a 30 de diciembre del 2020) </a:t>
            </a:r>
          </a:p>
          <a:p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84908" y="195786"/>
            <a:ext cx="10183091" cy="63452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– VIDA SALUDABLE Y ENFERMEDADES NO TRANSMISIBLES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306390" y="951412"/>
            <a:ext cx="7611051" cy="3439276"/>
          </a:xfrm>
        </p:spPr>
        <p:txBody>
          <a:bodyPr/>
          <a:lstStyle/>
          <a:p>
            <a:pPr algn="just"/>
            <a:r>
              <a:rPr lang="es-CO" sz="1600" b="1" dirty="0"/>
              <a:t>DISCAPACIDAD:</a:t>
            </a:r>
            <a:r>
              <a:rPr lang="es-CO" sz="1600" dirty="0"/>
              <a:t> </a:t>
            </a:r>
            <a:r>
              <a:rPr lang="es-ES" sz="1600" dirty="0"/>
              <a:t>68 Registros de Localización y Caracterización de Población con discapacidad en la plataforma del Ministerio.</a:t>
            </a:r>
          </a:p>
          <a:p>
            <a:pPr algn="just"/>
            <a:r>
              <a:rPr lang="es-ES" sz="1600" dirty="0"/>
              <a:t>93 beneficiados con discapacidad en entrega de planes caseros.</a:t>
            </a:r>
          </a:p>
          <a:p>
            <a:pPr algn="just"/>
            <a:r>
              <a:rPr lang="es-ES" sz="1600" dirty="0"/>
              <a:t>Mesas de trabajo para los planes </a:t>
            </a:r>
            <a:r>
              <a:rPr lang="es-ES" sz="1600" dirty="0" smtClean="0"/>
              <a:t>operativos </a:t>
            </a:r>
            <a:r>
              <a:rPr lang="es-ES" sz="1600" dirty="0"/>
              <a:t>de atención integral en salud a la población con discapacidad con las EAPB (19) e IPS (13) </a:t>
            </a:r>
          </a:p>
          <a:p>
            <a:pPr algn="just"/>
            <a:r>
              <a:rPr lang="es-CO" sz="1600" dirty="0"/>
              <a:t>3</a:t>
            </a:r>
            <a:r>
              <a:rPr lang="es-ES" sz="1600" dirty="0"/>
              <a:t>69 actividades de sensibilización en derechos y los deberes de las personas con discapacidad. </a:t>
            </a:r>
          </a:p>
          <a:p>
            <a:pPr algn="just"/>
            <a:endParaRPr lang="es-CO" sz="1600" dirty="0"/>
          </a:p>
          <a:p>
            <a:pPr algn="just"/>
            <a:r>
              <a:rPr lang="es-ES" sz="1600" b="1" dirty="0" smtClean="0"/>
              <a:t>CÁ</a:t>
            </a:r>
            <a:r>
              <a:rPr lang="es-CO" sz="1600" b="1" dirty="0" smtClean="0"/>
              <a:t>NCER</a:t>
            </a:r>
            <a:r>
              <a:rPr lang="es-CO" sz="1600" b="1" dirty="0"/>
              <a:t>: </a:t>
            </a:r>
            <a:r>
              <a:rPr lang="x-none" sz="1600" dirty="0"/>
              <a:t>31 empresas </a:t>
            </a:r>
            <a:r>
              <a:rPr lang="es-ES" sz="1600" dirty="0"/>
              <a:t>beneficiadas con </a:t>
            </a:r>
            <a:r>
              <a:rPr lang="x-none" sz="1600" dirty="0"/>
              <a:t>actividades de sensibilización, capacitación, en cáncer de próstata, colon</a:t>
            </a:r>
            <a:r>
              <a:rPr lang="es-ES" sz="1600" dirty="0"/>
              <a:t>-</a:t>
            </a:r>
            <a:r>
              <a:rPr lang="x-none" sz="1600" dirty="0"/>
              <a:t>rect</a:t>
            </a:r>
            <a:r>
              <a:rPr lang="es-ES" sz="1600" dirty="0"/>
              <a:t>al</a:t>
            </a:r>
            <a:r>
              <a:rPr lang="x-none" sz="1600" dirty="0"/>
              <a:t> y estómago</a:t>
            </a:r>
            <a:r>
              <a:rPr lang="es-ES" sz="1600" dirty="0"/>
              <a:t>.</a:t>
            </a:r>
          </a:p>
          <a:p>
            <a:pPr algn="just"/>
            <a:r>
              <a:rPr lang="es-ES" sz="1600" dirty="0"/>
              <a:t>Asistencia técnica de 38 instituciones. </a:t>
            </a:r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ES" sz="1800" dirty="0"/>
          </a:p>
        </p:txBody>
      </p:sp>
      <p:pic>
        <p:nvPicPr>
          <p:cNvPr id="7170" name="Picture 2" descr="C:\Users\klaud\Downloads\WhatsApp Image 2021-03-28 at 12.34.08 P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0" y="1100910"/>
            <a:ext cx="3912453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7611051" cy="557261"/>
          </a:xfrm>
        </p:spPr>
        <p:txBody>
          <a:bodyPr/>
          <a:lstStyle/>
          <a:p>
            <a:r>
              <a:rPr lang="es-MX" dirty="0"/>
              <a:t>Tasa de mortalidad prematura por enfermedades no transmisibles y tasa de mortalidad prematura por diabetes (por 100.000 habitantes de 30 a 60 años)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$ 605 millones (corte a 30 de diciembre del 2020) </a:t>
            </a:r>
          </a:p>
          <a:p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484908" y="195786"/>
            <a:ext cx="10183091" cy="63452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– VIDA SALUDABLE Y ENFERMEDADES NO TRANSMISIBLES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856845" y="1120611"/>
            <a:ext cx="7978103" cy="2478408"/>
          </a:xfrm>
        </p:spPr>
        <p:txBody>
          <a:bodyPr/>
          <a:lstStyle/>
          <a:p>
            <a:pPr algn="just"/>
            <a:r>
              <a:rPr lang="es-ES" sz="1600" b="1" dirty="0"/>
              <a:t>A</a:t>
            </a:r>
            <a:r>
              <a:rPr lang="es-CO" sz="1600" b="1" dirty="0"/>
              <a:t>DULTO MAYOR: </a:t>
            </a:r>
            <a:r>
              <a:rPr lang="es-ES" sz="1600" dirty="0"/>
              <a:t>visitas al 100% de los Centros de Protección Social del Adulto Mayor (27 CPSAM).</a:t>
            </a:r>
          </a:p>
          <a:p>
            <a:pPr lvl="0" algn="just"/>
            <a:r>
              <a:rPr lang="x-none" sz="1600" dirty="0"/>
              <a:t>37 capacitaciones en temas como hábitos de vida saludable, humanización en salud, derechos y deberes, dignificación del envejecimiento, promoción de la salud y prevención de la enfermedad incluyendo la ruta </a:t>
            </a:r>
            <a:r>
              <a:rPr lang="es-ES" sz="1600" dirty="0"/>
              <a:t>en </a:t>
            </a:r>
            <a:r>
              <a:rPr lang="x-none" sz="1600" dirty="0"/>
              <a:t>pacientes con sospecha de CORONAVIRUS SARS 2 COVID 19.</a:t>
            </a:r>
            <a:endParaRPr lang="es-CO" sz="1600" dirty="0"/>
          </a:p>
          <a:p>
            <a:pPr algn="just"/>
            <a:r>
              <a:rPr lang="es-ES" sz="1600" b="1" dirty="0"/>
              <a:t>D</a:t>
            </a:r>
            <a:r>
              <a:rPr lang="es-CO" sz="1600" b="1" dirty="0" smtClean="0"/>
              <a:t>ONACIÓN </a:t>
            </a:r>
            <a:r>
              <a:rPr lang="es-CO" sz="1600" b="1" dirty="0"/>
              <a:t>DE ORGANOS: </a:t>
            </a:r>
            <a:r>
              <a:rPr lang="es-CO" sz="1600" dirty="0"/>
              <a:t>C</a:t>
            </a:r>
            <a:r>
              <a:rPr lang="x-none" sz="1600" dirty="0"/>
              <a:t>apacitaciones al personal de las IPS que cuentan con servicio de Urgencias y UCI, en donación de órganos, actualización de protocolos y activación de ruta</a:t>
            </a:r>
            <a:r>
              <a:rPr lang="es-ES" sz="1600" dirty="0"/>
              <a:t> y </a:t>
            </a:r>
            <a:r>
              <a:rPr lang="x-none" sz="1600" dirty="0"/>
              <a:t>verificación de protocolos de muerte cerebral</a:t>
            </a:r>
            <a:r>
              <a:rPr lang="es-ES" sz="1600" dirty="0"/>
              <a:t>, así como </a:t>
            </a:r>
            <a:r>
              <a:rPr lang="es-ES" sz="1600" dirty="0" err="1"/>
              <a:t>procuramiento</a:t>
            </a:r>
            <a:r>
              <a:rPr lang="es-ES" sz="1600" dirty="0"/>
              <a:t> de órganos</a:t>
            </a:r>
            <a:r>
              <a:rPr lang="x-none" sz="1600" dirty="0"/>
              <a:t>.</a:t>
            </a:r>
            <a:endParaRPr lang="es-CO" sz="1600" dirty="0"/>
          </a:p>
          <a:p>
            <a:pPr algn="just"/>
            <a:r>
              <a:rPr lang="es-CO" sz="1600" dirty="0"/>
              <a:t>A</a:t>
            </a:r>
            <a:r>
              <a:rPr lang="x-none" sz="1600" dirty="0"/>
              <a:t>ctividades enfocadas en la cultura solidaria mediante donación y trasplante de órganos.</a:t>
            </a:r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800" dirty="0"/>
          </a:p>
        </p:txBody>
      </p:sp>
      <p:pic>
        <p:nvPicPr>
          <p:cNvPr id="6146" name="Imagen 22" descr="D:\SECRETARIA DE SALUD 2020\INFORMES\INFORME 3 MAYO\ALCANCE 6 GUIONES, CUÑAS, DISEÑOS\SOLICITUD DE DISEÑOS\DISEÑOS\DONACIÓN DE ORGANOS.jpeg">
            <a:extLst>
              <a:ext uri="{FF2B5EF4-FFF2-40B4-BE49-F238E27FC236}">
                <a16:creationId xmlns:a16="http://schemas.microsoft.com/office/drawing/2014/main" xmlns="" id="{D2F617A2-2308-4DE6-B0B1-D5F356E6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1120611"/>
            <a:ext cx="3419712" cy="278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7611051" cy="370401"/>
          </a:xfrm>
        </p:spPr>
        <p:txBody>
          <a:bodyPr/>
          <a:lstStyle/>
          <a:p>
            <a:r>
              <a:rPr lang="es-MX" dirty="0"/>
              <a:t>Mantener por debajo de 1,6  el índice COP modificado en población de 12 años de edad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$200,3 millones (corte a 30 de diciembre del 2020) </a:t>
            </a:r>
          </a:p>
          <a:p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66735"/>
            <a:ext cx="12192000" cy="706846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SALUD BUCAL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5643550" y="1712526"/>
            <a:ext cx="6189694" cy="2149328"/>
          </a:xfrm>
        </p:spPr>
        <p:txBody>
          <a:bodyPr/>
          <a:lstStyle/>
          <a:p>
            <a:pPr algn="just"/>
            <a:r>
              <a:rPr lang="es-CO" sz="1800" dirty="0"/>
              <a:t>Campañas de promoción de hábitos higiénicos en salud bucal en el 90% de Instituciones educativas del sector oficial.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Reuniones virtuales específicas 55 Instituciones educativas </a:t>
            </a:r>
            <a:endParaRPr lang="es-CO" sz="1800" dirty="0"/>
          </a:p>
          <a:p>
            <a:pPr algn="just"/>
            <a:endParaRPr lang="es-CO" sz="1800" dirty="0"/>
          </a:p>
          <a:p>
            <a:endParaRPr lang="es-CO" sz="1800" dirty="0"/>
          </a:p>
        </p:txBody>
      </p:sp>
      <p:pic>
        <p:nvPicPr>
          <p:cNvPr id="5122" name="Imagen 16">
            <a:extLst>
              <a:ext uri="{FF2B5EF4-FFF2-40B4-BE49-F238E27FC236}">
                <a16:creationId xmlns:a16="http://schemas.microsoft.com/office/drawing/2014/main" xmlns="" id="{3105814F-5059-4BEB-A5DE-4401D0E3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2" y="1205623"/>
            <a:ext cx="4924751" cy="2911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8151963" cy="447674"/>
          </a:xfrm>
        </p:spPr>
        <p:txBody>
          <a:bodyPr/>
          <a:lstStyle/>
          <a:p>
            <a:r>
              <a:rPr lang="es-MX" dirty="0"/>
              <a:t>Porcentaje de </a:t>
            </a:r>
            <a:r>
              <a:rPr lang="es-MX" dirty="0" smtClean="0"/>
              <a:t>cumplimiento </a:t>
            </a:r>
            <a:r>
              <a:rPr lang="es-MX" dirty="0"/>
              <a:t>del sistema obligatorio de garantía de la calidad e implementación del programa de seguridad del paciente en   IPS públicas y privadas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aseguramiento con equidad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2176893" y="5698392"/>
            <a:ext cx="6140454" cy="349648"/>
          </a:xfrm>
        </p:spPr>
        <p:txBody>
          <a:bodyPr/>
          <a:lstStyle/>
          <a:p>
            <a:r>
              <a:rPr lang="es-CO" dirty="0"/>
              <a:t> $ 306,9 millones (corte a 30 de diciembre del 2020) </a:t>
            </a:r>
          </a:p>
          <a:p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176222"/>
            <a:ext cx="12192000" cy="702365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PRESTACION DE SERVICIOS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598466" y="2818780"/>
            <a:ext cx="10995067" cy="1487229"/>
          </a:xfrm>
        </p:spPr>
        <p:txBody>
          <a:bodyPr/>
          <a:lstStyle/>
          <a:p>
            <a:pPr algn="just"/>
            <a:r>
              <a:rPr lang="es-CO" sz="1800" dirty="0"/>
              <a:t>Se visitaron 238 IPS con el objetivo de asistir técnicamente y hacer seguimiento en habilitación, sistemas de información y auditoria; buscando contribuir a la adherencia de los componentes para el mejoramiento en la prestación de servicio y seguridad del paciente en la comunidad atendidas en las IPS publicas y privadas del Municipio.</a:t>
            </a:r>
          </a:p>
          <a:p>
            <a:pPr algn="just"/>
            <a:r>
              <a:rPr lang="es-ES" sz="1800" dirty="0"/>
              <a:t>D</a:t>
            </a:r>
            <a:r>
              <a:rPr lang="es-CO" sz="1800" dirty="0"/>
              <a:t>e otra parte, se realizó la semana de la Humanización en el mes de Julio.</a:t>
            </a:r>
          </a:p>
        </p:txBody>
      </p:sp>
      <p:pic>
        <p:nvPicPr>
          <p:cNvPr id="14338" name="Picture 2" descr="C:\Users\klaud\Downloads\WhatsApp Image 2021-03-28 at 12.50.51 P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4" y="737935"/>
            <a:ext cx="3226525" cy="212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laud\Downloads\WhatsApp Image 2021-03-28 at 12.50.51 PM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30" y="737935"/>
            <a:ext cx="3086676" cy="2080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8151963" cy="235614"/>
          </a:xfrm>
        </p:spPr>
        <p:txBody>
          <a:bodyPr/>
          <a:lstStyle/>
          <a:p>
            <a:r>
              <a:rPr lang="es-MX" dirty="0" smtClean="0"/>
              <a:t>Número </a:t>
            </a:r>
            <a:r>
              <a:rPr lang="es-MX" dirty="0"/>
              <a:t>de líneas de base y dx construidas en salud pública para el análisis de la situación de salud de la población de Pereira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ES" dirty="0"/>
              <a:t>Mas Salud con Calidad y eficiencia para la Gente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$ 83.883,2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206778"/>
            <a:ext cx="11416145" cy="642451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– SEGURIDAD LABORAL Y RIESGOS PROFESIONALES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6B4EE815-2252-4A7D-9589-BBEC76702C1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287794" y="988434"/>
            <a:ext cx="7661189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RIESGO LABORAL: </a:t>
            </a:r>
            <a:r>
              <a:rPr lang="es-ES" sz="16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Se realizaron 291 visitas a establecimientos del sector rural y urbano, capacitando 742 trabajadores informales.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cs typeface="Arial" panose="020B0604020202020204" pitchFamily="34" charset="0"/>
              </a:rPr>
              <a:t>Se realizó la caracterización de la población </a:t>
            </a:r>
            <a:r>
              <a:rPr lang="es-ES" sz="1600" dirty="0" smtClean="0">
                <a:solidFill>
                  <a:srgbClr val="222222"/>
                </a:solidFill>
                <a:cs typeface="Arial" panose="020B0604020202020204" pitchFamily="34" charset="0"/>
              </a:rPr>
              <a:t>informal </a:t>
            </a:r>
            <a:r>
              <a:rPr lang="es-ES" sz="1600" dirty="0">
                <a:solidFill>
                  <a:srgbClr val="222222"/>
                </a:solidFill>
                <a:cs typeface="Arial" panose="020B0604020202020204" pitchFamily="34" charset="0"/>
              </a:rPr>
              <a:t>en el municipio (77% hombres y 23% mujeres).</a:t>
            </a:r>
          </a:p>
          <a:p>
            <a:pPr algn="just"/>
            <a:endParaRPr lang="es-ES" sz="16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solidFill>
                  <a:srgbClr val="222222"/>
                </a:solidFill>
                <a:cs typeface="Arial" panose="020B0604020202020204" pitchFamily="34" charset="0"/>
              </a:rPr>
              <a:t>RIESGO QUIMICO:</a:t>
            </a:r>
            <a:r>
              <a:rPr lang="es-ES" sz="1600" dirty="0">
                <a:solidFill>
                  <a:srgbClr val="222222"/>
                </a:solidFill>
                <a:cs typeface="Arial" panose="020B0604020202020204" pitchFamily="34" charset="0"/>
              </a:rPr>
              <a:t>  visitas de IVC a 76 establecimientos comercializadores de sustancias químicas, todos con concepto sanitario favorable; 453 establecimientos manufactureros, productores y/o de uso de sustancias químicas con 398 conceptos favorables y 55 pendientes. Además 193 visitas a fincas y predios, 165 conceptos favorables y 28 con recomendaciones. </a:t>
            </a:r>
          </a:p>
          <a:p>
            <a:pPr algn="just"/>
            <a:r>
              <a:rPr lang="es-ES" sz="16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Vigilancia epidemiológica a eventos de interés.</a:t>
            </a:r>
          </a:p>
          <a:p>
            <a:pPr algn="just"/>
            <a:r>
              <a:rPr lang="es-ES" sz="1600" dirty="0">
                <a:solidFill>
                  <a:srgbClr val="222222"/>
                </a:solidFill>
                <a:cs typeface="Arial" panose="020B0604020202020204" pitchFamily="34" charset="0"/>
              </a:rPr>
              <a:t>Implementación del programa VEO</a:t>
            </a:r>
            <a:endParaRPr lang="es-ES" sz="16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es-CO" sz="16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6146" name="Picture 2" descr="C:\Users\klaud\Downloads\WhatsApp Image 2021-03-28 at 12.34.08 PM (4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9" y="1704588"/>
            <a:ext cx="4164543" cy="2286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06151"/>
            <a:ext cx="8151963" cy="235614"/>
          </a:xfrm>
        </p:spPr>
        <p:txBody>
          <a:bodyPr/>
          <a:lstStyle/>
          <a:p>
            <a:r>
              <a:rPr lang="es-MX" dirty="0"/>
              <a:t>Cobertura de aseguramiento en el sistema de seguridad social en salud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864011"/>
            <a:ext cx="6427083" cy="301304"/>
          </a:xfrm>
        </p:spPr>
        <p:txBody>
          <a:bodyPr/>
          <a:lstStyle/>
          <a:p>
            <a:r>
              <a:rPr lang="es-MX" dirty="0"/>
              <a:t>Más aseguramiento con equidad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</a:t>
            </a:r>
            <a:r>
              <a:rPr lang="es-CO"/>
              <a:t>193.772,4 millones (corte a 30 de diciembre del 2020) </a:t>
            </a:r>
          </a:p>
          <a:p>
            <a:r>
              <a:rPr lang="es-CO"/>
              <a:t> </a:t>
            </a:r>
            <a:endParaRPr lang="es-CO" dirty="0"/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206778"/>
            <a:ext cx="12191999" cy="642451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VIGILANCIA CONTROL Y ASEGURAMIENTO</a:t>
            </a:r>
          </a:p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 DE ASEGURAMIENTO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xmlns="" id="{6B4EE815-2252-4A7D-9589-BBEC76702C1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918364" y="1251675"/>
            <a:ext cx="71230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107.6% </a:t>
            </a: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Cobertura 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en Aseguramiento </a:t>
            </a:r>
            <a:endParaRPr lang="es-CO" sz="16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Cerca del 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95</a:t>
            </a: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% </a:t>
            </a:r>
            <a:r>
              <a:rPr lang="es-CO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en </a:t>
            </a: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  <a:r>
              <a:rPr lang="es-CO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a </a:t>
            </a: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resolución de casos atendidos mediante la 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Estrategia del Defensor de la </a:t>
            </a: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Salud</a:t>
            </a:r>
            <a:endParaRPr lang="es-CO" sz="16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10.120 </a:t>
            </a: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Afiliaciones 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efectivas Régimen Subsidiado </a:t>
            </a:r>
            <a:endParaRPr lang="es-CO" sz="1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18.755  </a:t>
            </a:r>
            <a:r>
              <a:rPr lang="es-CO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Atenciones 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en Salud </a:t>
            </a:r>
            <a:r>
              <a:rPr lang="es-CO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de baja </a:t>
            </a: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complejidad a población pobre no asegurada – PPNA Convenio ESE Salud Pereira </a:t>
            </a:r>
            <a:endParaRPr lang="es-CO" sz="16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Respuesta y resolución de 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77 Tutelas</a:t>
            </a:r>
            <a:endParaRPr lang="es-CO" sz="16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Atención y orientación a 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9.340 usuarios </a:t>
            </a: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a través del servicios de atención a la comunidad (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SAC</a:t>
            </a: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  <a:endParaRPr lang="es-CO" sz="16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Trámite y reporte de </a:t>
            </a:r>
            <a:r>
              <a:rPr lang="es-CO" sz="1600" b="1" dirty="0">
                <a:solidFill>
                  <a:srgbClr val="000000"/>
                </a:solidFill>
                <a:cs typeface="Arial" panose="020B0604020202020204" pitchFamily="34" charset="0"/>
              </a:rPr>
              <a:t>11.145 novedades</a:t>
            </a:r>
            <a:r>
              <a:rPr lang="es-CO" sz="1600" b="1" u="sng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0000"/>
                </a:solidFill>
                <a:cs typeface="Arial" panose="020B0604020202020204" pitchFamily="34" charset="0"/>
              </a:rPr>
              <a:t>de las EAPBS habilitadas.</a:t>
            </a:r>
            <a:endParaRPr lang="es-CO" sz="16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194" name="Imagen 3">
            <a:extLst>
              <a:ext uri="{FF2B5EF4-FFF2-40B4-BE49-F238E27FC236}">
                <a16:creationId xmlns:a16="http://schemas.microsoft.com/office/drawing/2014/main" xmlns="" id="{09C73BCD-CE20-439D-8D7B-008817D5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251675"/>
            <a:ext cx="4345628" cy="3049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1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01EA757-4A55-43F0-9B19-D7830F8BD5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1D0DC26-6A66-44DA-BDD2-ADD0A0F52C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734224-2166-4E63-9332-63F1F0A850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1B7C7C6-37D7-4FD1-92C6-7D6AEB70FD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D9CC139-7611-4647-B98A-403B586FB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C2DD36BF-648B-4DA7-A095-ACDDC216ADBA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D82297A-1E25-4652-AD13-F1BE7EA84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23961" r="2904" b="159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1" y="5144972"/>
            <a:ext cx="6427083" cy="618440"/>
          </a:xfrm>
        </p:spPr>
        <p:txBody>
          <a:bodyPr/>
          <a:lstStyle/>
          <a:p>
            <a:r>
              <a:rPr lang="es-MX" dirty="0"/>
              <a:t>Tasa de Letalidad por dengue</a:t>
            </a:r>
          </a:p>
          <a:p>
            <a:r>
              <a:rPr lang="es-MX" dirty="0"/>
              <a:t>Tasa de mortalidad autóctona por Malaria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1" y="4843668"/>
            <a:ext cx="6427083" cy="301304"/>
          </a:xfrm>
        </p:spPr>
        <p:txBody>
          <a:bodyPr/>
          <a:lstStyle/>
          <a:p>
            <a:r>
              <a:rPr lang="es-MX" dirty="0"/>
              <a:t>Más control y seguimiento de la salud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2176891" y="5826423"/>
            <a:ext cx="6140454" cy="349648"/>
          </a:xfrm>
        </p:spPr>
        <p:txBody>
          <a:bodyPr/>
          <a:lstStyle/>
          <a:p>
            <a:r>
              <a:rPr lang="es-CO" dirty="0"/>
              <a:t> $ 780,4 millones (corte a 30 de diciembre del 2020)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414462"/>
            <a:ext cx="12192000" cy="673470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CONDICIONES SANITARIAS</a:t>
            </a:r>
          </a:p>
          <a:p>
            <a:pPr algn="ctr">
              <a:tabLst>
                <a:tab pos="11390313" algn="l"/>
              </a:tabLst>
            </a:pPr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 TRANSMITIDAS POR VECTORES – ETV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649119" y="1570890"/>
            <a:ext cx="7260118" cy="1858110"/>
          </a:xfr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700" dirty="0"/>
              <a:t>No se presentaron casos de mortalidad por dengue ni por malaria.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700" dirty="0"/>
              <a:t>Seguimiento oportuno al 100% de los casos notificados al SIVIGILA de ETV.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1</a:t>
            </a:r>
            <a:r>
              <a:rPr lang="es-CO" sz="1700" dirty="0"/>
              <a:t>3.319 búsquedas activas de casos de malaria.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Levantamiento de índice </a:t>
            </a:r>
            <a:r>
              <a:rPr lang="es-ES" sz="1700" dirty="0" err="1"/>
              <a:t>aédico</a:t>
            </a:r>
            <a:r>
              <a:rPr lang="es-ES" sz="1700" dirty="0"/>
              <a:t> en 26.567 viviendas.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Fumigación para disminuir factores de riesgo para dengue 12 localidades priorizadas. </a:t>
            </a:r>
            <a:endParaRPr lang="es-CO" sz="1700" dirty="0"/>
          </a:p>
        </p:txBody>
      </p:sp>
      <p:pic>
        <p:nvPicPr>
          <p:cNvPr id="9218" name="Picture 2" descr="C:\Users\klaud\Downloads\WhatsApp Image 2021-03-28 at 12.34.08 P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/>
          <a:stretch/>
        </p:blipFill>
        <p:spPr bwMode="auto">
          <a:xfrm>
            <a:off x="494270" y="1400268"/>
            <a:ext cx="4065373" cy="2991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1" y="5144972"/>
            <a:ext cx="6427083" cy="618440"/>
          </a:xfrm>
        </p:spPr>
        <p:txBody>
          <a:bodyPr/>
          <a:lstStyle/>
          <a:p>
            <a:r>
              <a:rPr lang="es-MX" dirty="0"/>
              <a:t>Tasa de Letalidad por dengue</a:t>
            </a:r>
          </a:p>
          <a:p>
            <a:r>
              <a:rPr lang="es-MX" dirty="0"/>
              <a:t>Tasa de mortalidad autóctona por Malaria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1" y="4843668"/>
            <a:ext cx="6427083" cy="301304"/>
          </a:xfrm>
        </p:spPr>
        <p:txBody>
          <a:bodyPr/>
          <a:lstStyle/>
          <a:p>
            <a:r>
              <a:rPr lang="es-MX" dirty="0"/>
              <a:t>Más control y seguimiento de la salud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2176891" y="5826423"/>
            <a:ext cx="6140454" cy="349648"/>
          </a:xfrm>
        </p:spPr>
        <p:txBody>
          <a:bodyPr/>
          <a:lstStyle/>
          <a:p>
            <a:r>
              <a:rPr lang="es-CO" dirty="0"/>
              <a:t> $ 780,4 millones (corte a 30 de diciembre del 2020)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43748"/>
            <a:ext cx="12192000" cy="814899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CONDICIONES SANITARIAS</a:t>
            </a:r>
          </a:p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 Y SANEAMIENTO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649119" y="1570890"/>
            <a:ext cx="7260118" cy="1858110"/>
          </a:xfrm>
          <a:noFill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Se llevó a cabo la Inspección y Vigilancia y </a:t>
            </a:r>
            <a:r>
              <a:rPr lang="es-ES" sz="1700" dirty="0" smtClean="0"/>
              <a:t>Control Sanitario </a:t>
            </a:r>
            <a:r>
              <a:rPr lang="es-ES" sz="1700" dirty="0"/>
              <a:t>al 98% de los sistemas de suministro de agua para consumo humano existentes en el municipio de Pereira.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Se realizaron 238 visitas que incluyen IPS públicas y privadas, y otros establecimientos generadores de RESPEL.</a:t>
            </a:r>
          </a:p>
          <a:p>
            <a:pPr algn="just"/>
            <a:endParaRPr lang="es-ES" sz="1700" dirty="0"/>
          </a:p>
          <a:p>
            <a:pPr algn="just"/>
            <a:endParaRPr lang="es-CO" sz="17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1C0CA63-0C47-488C-9ECC-C0E65C1A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79CEFB26-892D-4AB8-AAF5-50849AB80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E0E7486D-0BDA-4ADD-9A44-D8B472008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46791"/>
              </p:ext>
            </p:extLst>
          </p:nvPr>
        </p:nvGraphicFramePr>
        <p:xfrm>
          <a:off x="4649118" y="3056092"/>
          <a:ext cx="7141100" cy="867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275">
                  <a:extLst>
                    <a:ext uri="{9D8B030D-6E8A-4147-A177-3AD203B41FA5}">
                      <a16:colId xmlns:a16="http://schemas.microsoft.com/office/drawing/2014/main" xmlns="" val="4223370858"/>
                    </a:ext>
                  </a:extLst>
                </a:gridCol>
                <a:gridCol w="1785275">
                  <a:extLst>
                    <a:ext uri="{9D8B030D-6E8A-4147-A177-3AD203B41FA5}">
                      <a16:colId xmlns:a16="http://schemas.microsoft.com/office/drawing/2014/main" xmlns="" val="432006130"/>
                    </a:ext>
                  </a:extLst>
                </a:gridCol>
                <a:gridCol w="1785275">
                  <a:extLst>
                    <a:ext uri="{9D8B030D-6E8A-4147-A177-3AD203B41FA5}">
                      <a16:colId xmlns:a16="http://schemas.microsoft.com/office/drawing/2014/main" xmlns="" val="1443858248"/>
                    </a:ext>
                  </a:extLst>
                </a:gridCol>
                <a:gridCol w="1785275">
                  <a:extLst>
                    <a:ext uri="{9D8B030D-6E8A-4147-A177-3AD203B41FA5}">
                      <a16:colId xmlns:a16="http://schemas.microsoft.com/office/drawing/2014/main" xmlns="" val="430686342"/>
                    </a:ext>
                  </a:extLst>
                </a:gridCol>
              </a:tblGrid>
              <a:tr h="58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FAVORABLE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FAVORABLE CON REQUERIMIENTOS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DESFAVORABLE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INACTIVO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5454692"/>
                  </a:ext>
                </a:extLst>
              </a:tr>
              <a:tr h="28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endParaRPr lang="es-CO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7115027"/>
                  </a:ext>
                </a:extLst>
              </a:tr>
            </a:tbl>
          </a:graphicData>
        </a:graphic>
      </p:graphicFrame>
      <p:pic>
        <p:nvPicPr>
          <p:cNvPr id="8194" name="Picture 2" descr="C:\Users\klaud\Downloads\WhatsApp Image 2021-03-28 at 12.34.08 PM (3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" y="1356411"/>
            <a:ext cx="379052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97903" y="5088480"/>
            <a:ext cx="6427083" cy="610524"/>
          </a:xfrm>
        </p:spPr>
        <p:txBody>
          <a:bodyPr/>
          <a:lstStyle/>
          <a:p>
            <a:r>
              <a:rPr lang="es-CO" dirty="0"/>
              <a:t>Tasa de Incidencia  por rabia humana</a:t>
            </a:r>
          </a:p>
          <a:p>
            <a:r>
              <a:rPr lang="es-CO" dirty="0"/>
              <a:t>Tasa de mortalidad por </a:t>
            </a:r>
            <a:r>
              <a:rPr lang="es-CO" dirty="0" err="1"/>
              <a:t>Leptospirosis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83517" y="4816705"/>
            <a:ext cx="6427083" cy="301304"/>
          </a:xfrm>
        </p:spPr>
        <p:txBody>
          <a:bodyPr/>
          <a:lstStyle/>
          <a:p>
            <a:r>
              <a:rPr lang="es-MX" dirty="0"/>
              <a:t>Más control y seguimiento de la salud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$ 342,5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193633"/>
            <a:ext cx="12192000" cy="900324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CONDICIONES SANITARIAS</a:t>
            </a:r>
          </a:p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ZOONOSIS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887189" y="1096351"/>
            <a:ext cx="7197719" cy="2402416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700" dirty="0"/>
              <a:t>Vacunación de 50.012 animales de compañía entre caninos y felinos</a:t>
            </a:r>
            <a:r>
              <a:rPr lang="es-CO" sz="17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CO" sz="17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700" dirty="0"/>
              <a:t>Se realizaron </a:t>
            </a:r>
            <a:r>
              <a:rPr lang="es-CO" sz="1700" dirty="0"/>
              <a:t>seguimientos al 100% de los casos de agresiones por animales potencialmente trasmisores de </a:t>
            </a:r>
            <a:r>
              <a:rPr lang="es-CO" sz="1700" dirty="0" smtClean="0"/>
              <a:t>rabia.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CO" sz="17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700" dirty="0"/>
              <a:t>Se realizaron 81 capacitaciones de roedores plaga</a:t>
            </a:r>
            <a:r>
              <a:rPr lang="es-CO" sz="17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CO" sz="17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700" dirty="0"/>
              <a:t>Asistencia Técnica al 100% de IPS que notifican eventos </a:t>
            </a:r>
            <a:r>
              <a:rPr lang="es-CO" sz="1700" dirty="0" err="1"/>
              <a:t>zoonóticos</a:t>
            </a:r>
            <a:r>
              <a:rPr lang="es-CO" sz="1700" dirty="0"/>
              <a:t> </a:t>
            </a:r>
            <a:endParaRPr lang="es-CO" sz="17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CO" sz="17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O" sz="1700" dirty="0"/>
              <a:t>S</a:t>
            </a:r>
            <a:r>
              <a:rPr lang="es-ES" sz="1700" dirty="0"/>
              <a:t>e realizaron caracterizaciones y visitas de IVC a 111 establecimientos veterinarios y afines.</a:t>
            </a:r>
            <a:endParaRPr lang="es-CO" sz="1700" dirty="0"/>
          </a:p>
          <a:p>
            <a:r>
              <a:rPr lang="es-CO" sz="1600" dirty="0"/>
              <a:t> </a:t>
            </a:r>
          </a:p>
        </p:txBody>
      </p:sp>
      <p:pic>
        <p:nvPicPr>
          <p:cNvPr id="10242" name="Picture 2" descr="C:\Users\klaud\Downloads\WhatsApp Image 2021-03-28 at 12.34.08 P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13140"/>
          <a:stretch/>
        </p:blipFill>
        <p:spPr bwMode="auto">
          <a:xfrm>
            <a:off x="475765" y="1176982"/>
            <a:ext cx="4411423" cy="2814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27726"/>
            <a:ext cx="6427083" cy="535686"/>
          </a:xfrm>
        </p:spPr>
        <p:txBody>
          <a:bodyPr/>
          <a:lstStyle/>
          <a:p>
            <a:r>
              <a:rPr lang="es-MX" dirty="0" smtClean="0"/>
              <a:t>Número </a:t>
            </a:r>
            <a:r>
              <a:rPr lang="es-MX" dirty="0"/>
              <a:t>de líneas de base y dx construidas en salud pública para el análisis de la situación de salud de la población de Pereira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913427"/>
            <a:ext cx="6427083" cy="244540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$ 2.512,8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3787868" y="779802"/>
            <a:ext cx="8201891" cy="629572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</a:t>
            </a:r>
          </a:p>
          <a:p>
            <a:pPr algn="ctr"/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SALUD DEL RIESGO DE DESASTRES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990109" y="1879549"/>
            <a:ext cx="7797411" cy="1751957"/>
          </a:xfrm>
          <a:solidFill>
            <a:schemeClr val="bg1"/>
          </a:solidFill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700" b="1" dirty="0"/>
              <a:t>SISTEMA DE EMERGENCIAS </a:t>
            </a:r>
            <a:r>
              <a:rPr lang="es-ES" sz="1700" b="1" dirty="0" smtClean="0"/>
              <a:t>MÉDICAS</a:t>
            </a:r>
            <a:r>
              <a:rPr lang="es-ES" sz="1700" b="1" dirty="0"/>
              <a:t>: </a:t>
            </a:r>
            <a:r>
              <a:rPr lang="es-ES" sz="1700" dirty="0"/>
              <a:t>Entró en funcionamiento SEM en el municipio de Pereira y se realizó IVC a los operadores.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700" dirty="0"/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</a:pPr>
            <a:r>
              <a:rPr lang="es-ES" sz="1700" b="1" dirty="0">
                <a:latin typeface="Century Gothic" panose="020B0502020202020204" pitchFamily="34" charset="0"/>
              </a:rPr>
              <a:t>EQUIPO DE RESPUESTA INMEDIATA - ERI: </a:t>
            </a:r>
            <a:r>
              <a:rPr lang="es-ES" sz="1700" dirty="0">
                <a:latin typeface="Century Gothic" panose="020B0502020202020204" pitchFamily="34" charset="0"/>
              </a:rPr>
              <a:t>Actualización de planes de contingencia varicela, COVID-19 y dengue, así como, cubrimiento de brotes, conglomerados; atención de emergencias. Asistencia técnica a 12 IPS en el programa de Hospital Seguro.</a:t>
            </a:r>
            <a:endParaRPr lang="es-ES" sz="1700" dirty="0"/>
          </a:p>
        </p:txBody>
      </p:sp>
      <p:pic>
        <p:nvPicPr>
          <p:cNvPr id="5122" name="Picture 2" descr="C:\Users\klaud\Downloads\WhatsApp Image 2021-03-28 at 12.19.10 PM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4"/>
          <a:stretch/>
        </p:blipFill>
        <p:spPr bwMode="auto">
          <a:xfrm>
            <a:off x="123569" y="1351905"/>
            <a:ext cx="4151870" cy="2713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27726"/>
            <a:ext cx="6427083" cy="535686"/>
          </a:xfrm>
        </p:spPr>
        <p:txBody>
          <a:bodyPr/>
          <a:lstStyle/>
          <a:p>
            <a:r>
              <a:rPr lang="es-MX" dirty="0" smtClean="0"/>
              <a:t>Número </a:t>
            </a:r>
            <a:r>
              <a:rPr lang="es-MX" dirty="0"/>
              <a:t>de líneas de base y dx construidas en salud pública para el análisis de la situación de salud de la población de Pereira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913427"/>
            <a:ext cx="6427083" cy="244540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$ 2.512,8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542737"/>
            <a:ext cx="12192000" cy="629572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SALUD DEL RIESGO DE DESASTRES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4129670" y="1324486"/>
            <a:ext cx="7840657" cy="2411147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" sz="1700" b="1" dirty="0">
                <a:latin typeface="Century Gothic" panose="020B0502020202020204" pitchFamily="34" charset="0"/>
              </a:rPr>
              <a:t>EVENTOS DE </a:t>
            </a:r>
            <a:r>
              <a:rPr lang="es-ES" sz="1700" b="1" dirty="0" smtClean="0">
                <a:latin typeface="Century Gothic" panose="020B0502020202020204" pitchFamily="34" charset="0"/>
              </a:rPr>
              <a:t>AGLOMERACIÓN </a:t>
            </a:r>
            <a:r>
              <a:rPr lang="es-ES" sz="1700" b="1" dirty="0">
                <a:latin typeface="Century Gothic" panose="020B0502020202020204" pitchFamily="34" charset="0"/>
              </a:rPr>
              <a:t>DE </a:t>
            </a:r>
            <a:r>
              <a:rPr lang="es-ES" sz="1700" b="1" dirty="0" smtClean="0">
                <a:latin typeface="Century Gothic" panose="020B0502020202020204" pitchFamily="34" charset="0"/>
              </a:rPr>
              <a:t>PÚBLICO</a:t>
            </a:r>
            <a:r>
              <a:rPr lang="es-ES" sz="1700" b="1" dirty="0">
                <a:latin typeface="Century Gothic" panose="020B0502020202020204" pitchFamily="34" charset="0"/>
              </a:rPr>
              <a:t>: </a:t>
            </a:r>
            <a:r>
              <a:rPr lang="es-ES" sz="1700" dirty="0"/>
              <a:t>seguimiento y verificación a los eventos de aglomeración. Se </a:t>
            </a:r>
            <a:r>
              <a:rPr lang="es-ES" sz="1700" dirty="0" smtClean="0"/>
              <a:t>realizaron </a:t>
            </a:r>
            <a:r>
              <a:rPr lang="es-ES" sz="1700" dirty="0"/>
              <a:t>54 visitas a los establecimientos caracterizados como espacios de afluencia de público para la aplicación del instrumento de implementación del DEA. </a:t>
            </a:r>
          </a:p>
          <a:p>
            <a:pPr algn="just"/>
            <a:r>
              <a:rPr lang="es-MX" sz="1700" b="1" dirty="0"/>
              <a:t>SANIDAD PORTUARIA: </a:t>
            </a:r>
            <a:r>
              <a:rPr lang="es-ES" sz="1700" dirty="0"/>
              <a:t>En el terminal y el Aeropuerto se realizaron </a:t>
            </a:r>
            <a:r>
              <a:rPr lang="es-MX" sz="1700" dirty="0"/>
              <a:t>visitas de IVC </a:t>
            </a:r>
            <a:r>
              <a:rPr lang="es-ES" sz="1700" dirty="0"/>
              <a:t>a los establecimientos de preparación y expendio de alimentos, el 100% con concepto sanitario favorable; así como actividades de IVC a otros sitios de interés sanitario ubicados en sus instalaciones. </a:t>
            </a:r>
            <a:endParaRPr lang="es-ES" sz="1700" dirty="0" smtClean="0"/>
          </a:p>
          <a:p>
            <a:pPr algn="just"/>
            <a:r>
              <a:rPr lang="es-ES" sz="1700" dirty="0" smtClean="0"/>
              <a:t>Jornadas </a:t>
            </a:r>
            <a:r>
              <a:rPr lang="es-ES" sz="1700" dirty="0"/>
              <a:t>de asistencia técnica sobre RSI a las entidades portuarias, enfocada en el tema de la pandemia y principalmente el componente de BIOSEGURIDAD (5 jornadas).</a:t>
            </a:r>
          </a:p>
          <a:p>
            <a:pPr algn="just"/>
            <a:endParaRPr lang="es-ES" sz="1700" dirty="0"/>
          </a:p>
          <a:p>
            <a:pPr algn="just"/>
            <a:endParaRPr lang="es-ES" sz="1700" dirty="0"/>
          </a:p>
          <a:p>
            <a:pPr algn="just"/>
            <a:endParaRPr lang="es-ES" sz="1700" dirty="0"/>
          </a:p>
          <a:p>
            <a:pPr algn="just"/>
            <a:endParaRPr lang="es-CO" sz="17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sz="1700" dirty="0"/>
          </a:p>
          <a:p>
            <a:pPr algn="just"/>
            <a:endParaRPr lang="es-CO" sz="1600" dirty="0"/>
          </a:p>
        </p:txBody>
      </p:sp>
      <p:pic>
        <p:nvPicPr>
          <p:cNvPr id="2051" name="Imagen 30">
            <a:extLst>
              <a:ext uri="{FF2B5EF4-FFF2-40B4-BE49-F238E27FC236}">
                <a16:creationId xmlns:a16="http://schemas.microsoft.com/office/drawing/2014/main" xmlns="" id="{67450A88-DB20-4BC4-A7E4-9EA953E3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t="12659" r="9729" b="14241"/>
          <a:stretch>
            <a:fillRect/>
          </a:stretch>
        </p:blipFill>
        <p:spPr bwMode="auto">
          <a:xfrm>
            <a:off x="976168" y="1095637"/>
            <a:ext cx="2972377" cy="317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76893" y="5227726"/>
            <a:ext cx="6427083" cy="535686"/>
          </a:xfrm>
        </p:spPr>
        <p:txBody>
          <a:bodyPr/>
          <a:lstStyle/>
          <a:p>
            <a:r>
              <a:rPr lang="es-MX" dirty="0" smtClean="0"/>
              <a:t>Número </a:t>
            </a:r>
            <a:r>
              <a:rPr lang="es-MX" dirty="0"/>
              <a:t>de líneas de base y dx construidas en salud pública para el análisis de la situación de salud de la población de Pereira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76893" y="4913427"/>
            <a:ext cx="6427083" cy="244540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$ 4.775,2 millones (corte a 30 de diciembre del 2020) </a:t>
            </a:r>
          </a:p>
          <a:p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0" y="310137"/>
            <a:ext cx="12192000" cy="629572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- VIGILANCIA </a:t>
            </a:r>
            <a:r>
              <a:rPr lang="es-CO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EPIDEMIOLÓGICA</a:t>
            </a:r>
            <a:endParaRPr lang="es-CO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298605" y="1120308"/>
            <a:ext cx="8606893" cy="3463137"/>
          </a:xfrm>
          <a:noFill/>
        </p:spPr>
        <p:txBody>
          <a:bodyPr/>
          <a:lstStyle/>
          <a:p>
            <a:pPr marL="342900" indent="-342900" algn="just">
              <a:buAutoNum type="arabicPeriod"/>
            </a:pPr>
            <a:r>
              <a:rPr lang="es-ES" sz="1700" dirty="0"/>
              <a:t>Se estructuró el documento ASIS para la vigencia 2020.</a:t>
            </a:r>
          </a:p>
          <a:p>
            <a:pPr marL="342900" indent="-342900" algn="just">
              <a:buAutoNum type="arabicPeriod"/>
            </a:pPr>
            <a:r>
              <a:rPr lang="es-ES" sz="1700" dirty="0"/>
              <a:t>Se garantizó el seguimiento a los eventos de interés en salud pública y la asistencia técnica y retroalimentaciones a las UPGD/UI.</a:t>
            </a:r>
          </a:p>
          <a:p>
            <a:pPr marL="342900" indent="-342900" algn="just">
              <a:buAutoNum type="arabicPeriod"/>
            </a:pPr>
            <a:r>
              <a:rPr lang="es-ES" sz="1700" dirty="0"/>
              <a:t>Se llevaron a cabo las acciones en el marco de la declaratoria de emergencia por covid-19 en el municipio, durante toda la vigencia.</a:t>
            </a:r>
          </a:p>
          <a:p>
            <a:pPr marL="623888" lvl="1" indent="-263525" algn="just"/>
            <a:r>
              <a:rPr lang="es-ES" sz="17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Vigilancia epidemiológica: Sala de análisis de riesgo y vigilancia rutinaria, búsqueda activa comunitaria de casos de COVID-19.</a:t>
            </a:r>
          </a:p>
          <a:p>
            <a:pPr marL="623888" lvl="1" indent="-263525" algn="just"/>
            <a:r>
              <a:rPr lang="es-ES" sz="17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Investigación del 100% de casos.</a:t>
            </a:r>
          </a:p>
          <a:p>
            <a:pPr marL="623888" lvl="1" indent="-263525" algn="just"/>
            <a:r>
              <a:rPr lang="es-ES" sz="17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Implementación de Estrategias de </a:t>
            </a:r>
            <a:r>
              <a:rPr lang="es-ES" sz="17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s-ES" sz="1700" dirty="0" smtClean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nformación </a:t>
            </a:r>
            <a:r>
              <a:rPr lang="es-ES" sz="1700" dirty="0">
                <a:solidFill>
                  <a:prstClr val="black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Educación y Comunicación. Gestión y productos comunicativos.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2510377-1E5C-4491-BE3E-A36E0A8A77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3348"/>
          <a:stretch/>
        </p:blipFill>
        <p:spPr bwMode="auto">
          <a:xfrm>
            <a:off x="286501" y="796726"/>
            <a:ext cx="3012105" cy="339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5"/>
          </p:nvPr>
        </p:nvSpPr>
        <p:spPr>
          <a:xfrm>
            <a:off x="2183517" y="5064432"/>
            <a:ext cx="7333970" cy="698980"/>
          </a:xfrm>
        </p:spPr>
        <p:txBody>
          <a:bodyPr/>
          <a:lstStyle/>
          <a:p>
            <a:r>
              <a:rPr lang="es-CO" dirty="0"/>
              <a:t>Tasa de mortalidad infantil, </a:t>
            </a:r>
            <a:r>
              <a:rPr lang="es-MX" dirty="0"/>
              <a:t>Tasa de Mortalidad en menores de 5 años</a:t>
            </a:r>
          </a:p>
          <a:p>
            <a:r>
              <a:rPr lang="es-MX" dirty="0"/>
              <a:t>Tasa de  mortalidad por Infección Respiratoria Aguda( IRA)  en menores de cinco años </a:t>
            </a:r>
          </a:p>
          <a:p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2183517" y="4788108"/>
            <a:ext cx="6427083" cy="276324"/>
          </a:xfrm>
        </p:spPr>
        <p:txBody>
          <a:bodyPr/>
          <a:lstStyle/>
          <a:p>
            <a:r>
              <a:rPr lang="es-MX" dirty="0"/>
              <a:t>Más salud, con calidad y eficiencia para la gente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>
          <a:xfrm>
            <a:off x="2176893" y="4515904"/>
            <a:ext cx="6427083" cy="301304"/>
          </a:xfrm>
        </p:spPr>
        <p:txBody>
          <a:bodyPr/>
          <a:lstStyle/>
          <a:p>
            <a:r>
              <a:rPr lang="es-CO" dirty="0"/>
              <a:t>Pereira para la Gente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CO" dirty="0"/>
              <a:t> $ 782,9 millones (corte a 30 de diciembre del 2020) </a:t>
            </a:r>
          </a:p>
          <a:p>
            <a:r>
              <a:rPr lang="es-CO" dirty="0"/>
              <a:t> </a:t>
            </a:r>
          </a:p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3680977" y="658249"/>
            <a:ext cx="8511022" cy="502127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PÚBLICA – SALUD INFANTIL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31"/>
          </p:nvPr>
        </p:nvSpPr>
        <p:spPr>
          <a:xfrm>
            <a:off x="3680977" y="1483604"/>
            <a:ext cx="8176170" cy="2340815"/>
          </a:xfrm>
          <a:noFill/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700" dirty="0">
                <a:cs typeface="Arial" panose="020B0604020202020204" pitchFamily="34" charset="0"/>
              </a:rPr>
              <a:t>Se llevó a cabo la estrategia  para el fomento  del Desarrollo Infantil y la promoción de modos, estilos y comportamientos saludables.	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700" dirty="0">
                <a:cs typeface="Arial" panose="020B0604020202020204" pitchFamily="34" charset="0"/>
              </a:rPr>
              <a:t> Se realizó asistencia técnica a IPS priorizadas en cuanto a la normatividad vigente frente a la atención a la primera infancia, infancia y adolescencia (Resolución 3280 de 2018).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700" dirty="0">
                <a:cs typeface="Arial" panose="020B0604020202020204" pitchFamily="34" charset="0"/>
              </a:rPr>
              <a:t>Acciones de promoción de la estimulación integral con énfasis en áreas perceptuales, motoras y de lenguaje en los CDI.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700" dirty="0">
                <a:cs typeface="Arial" panose="020B0604020202020204" pitchFamily="34" charset="0"/>
              </a:rPr>
              <a:t>S</a:t>
            </a:r>
            <a:r>
              <a:rPr lang="es-CO" sz="1700" dirty="0">
                <a:cs typeface="Arial" panose="020B0604020202020204" pitchFamily="34" charset="0"/>
              </a:rPr>
              <a:t>e ha evidenciado durante los últimos años una disminución importante en el indicador de mortalidad infantil</a:t>
            </a:r>
            <a:r>
              <a:rPr lang="es-MX" sz="1700" dirty="0"/>
              <a:t>.</a:t>
            </a:r>
            <a:endParaRPr lang="es-MX" sz="1700" dirty="0"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700" dirty="0"/>
          </a:p>
        </p:txBody>
      </p:sp>
      <p:pic>
        <p:nvPicPr>
          <p:cNvPr id="11266" name="Picture 2" descr="C:\Users\klaud\Downloads\WhatsApp Image 2021-03-28 at 12.50.51 P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9"/>
          <a:stretch/>
        </p:blipFill>
        <p:spPr bwMode="auto">
          <a:xfrm>
            <a:off x="123568" y="1342382"/>
            <a:ext cx="3484605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3023</Words>
  <Application>Microsoft Office PowerPoint</Application>
  <PresentationFormat>Personalizado</PresentationFormat>
  <Paragraphs>288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Vanegas</dc:creator>
  <cp:lastModifiedBy>klaud</cp:lastModifiedBy>
  <cp:revision>290</cp:revision>
  <dcterms:created xsi:type="dcterms:W3CDTF">2020-09-14T15:27:05Z</dcterms:created>
  <dcterms:modified xsi:type="dcterms:W3CDTF">2021-03-28T18:38:38Z</dcterms:modified>
</cp:coreProperties>
</file>