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0" r:id="rId4"/>
    <p:sldId id="311" r:id="rId5"/>
    <p:sldId id="319" r:id="rId6"/>
    <p:sldId id="314" r:id="rId7"/>
    <p:sldId id="316" r:id="rId8"/>
    <p:sldId id="315" r:id="rId9"/>
    <p:sldId id="313" r:id="rId10"/>
    <p:sldId id="312" r:id="rId11"/>
    <p:sldId id="318" r:id="rId12"/>
    <p:sldId id="292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E18"/>
    <a:srgbClr val="727070"/>
    <a:srgbClr val="A4A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00"/>
    <p:restoredTop sz="94681"/>
  </p:normalViewPr>
  <p:slideViewPr>
    <p:cSldViewPr snapToGrid="0">
      <p:cViewPr varScale="1">
        <p:scale>
          <a:sx n="81" d="100"/>
          <a:sy n="81" d="100"/>
        </p:scale>
        <p:origin x="96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73483370966408"/>
          <c:y val="0.19615023471708062"/>
          <c:w val="0.45944540931776051"/>
          <c:h val="0.80149272854561182"/>
        </c:manualLayout>
      </c:layout>
      <c:pieChart>
        <c:varyColors val="1"/>
        <c:ser>
          <c:idx val="0"/>
          <c:order val="0"/>
          <c:tx>
            <c:strRef>
              <c:f>[Libro2]Hoja1!$G$6</c:f>
              <c:strCache>
                <c:ptCount val="1"/>
                <c:pt idx="0">
                  <c:v>% Poblacion 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90-46BA-82E2-BE36EEB51C3A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90-46BA-82E2-BE36EEB51C3A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90-46BA-82E2-BE36EEB51C3A}"/>
              </c:ext>
            </c:extLst>
          </c:dPt>
          <c:dLbls>
            <c:dLbl>
              <c:idx val="0"/>
              <c:layout>
                <c:manualLayout>
                  <c:x val="-0.15498902678634446"/>
                  <c:y val="-0.2305741787796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90-46BA-82E2-BE36EEB51C3A}"/>
                </c:ext>
              </c:extLst>
            </c:dLbl>
            <c:dLbl>
              <c:idx val="1"/>
              <c:layout>
                <c:manualLayout>
                  <c:x val="7.9617255634856818E-2"/>
                  <c:y val="0.167385651884169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90-46BA-82E2-BE36EEB51C3A}"/>
                </c:ext>
              </c:extLst>
            </c:dLbl>
            <c:dLbl>
              <c:idx val="2"/>
              <c:layout>
                <c:manualLayout>
                  <c:x val="3.9354112662750733E-2"/>
                  <c:y val="1.761134492637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90-46BA-82E2-BE36EEB51C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[Libro2]Hoja1!$F$7:$F$9</c:f>
              <c:strCache>
                <c:ptCount val="3"/>
                <c:pt idx="0">
                  <c:v>Completo</c:v>
                </c:pt>
                <c:pt idx="1">
                  <c:v>Solo Desinfeccion </c:v>
                </c:pt>
                <c:pt idx="2">
                  <c:v>Sin Ningun tratamiento</c:v>
                </c:pt>
              </c:strCache>
            </c:strRef>
          </c:cat>
          <c:val>
            <c:numRef>
              <c:f>[Libro2]Hoja1!$G$7:$G$9</c:f>
              <c:numCache>
                <c:formatCode>0%</c:formatCode>
                <c:ptCount val="3"/>
                <c:pt idx="0">
                  <c:v>0.82139654067905188</c:v>
                </c:pt>
                <c:pt idx="1">
                  <c:v>0.17641113246494414</c:v>
                </c:pt>
                <c:pt idx="2" formatCode="0.00%">
                  <c:v>2.1923268560039861E-3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90-46BA-82E2-BE36EEB51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723536952502384"/>
          <c:y val="0.28511436192813439"/>
          <c:w val="0.30127252185288694"/>
          <c:h val="0.62690547306613931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</a:t>
            </a:r>
            <a:r>
              <a:rPr lang="en-US" baseline="0"/>
              <a:t> Población rural </a:t>
            </a:r>
            <a:r>
              <a:rPr lang="en-US"/>
              <a:t>por nivel de Riesgo, IRCA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#  Acueductos por nivel de Riesgo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CD-4338-8C1E-13FEB472F22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1CD-4338-8C1E-13FEB472F22D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1CD-4338-8C1E-13FEB472F22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1CD-4338-8C1E-13FEB472F22D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1CD-4338-8C1E-13FEB472F2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Inviable sanitariamente</c:v>
                </c:pt>
                <c:pt idx="1">
                  <c:v>Riesgo Alto</c:v>
                </c:pt>
                <c:pt idx="2">
                  <c:v>Riesgo Medio</c:v>
                </c:pt>
                <c:pt idx="3">
                  <c:v>Riesgo Bajo</c:v>
                </c:pt>
                <c:pt idx="4">
                  <c:v>Sin Riesgo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0.03</c:v>
                </c:pt>
                <c:pt idx="1">
                  <c:v>0.03</c:v>
                </c:pt>
                <c:pt idx="2">
                  <c:v>0.04</c:v>
                </c:pt>
                <c:pt idx="3">
                  <c:v>0</c:v>
                </c:pt>
                <c:pt idx="4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1CD-4338-8C1E-13FEB472F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458293135"/>
        <c:axId val="426165071"/>
      </c:barChart>
      <c:catAx>
        <c:axId val="4582931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6165071"/>
        <c:crosses val="autoZero"/>
        <c:auto val="1"/>
        <c:lblAlgn val="ctr"/>
        <c:lblOffset val="100"/>
        <c:noMultiLvlLbl val="0"/>
      </c:catAx>
      <c:valAx>
        <c:axId val="4261650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58293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%</a:t>
            </a:r>
            <a:r>
              <a:rPr lang="en-US" b="1" baseline="0" dirty="0"/>
              <a:t> Población rural </a:t>
            </a:r>
            <a:r>
              <a:rPr lang="en-US" b="1" dirty="0"/>
              <a:t>por </a:t>
            </a:r>
            <a:r>
              <a:rPr lang="en-US" b="1" dirty="0" err="1"/>
              <a:t>nivel</a:t>
            </a:r>
            <a:r>
              <a:rPr lang="en-US" b="1" dirty="0"/>
              <a:t> de </a:t>
            </a:r>
            <a:r>
              <a:rPr lang="en-US" b="1" dirty="0" err="1"/>
              <a:t>Riesgo</a:t>
            </a:r>
            <a:r>
              <a:rPr lang="en-US" b="1" dirty="0"/>
              <a:t>, IRABA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#  Acueductos por nivel de Riesgo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7A-41FB-B6F7-3AC2CE4D854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7A-41FB-B6F7-3AC2CE4D854F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97A-41FB-B6F7-3AC2CE4D854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97A-41FB-B6F7-3AC2CE4D854F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97A-41FB-B6F7-3AC2CE4D85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Riesgo muy Alto</c:v>
                </c:pt>
                <c:pt idx="1">
                  <c:v>Riesgo Alto</c:v>
                </c:pt>
                <c:pt idx="2">
                  <c:v>Riesgo Medio</c:v>
                </c:pt>
                <c:pt idx="3">
                  <c:v>Riesgo Bajo</c:v>
                </c:pt>
                <c:pt idx="4">
                  <c:v>Sin Riesgo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0.01</c:v>
                </c:pt>
                <c:pt idx="1">
                  <c:v>0.16</c:v>
                </c:pt>
                <c:pt idx="2">
                  <c:v>0</c:v>
                </c:pt>
                <c:pt idx="3">
                  <c:v>0.04</c:v>
                </c:pt>
                <c:pt idx="4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97A-41FB-B6F7-3AC2CE4D85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458293135"/>
        <c:axId val="426165071"/>
      </c:barChart>
      <c:catAx>
        <c:axId val="4582931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6165071"/>
        <c:crosses val="autoZero"/>
        <c:auto val="1"/>
        <c:lblAlgn val="ctr"/>
        <c:lblOffset val="100"/>
        <c:noMultiLvlLbl val="0"/>
      </c:catAx>
      <c:valAx>
        <c:axId val="4261650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58293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</a:t>
            </a:r>
            <a:r>
              <a:rPr lang="en-US" baseline="0" dirty="0"/>
              <a:t> Población Rural </a:t>
            </a:r>
            <a:r>
              <a:rPr lang="en-US" dirty="0"/>
              <a:t>por </a:t>
            </a:r>
            <a:r>
              <a:rPr lang="en-US" dirty="0" err="1"/>
              <a:t>nivel</a:t>
            </a:r>
            <a:r>
              <a:rPr lang="en-US" dirty="0"/>
              <a:t> de </a:t>
            </a:r>
            <a:r>
              <a:rPr lang="en-US" dirty="0" err="1"/>
              <a:t>Riesgo</a:t>
            </a:r>
            <a:r>
              <a:rPr lang="en-US" dirty="0"/>
              <a:t>, BPS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#  Acueductos por nivel de Riesgo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E7-442F-8714-2FA6FB280BE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E7-442F-8714-2FA6FB280BE2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4E7-442F-8714-2FA6FB280BE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4E7-442F-8714-2FA6FB280BE2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4E7-442F-8714-2FA6FB280B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Riesgo muy Alto</c:v>
                </c:pt>
                <c:pt idx="1">
                  <c:v>Riesgo Alto</c:v>
                </c:pt>
                <c:pt idx="2">
                  <c:v>Riesgo Medio</c:v>
                </c:pt>
                <c:pt idx="3">
                  <c:v>Riesgo Bajo</c:v>
                </c:pt>
                <c:pt idx="4">
                  <c:v>Sin Riesgo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</c:v>
                </c:pt>
                <c:pt idx="1">
                  <c:v>1.4999999999999999E-2</c:v>
                </c:pt>
                <c:pt idx="2">
                  <c:v>6.5000000000000002E-2</c:v>
                </c:pt>
                <c:pt idx="3">
                  <c:v>5.8999999999999997E-2</c:v>
                </c:pt>
                <c:pt idx="4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4E7-442F-8714-2FA6FB280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458293135"/>
        <c:axId val="426165071"/>
      </c:barChart>
      <c:catAx>
        <c:axId val="4582931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6165071"/>
        <c:crosses val="autoZero"/>
        <c:auto val="1"/>
        <c:lblAlgn val="ctr"/>
        <c:lblOffset val="100"/>
        <c:noMultiLvlLbl val="0"/>
      </c:catAx>
      <c:valAx>
        <c:axId val="4261650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58293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10451-9BFD-0248-840B-E81259AEE836}" type="datetimeFigureOut">
              <a:rPr lang="es-CO" smtClean="0"/>
              <a:pPr/>
              <a:t>11/03/2021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9ACF8-5B37-6E41-B83A-4A6F599E4A8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7353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pPr/>
              <a:t>11/03/2021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224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pPr/>
              <a:t>11/03/2021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829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pPr/>
              <a:t>11/03/2021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97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pPr/>
              <a:t>11/03/2021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692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pPr/>
              <a:t>11/03/2021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407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pPr/>
              <a:t>11/03/2021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294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pPr/>
              <a:t>11/03/2021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275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pPr/>
              <a:t>11/03/2021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230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pPr/>
              <a:t>11/03/2021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93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pPr/>
              <a:t>11/03/2021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190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pPr/>
              <a:t>11/03/2021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342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D0CE-5128-414C-A023-A39569FB07FF}" type="datetimeFigureOut">
              <a:rPr lang="es-CO" smtClean="0"/>
              <a:pPr/>
              <a:t>11/03/2021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6AC8A-B3E1-4F75-8EFF-2AB62962D6C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594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820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37" name="object 27">
            <a:extLst>
              <a:ext uri="{FF2B5EF4-FFF2-40B4-BE49-F238E27FC236}">
                <a16:creationId xmlns:a16="http://schemas.microsoft.com/office/drawing/2014/main" id="{BE9C1557-7E45-D54C-9B9F-3DD47A382000}"/>
              </a:ext>
            </a:extLst>
          </p:cNvPr>
          <p:cNvSpPr txBox="1"/>
          <p:nvPr/>
        </p:nvSpPr>
        <p:spPr>
          <a:xfrm>
            <a:off x="1616491" y="1219703"/>
            <a:ext cx="283663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sz="1800" b="0" i="0" u="none" strike="noStrike" kern="1200" cap="none" spc="0" normalizeH="0" baseline="6944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3B337E-2A61-4648-9173-E3C34FF32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966"/>
          <a:stretch/>
        </p:blipFill>
        <p:spPr>
          <a:xfrm>
            <a:off x="413658" y="2704375"/>
            <a:ext cx="3981263" cy="2813021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ABA5198-0633-48C6-BAAD-56359F6607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0092860"/>
              </p:ext>
            </p:extLst>
          </p:nvPr>
        </p:nvGraphicFramePr>
        <p:xfrm>
          <a:off x="4453121" y="201477"/>
          <a:ext cx="7449577" cy="5315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49631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37" name="object 27">
            <a:extLst>
              <a:ext uri="{FF2B5EF4-FFF2-40B4-BE49-F238E27FC236}">
                <a16:creationId xmlns:a16="http://schemas.microsoft.com/office/drawing/2014/main" id="{BE9C1557-7E45-D54C-9B9F-3DD47A382000}"/>
              </a:ext>
            </a:extLst>
          </p:cNvPr>
          <p:cNvSpPr txBox="1"/>
          <p:nvPr/>
        </p:nvSpPr>
        <p:spPr>
          <a:xfrm>
            <a:off x="1616491" y="1219703"/>
            <a:ext cx="283663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sz="1800" b="0" i="0" u="none" strike="noStrike" kern="1200" cap="none" spc="0" normalizeH="0" baseline="6944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CB24AFB-1FD1-4222-96AE-64173A566DE3}"/>
              </a:ext>
            </a:extLst>
          </p:cNvPr>
          <p:cNvSpPr/>
          <p:nvPr/>
        </p:nvSpPr>
        <p:spPr>
          <a:xfrm>
            <a:off x="451555" y="60273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BPS- Buenas Practicas Sanitarias </a:t>
            </a:r>
          </a:p>
          <a:p>
            <a:r>
              <a:rPr lang="es-CO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MX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BE0F2FD-0C30-4987-96AD-9E1D7CE44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310629"/>
              </p:ext>
            </p:extLst>
          </p:nvPr>
        </p:nvGraphicFramePr>
        <p:xfrm>
          <a:off x="1022887" y="314462"/>
          <a:ext cx="10895310" cy="6287818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5447655">
                  <a:extLst>
                    <a:ext uri="{9D8B030D-6E8A-4147-A177-3AD203B41FA5}">
                      <a16:colId xmlns:a16="http://schemas.microsoft.com/office/drawing/2014/main" val="2511440214"/>
                    </a:ext>
                  </a:extLst>
                </a:gridCol>
                <a:gridCol w="5447655">
                  <a:extLst>
                    <a:ext uri="{9D8B030D-6E8A-4147-A177-3AD203B41FA5}">
                      <a16:colId xmlns:a16="http://schemas.microsoft.com/office/drawing/2014/main" val="3737473713"/>
                    </a:ext>
                  </a:extLst>
                </a:gridCol>
              </a:tblGrid>
              <a:tr h="34971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BPS </a:t>
                      </a:r>
                      <a:endParaRPr lang="es-MX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MAYOR CALIFICACION</a:t>
                      </a:r>
                      <a:endParaRPr lang="es-MX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726777"/>
                  </a:ext>
                </a:extLst>
              </a:tr>
              <a:tr h="23321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Planta tiene cerramiento</a:t>
                      </a:r>
                      <a:endParaRPr lang="es-MX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28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17257074"/>
                  </a:ext>
                </a:extLst>
              </a:tr>
              <a:tr h="23321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Zonas para el descanso y consumo de alimentos</a:t>
                      </a:r>
                      <a:endParaRPr lang="es-MX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31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94856195"/>
                  </a:ext>
                </a:extLst>
              </a:tr>
              <a:tr h="23321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Servicios sanitarios en cantidad suficiente </a:t>
                      </a:r>
                      <a:endParaRPr lang="es-MX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35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43685880"/>
                  </a:ext>
                </a:extLst>
              </a:tr>
              <a:tr h="23321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Medición de caudal de ingreso</a:t>
                      </a:r>
                      <a:endParaRPr lang="es-MX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32</a:t>
                      </a:r>
                      <a:endParaRPr lang="es-MX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2282493"/>
                  </a:ext>
                </a:extLst>
              </a:tr>
              <a:tr h="23321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Medición de caudal de salida</a:t>
                      </a:r>
                      <a:endParaRPr lang="es-MX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highlight>
                            <a:srgbClr val="FFFF00"/>
                          </a:highlight>
                        </a:rPr>
                        <a:t>68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07261357"/>
                  </a:ext>
                </a:extLst>
              </a:tr>
              <a:tr h="23321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Señalización y demarcación de las áreas de trabajo</a:t>
                      </a:r>
                      <a:endParaRPr lang="es-MX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41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66943975"/>
                  </a:ext>
                </a:extLst>
              </a:tr>
              <a:tr h="23321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Operarios visten uniformes dotados para el trabajo</a:t>
                      </a:r>
                      <a:endParaRPr lang="es-MX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24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57715074"/>
                  </a:ext>
                </a:extLst>
              </a:tr>
              <a:tr h="23321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Sistema de registro y archivo de la información</a:t>
                      </a:r>
                      <a:endParaRPr lang="es-MX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35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94368022"/>
                  </a:ext>
                </a:extLst>
              </a:tr>
              <a:tr h="48799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Reportes de autocontrol están disponibles para supervisión a cargo de la autoridad sanitaria</a:t>
                      </a:r>
                      <a:endParaRPr lang="es-MX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25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56474027"/>
                  </a:ext>
                </a:extLst>
              </a:tr>
              <a:tr h="23321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Manuales de operación y mantenimiento</a:t>
                      </a:r>
                      <a:endParaRPr lang="es-MX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31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67515573"/>
                  </a:ext>
                </a:extLst>
              </a:tr>
              <a:tr h="48799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Realizan todos los ensayos físicos, químicos y microbiológicos de control en la red de distribución</a:t>
                      </a:r>
                      <a:endParaRPr lang="es-MX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50</a:t>
                      </a:r>
                      <a:endParaRPr lang="es-MX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44692163"/>
                  </a:ext>
                </a:extLst>
              </a:tr>
              <a:tr h="23321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Efectúan periódicamente la caracterización del agua cruda y su tratabilidad</a:t>
                      </a:r>
                      <a:endParaRPr lang="es-MX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highlight>
                            <a:srgbClr val="FFFF00"/>
                          </a:highlight>
                        </a:rPr>
                        <a:t>59</a:t>
                      </a:r>
                      <a:endParaRPr lang="es-MX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85201535"/>
                  </a:ext>
                </a:extLst>
              </a:tr>
              <a:tr h="74277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 err="1">
                          <a:solidFill>
                            <a:schemeClr val="tx1"/>
                          </a:solidFill>
                          <a:effectLst/>
                        </a:rPr>
                        <a:t>Hacén</a:t>
                      </a: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 periódicamente el control de los procesos que llevan a cabo: floculación, sedimentación, filtración, desinfección y ajuste final de pH, </a:t>
                      </a:r>
                      <a:r>
                        <a:rPr lang="es-CO" sz="1200" dirty="0" err="1">
                          <a:solidFill>
                            <a:schemeClr val="tx1"/>
                          </a:solidFill>
                          <a:effectLst/>
                        </a:rPr>
                        <a:t>etc</a:t>
                      </a: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; es decir los que procedan</a:t>
                      </a:r>
                      <a:endParaRPr lang="es-MX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46</a:t>
                      </a:r>
                      <a:endParaRPr lang="es-MX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32551105"/>
                  </a:ext>
                </a:extLst>
              </a:tr>
              <a:tr h="23321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Llevan reportes de control al día</a:t>
                      </a:r>
                      <a:endParaRPr lang="es-MX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31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41317766"/>
                  </a:ext>
                </a:extLst>
              </a:tr>
              <a:tr h="23321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Red de distribución esta sectorizada</a:t>
                      </a:r>
                      <a:endParaRPr lang="es-MX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24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40024373"/>
                  </a:ext>
                </a:extLst>
              </a:tr>
              <a:tr h="23321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Zonas donde existe riesgo de contaminación de la red</a:t>
                      </a:r>
                      <a:endParaRPr lang="es-MX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37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83641804"/>
                  </a:ext>
                </a:extLst>
              </a:tr>
              <a:tr h="23321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Red de distribución está instrumentada</a:t>
                      </a:r>
                      <a:endParaRPr lang="es-MX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26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73983459"/>
                  </a:ext>
                </a:extLst>
              </a:tr>
              <a:tr h="48799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Personal encargado de la operación y mantenimiento de la red de distribución está certificado en sus competencias laborales</a:t>
                      </a:r>
                      <a:endParaRPr lang="es-MX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40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45270869"/>
                  </a:ext>
                </a:extLst>
              </a:tr>
              <a:tr h="23321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Equipos para detección de fugas no visibles</a:t>
                      </a:r>
                      <a:endParaRPr lang="es-MX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highlight>
                            <a:srgbClr val="FFFF00"/>
                          </a:highlight>
                        </a:rPr>
                        <a:t>81</a:t>
                      </a:r>
                      <a:endParaRPr lang="es-MX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12797518"/>
                  </a:ext>
                </a:extLst>
              </a:tr>
              <a:tr h="23321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Dispositivos para toma de muestras de agua en la red de distribución</a:t>
                      </a:r>
                      <a:endParaRPr lang="es-MX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32</a:t>
                      </a:r>
                      <a:endParaRPr lang="es-MX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19573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206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810000" y="409956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600" dirty="0">
                <a:solidFill>
                  <a:schemeClr val="bg1"/>
                </a:solidFill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48693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ontrato 2 Secretaría de Salud\INFORME 1 NOVIEMBRE CLAUDIA TORO RAGA\ALCANCE 3 GIRA DE MEDIOS\12 de noviembre Telecafé.jpeg"/>
          <p:cNvPicPr>
            <a:picLocks noChangeAspect="1" noChangeArrowheads="1"/>
          </p:cNvPicPr>
          <p:nvPr/>
        </p:nvPicPr>
        <p:blipFill>
          <a:blip r:embed="rId2"/>
          <a:srcRect l="25250" t="5750" r="14500" b="9875"/>
          <a:stretch>
            <a:fillRect/>
          </a:stretch>
        </p:blipFill>
        <p:spPr bwMode="auto">
          <a:xfrm>
            <a:off x="8519160" y="0"/>
            <a:ext cx="3672840" cy="6858000"/>
          </a:xfrm>
          <a:prstGeom prst="rect">
            <a:avLst/>
          </a:prstGeom>
          <a:noFill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C5B51D1-AACE-4421-A546-696EE21F7C0F}"/>
              </a:ext>
            </a:extLst>
          </p:cNvPr>
          <p:cNvSpPr txBox="1"/>
          <p:nvPr/>
        </p:nvSpPr>
        <p:spPr>
          <a:xfrm>
            <a:off x="0" y="219819"/>
            <a:ext cx="8519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</a:rPr>
              <a:t>INFORME CALIDAD DEL AGUA </a:t>
            </a:r>
          </a:p>
          <a:p>
            <a:pPr algn="ctr"/>
            <a:r>
              <a:rPr lang="es-ES" sz="2800" b="1" dirty="0">
                <a:solidFill>
                  <a:srgbClr val="FF0000"/>
                </a:solidFill>
              </a:rPr>
              <a:t>PARA CONSUMO HUMANO </a:t>
            </a:r>
          </a:p>
          <a:p>
            <a:pPr algn="ctr"/>
            <a:r>
              <a:rPr lang="es-ES" sz="2800" b="1" dirty="0">
                <a:solidFill>
                  <a:srgbClr val="FF0000"/>
                </a:solidFill>
              </a:rPr>
              <a:t>AÑO 2020 </a:t>
            </a:r>
          </a:p>
          <a:p>
            <a:pPr algn="ctr"/>
            <a:r>
              <a:rPr lang="es-ES" sz="2800" b="1" dirty="0">
                <a:solidFill>
                  <a:srgbClr val="FF0000"/>
                </a:solidFill>
              </a:rPr>
              <a:t>ACUEDUCTOS RURALES</a:t>
            </a:r>
            <a:endParaRPr lang="es-MX" sz="2800" b="1" dirty="0">
              <a:solidFill>
                <a:srgbClr val="FF0000"/>
              </a:solidFill>
            </a:endParaRPr>
          </a:p>
        </p:txBody>
      </p:sp>
      <p:pic>
        <p:nvPicPr>
          <p:cNvPr id="9" name="Imagen 8" descr="Una roca en el bosque&#10;&#10;Descripción generada automáticamente con confianza media">
            <a:extLst>
              <a:ext uri="{FF2B5EF4-FFF2-40B4-BE49-F238E27FC236}">
                <a16:creationId xmlns:a16="http://schemas.microsoft.com/office/drawing/2014/main" id="{0E5D8EB0-0803-42AE-97E1-EA1512DCC17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12" y="2035700"/>
            <a:ext cx="3347244" cy="3511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262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37" name="object 27">
            <a:extLst>
              <a:ext uri="{FF2B5EF4-FFF2-40B4-BE49-F238E27FC236}">
                <a16:creationId xmlns:a16="http://schemas.microsoft.com/office/drawing/2014/main" id="{BE9C1557-7E45-D54C-9B9F-3DD47A382000}"/>
              </a:ext>
            </a:extLst>
          </p:cNvPr>
          <p:cNvSpPr txBox="1"/>
          <p:nvPr/>
        </p:nvSpPr>
        <p:spPr>
          <a:xfrm>
            <a:off x="1616491" y="1219703"/>
            <a:ext cx="283663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sz="1800" b="0" i="0" u="none" strike="noStrike" kern="1200" cap="none" spc="0" normalizeH="0" baseline="6944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8F1DDBE-2B25-4BFC-936E-6A72B1B9D800}"/>
              </a:ext>
            </a:extLst>
          </p:cNvPr>
          <p:cNvSpPr txBox="1"/>
          <p:nvPr/>
        </p:nvSpPr>
        <p:spPr>
          <a:xfrm>
            <a:off x="1" y="72683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INSPECCION VIGILANCIA Y CONTROL</a:t>
            </a:r>
            <a:endParaRPr lang="es-CO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3F02363-6437-467E-99A6-B4FB60A91821}"/>
              </a:ext>
            </a:extLst>
          </p:cNvPr>
          <p:cNvSpPr/>
          <p:nvPr/>
        </p:nvSpPr>
        <p:spPr>
          <a:xfrm>
            <a:off x="413658" y="2253201"/>
            <a:ext cx="4840267" cy="2827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latin typeface="Times New Roman" panose="02020603050405020304" pitchFamily="18" charset="0"/>
              </a:rPr>
              <a:t>El suministro de agua para consumo humano en el municipio de Pereira se realiza a través de 57 sistemas de suministro, agrupados en 52 prestadores. </a:t>
            </a:r>
            <a:endParaRPr lang="es-CO" sz="2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7251DF6-24A2-4315-A1DA-5F1931D9F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544416"/>
              </p:ext>
            </p:extLst>
          </p:nvPr>
        </p:nvGraphicFramePr>
        <p:xfrm>
          <a:off x="5661148" y="2087251"/>
          <a:ext cx="5596128" cy="3159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6916">
                  <a:extLst>
                    <a:ext uri="{9D8B030D-6E8A-4147-A177-3AD203B41FA5}">
                      <a16:colId xmlns:a16="http://schemas.microsoft.com/office/drawing/2014/main" val="2127367100"/>
                    </a:ext>
                  </a:extLst>
                </a:gridCol>
                <a:gridCol w="2051913">
                  <a:extLst>
                    <a:ext uri="{9D8B030D-6E8A-4147-A177-3AD203B41FA5}">
                      <a16:colId xmlns:a16="http://schemas.microsoft.com/office/drawing/2014/main" val="4060406299"/>
                    </a:ext>
                  </a:extLst>
                </a:gridCol>
                <a:gridCol w="1977299">
                  <a:extLst>
                    <a:ext uri="{9D8B030D-6E8A-4147-A177-3AD203B41FA5}">
                      <a16:colId xmlns:a16="http://schemas.microsoft.com/office/drawing/2014/main" val="471597581"/>
                    </a:ext>
                  </a:extLst>
                </a:gridCol>
              </a:tblGrid>
              <a:tr h="5282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600" dirty="0">
                          <a:solidFill>
                            <a:schemeClr val="tx1"/>
                          </a:solidFill>
                          <a:effectLst/>
                        </a:rPr>
                        <a:t>N.º Sistemas </a:t>
                      </a:r>
                      <a:endParaRPr lang="es-CO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600" dirty="0">
                          <a:solidFill>
                            <a:schemeClr val="tx1"/>
                          </a:solidFill>
                          <a:effectLst/>
                        </a:rPr>
                        <a:t>Tipo de Tratamiento</a:t>
                      </a:r>
                      <a:endParaRPr lang="es-CO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600" dirty="0">
                          <a:solidFill>
                            <a:schemeClr val="tx1"/>
                          </a:solidFill>
                          <a:effectLst/>
                        </a:rPr>
                        <a:t>% Población </a:t>
                      </a:r>
                      <a:endParaRPr lang="es-CO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567048"/>
                  </a:ext>
                </a:extLst>
              </a:tr>
              <a:tr h="5282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600" dirty="0">
                          <a:solidFill>
                            <a:schemeClr val="tx1"/>
                          </a:solidFill>
                          <a:effectLst/>
                        </a:rPr>
                        <a:t>14 (25%)</a:t>
                      </a:r>
                      <a:endParaRPr lang="es-CO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600" dirty="0">
                          <a:solidFill>
                            <a:schemeClr val="tx1"/>
                          </a:solidFill>
                          <a:effectLst/>
                        </a:rPr>
                        <a:t>Completo</a:t>
                      </a:r>
                      <a:endParaRPr lang="es-CO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600" dirty="0">
                          <a:solidFill>
                            <a:schemeClr val="tx1"/>
                          </a:solidFill>
                          <a:effectLst/>
                        </a:rPr>
                        <a:t>82%</a:t>
                      </a:r>
                      <a:endParaRPr lang="es-CO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16343189"/>
                  </a:ext>
                </a:extLst>
              </a:tr>
              <a:tr h="5282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600" dirty="0">
                          <a:solidFill>
                            <a:schemeClr val="tx1"/>
                          </a:solidFill>
                          <a:effectLst/>
                        </a:rPr>
                        <a:t>42 (74%)</a:t>
                      </a:r>
                      <a:endParaRPr lang="es-CO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600" dirty="0">
                          <a:solidFill>
                            <a:schemeClr val="tx1"/>
                          </a:solidFill>
                          <a:effectLst/>
                        </a:rPr>
                        <a:t>Solo Desinfección </a:t>
                      </a:r>
                      <a:endParaRPr lang="es-CO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600" dirty="0">
                          <a:solidFill>
                            <a:schemeClr val="tx1"/>
                          </a:solidFill>
                          <a:effectLst/>
                        </a:rPr>
                        <a:t>18%</a:t>
                      </a:r>
                      <a:endParaRPr lang="es-CO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42734399"/>
                  </a:ext>
                </a:extLst>
              </a:tr>
              <a:tr h="972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600" dirty="0">
                          <a:solidFill>
                            <a:schemeClr val="tx1"/>
                          </a:solidFill>
                          <a:effectLst/>
                        </a:rPr>
                        <a:t>1 (2%)</a:t>
                      </a:r>
                      <a:endParaRPr lang="es-CO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600">
                          <a:solidFill>
                            <a:schemeClr val="tx1"/>
                          </a:solidFill>
                          <a:effectLst/>
                        </a:rPr>
                        <a:t>Sin Ningún tratamiento</a:t>
                      </a:r>
                      <a:endParaRPr lang="es-CO" sz="2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600" dirty="0">
                          <a:solidFill>
                            <a:schemeClr val="tx1"/>
                          </a:solidFill>
                          <a:effectLst/>
                        </a:rPr>
                        <a:t>0.22%</a:t>
                      </a:r>
                      <a:endParaRPr lang="es-CO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11474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038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37" name="object 27">
            <a:extLst>
              <a:ext uri="{FF2B5EF4-FFF2-40B4-BE49-F238E27FC236}">
                <a16:creationId xmlns:a16="http://schemas.microsoft.com/office/drawing/2014/main" id="{BE9C1557-7E45-D54C-9B9F-3DD47A382000}"/>
              </a:ext>
            </a:extLst>
          </p:cNvPr>
          <p:cNvSpPr txBox="1"/>
          <p:nvPr/>
        </p:nvSpPr>
        <p:spPr>
          <a:xfrm>
            <a:off x="1616491" y="1219703"/>
            <a:ext cx="283663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sz="1800" b="0" i="0" u="none" strike="noStrike" kern="1200" cap="none" spc="0" normalizeH="0" baseline="6944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C8E2D46-4657-4915-A143-E9F28B2FA991}"/>
              </a:ext>
            </a:extLst>
          </p:cNvPr>
          <p:cNvSpPr/>
          <p:nvPr/>
        </p:nvSpPr>
        <p:spPr>
          <a:xfrm>
            <a:off x="-1" y="556701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spc="0" normalizeH="0" baseline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TIPOS DE TRATAMIENTO </a:t>
            </a:r>
          </a:p>
          <a:p>
            <a:pPr algn="ctr">
              <a:defRPr sz="1600" b="1" i="0" u="none" strike="noStrike" kern="1200" spc="0" normalizeH="0" baseline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POR POBLACION EN LA ZONA RURAL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22A8FA4-5EC5-44E9-9D93-4B97F4FDD4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2172712"/>
              </p:ext>
            </p:extLst>
          </p:nvPr>
        </p:nvGraphicFramePr>
        <p:xfrm>
          <a:off x="548840" y="2660688"/>
          <a:ext cx="7231310" cy="3800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4652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37" name="object 27">
            <a:extLst>
              <a:ext uri="{FF2B5EF4-FFF2-40B4-BE49-F238E27FC236}">
                <a16:creationId xmlns:a16="http://schemas.microsoft.com/office/drawing/2014/main" id="{BE9C1557-7E45-D54C-9B9F-3DD47A382000}"/>
              </a:ext>
            </a:extLst>
          </p:cNvPr>
          <p:cNvSpPr txBox="1"/>
          <p:nvPr/>
        </p:nvSpPr>
        <p:spPr>
          <a:xfrm>
            <a:off x="1616491" y="1219703"/>
            <a:ext cx="283663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sz="1800" b="0" i="0" u="none" strike="noStrike" kern="1200" cap="none" spc="0" normalizeH="0" baseline="6944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C8E2D46-4657-4915-A143-E9F28B2FA991}"/>
              </a:ext>
            </a:extLst>
          </p:cNvPr>
          <p:cNvSpPr/>
          <p:nvPr/>
        </p:nvSpPr>
        <p:spPr>
          <a:xfrm>
            <a:off x="0" y="199516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IRCA</a:t>
            </a:r>
          </a:p>
          <a:p>
            <a:pPr algn="ctr"/>
            <a:r>
              <a:rPr lang="es-E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Índice de Riesgo de Calidad del Agua</a:t>
            </a:r>
            <a:endParaRPr lang="es-MX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C35810B-1453-41A7-8FC1-616F5C295B73}"/>
              </a:ext>
            </a:extLst>
          </p:cNvPr>
          <p:cNvSpPr/>
          <p:nvPr/>
        </p:nvSpPr>
        <p:spPr>
          <a:xfrm>
            <a:off x="767644" y="2283936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 índice de riesgo de calidad es el ponderado de las características fisicoquímicas y microbiológicas que pueden que pueden afectar la salud de los usuarios del sistema de abastecimiento. Este índice es el más importante y representa el 50% del concepto sanitario.</a:t>
            </a:r>
            <a:endParaRPr lang="es-MX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39543E7-FA34-4345-810C-8A74A16A1B1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134" y="2571750"/>
            <a:ext cx="4146726" cy="2790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635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37" name="object 27">
            <a:extLst>
              <a:ext uri="{FF2B5EF4-FFF2-40B4-BE49-F238E27FC236}">
                <a16:creationId xmlns:a16="http://schemas.microsoft.com/office/drawing/2014/main" id="{BE9C1557-7E45-D54C-9B9F-3DD47A382000}"/>
              </a:ext>
            </a:extLst>
          </p:cNvPr>
          <p:cNvSpPr txBox="1"/>
          <p:nvPr/>
        </p:nvSpPr>
        <p:spPr>
          <a:xfrm>
            <a:off x="1616491" y="1219703"/>
            <a:ext cx="283663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sz="1800" b="0" i="0" u="none" strike="noStrike" kern="1200" cap="none" spc="0" normalizeH="0" baseline="6944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CC77338-D3A6-4C4B-938A-B1568B364F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1371052"/>
              </p:ext>
            </p:extLst>
          </p:nvPr>
        </p:nvGraphicFramePr>
        <p:xfrm>
          <a:off x="170688" y="1633728"/>
          <a:ext cx="7595616" cy="5024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C06820BC-86B4-43CC-A4D2-BD7ECA9293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3089"/>
          <a:stretch/>
        </p:blipFill>
        <p:spPr>
          <a:xfrm>
            <a:off x="8046720" y="2347465"/>
            <a:ext cx="3344534" cy="306213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457F6A4-0B90-4781-A4C7-D0FE3138C4D6}"/>
              </a:ext>
            </a:extLst>
          </p:cNvPr>
          <p:cNvSpPr/>
          <p:nvPr/>
        </p:nvSpPr>
        <p:spPr>
          <a:xfrm>
            <a:off x="0" y="89788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IRCA</a:t>
            </a:r>
          </a:p>
          <a:p>
            <a:pPr algn="ctr"/>
            <a:r>
              <a:rPr lang="es-E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Índice de Riesgo de Calidad del Agua</a:t>
            </a:r>
            <a:endParaRPr lang="es-MX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7983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37" name="object 27">
            <a:extLst>
              <a:ext uri="{FF2B5EF4-FFF2-40B4-BE49-F238E27FC236}">
                <a16:creationId xmlns:a16="http://schemas.microsoft.com/office/drawing/2014/main" id="{BE9C1557-7E45-D54C-9B9F-3DD47A382000}"/>
              </a:ext>
            </a:extLst>
          </p:cNvPr>
          <p:cNvSpPr txBox="1"/>
          <p:nvPr/>
        </p:nvSpPr>
        <p:spPr>
          <a:xfrm>
            <a:off x="1616491" y="1219703"/>
            <a:ext cx="283663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sz="1800" b="0" i="0" u="none" strike="noStrike" kern="1200" cap="none" spc="0" normalizeH="0" baseline="6944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31A74FF-FC6E-4D2D-B50C-21ADE56D4D17}"/>
              </a:ext>
            </a:extLst>
          </p:cNvPr>
          <p:cNvSpPr/>
          <p:nvPr/>
        </p:nvSpPr>
        <p:spPr>
          <a:xfrm>
            <a:off x="451554" y="602734"/>
            <a:ext cx="116429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IRABA</a:t>
            </a:r>
          </a:p>
          <a:p>
            <a:pPr algn="ctr"/>
            <a:r>
              <a:rPr lang="es-CO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Índice de Riesgo por Abastecimiento</a:t>
            </a:r>
            <a:endParaRPr lang="es-MX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3385A95-1759-4511-B6DF-0511453BC1E1}"/>
              </a:ext>
            </a:extLst>
          </p:cNvPr>
          <p:cNvSpPr/>
          <p:nvPr/>
        </p:nvSpPr>
        <p:spPr>
          <a:xfrm>
            <a:off x="679140" y="2858485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2800" dirty="0">
                <a:latin typeface="Times New Roman" panose="02020603050405020304" pitchFamily="18" charset="0"/>
              </a:rPr>
              <a:t>El IRABA establece la capacidad del prestador en dotar de agua de forma continua al usuario, sin intermitencias; con el personal competente y los elementos necesarios para resolver cualquier contingencia.</a:t>
            </a:r>
            <a:endParaRPr lang="es-MX" sz="2800" dirty="0">
              <a:latin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A6E998A-CC4C-4821-BDD7-CC1611D7C50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233" y="2580548"/>
            <a:ext cx="4488858" cy="2955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767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37" name="object 27">
            <a:extLst>
              <a:ext uri="{FF2B5EF4-FFF2-40B4-BE49-F238E27FC236}">
                <a16:creationId xmlns:a16="http://schemas.microsoft.com/office/drawing/2014/main" id="{BE9C1557-7E45-D54C-9B9F-3DD47A382000}"/>
              </a:ext>
            </a:extLst>
          </p:cNvPr>
          <p:cNvSpPr txBox="1"/>
          <p:nvPr/>
        </p:nvSpPr>
        <p:spPr>
          <a:xfrm>
            <a:off x="1616491" y="1219703"/>
            <a:ext cx="283663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sz="1800" b="0" i="0" u="none" strike="noStrike" kern="1200" cap="none" spc="0" normalizeH="0" baseline="6944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BA8518C-C5BD-4DA9-8ED4-D88B105B62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8612"/>
          <a:stretch/>
        </p:blipFill>
        <p:spPr>
          <a:xfrm>
            <a:off x="1194736" y="762673"/>
            <a:ext cx="2923794" cy="3137243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23F9237-5911-4BE9-B819-40B2FB3CC0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4749019"/>
              </p:ext>
            </p:extLst>
          </p:nvPr>
        </p:nvGraphicFramePr>
        <p:xfrm>
          <a:off x="4453121" y="762672"/>
          <a:ext cx="6969130" cy="4630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5875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37" name="object 27">
            <a:extLst>
              <a:ext uri="{FF2B5EF4-FFF2-40B4-BE49-F238E27FC236}">
                <a16:creationId xmlns:a16="http://schemas.microsoft.com/office/drawing/2014/main" id="{BE9C1557-7E45-D54C-9B9F-3DD47A382000}"/>
              </a:ext>
            </a:extLst>
          </p:cNvPr>
          <p:cNvSpPr txBox="1"/>
          <p:nvPr/>
        </p:nvSpPr>
        <p:spPr>
          <a:xfrm>
            <a:off x="1616491" y="1219703"/>
            <a:ext cx="283663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srgbClr val="221F1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sz="1800" b="0" i="0" u="none" strike="noStrike" kern="1200" cap="none" spc="0" normalizeH="0" baseline="6944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CB24AFB-1FD1-4222-96AE-64173A566DE3}"/>
              </a:ext>
            </a:extLst>
          </p:cNvPr>
          <p:cNvSpPr/>
          <p:nvPr/>
        </p:nvSpPr>
        <p:spPr>
          <a:xfrm>
            <a:off x="451555" y="60273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BPS- Buenas Practicas Sanitarias </a:t>
            </a:r>
          </a:p>
          <a:p>
            <a:r>
              <a:rPr lang="es-CO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C1528EA-AE2D-48F1-9F35-804229A4C397}"/>
              </a:ext>
            </a:extLst>
          </p:cNvPr>
          <p:cNvSpPr/>
          <p:nvPr/>
        </p:nvSpPr>
        <p:spPr>
          <a:xfrm>
            <a:off x="0" y="755134"/>
            <a:ext cx="1219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BPS- Buenas Practicas Sanitarias </a:t>
            </a:r>
          </a:p>
          <a:p>
            <a:pPr algn="ctr"/>
            <a:r>
              <a:rPr lang="es-CO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MX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CED1A79-7DAB-4DD6-AB57-8B9E431650EB}"/>
              </a:ext>
            </a:extLst>
          </p:cNvPr>
          <p:cNvSpPr/>
          <p:nvPr/>
        </p:nvSpPr>
        <p:spPr>
          <a:xfrm>
            <a:off x="603955" y="2191015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1500"/>
              </a:spcAft>
            </a:pPr>
            <a:r>
              <a:rPr lang="es-ES" sz="2800" dirty="0">
                <a:latin typeface="Times New Roman" panose="02020603050405020304" pitchFamily="18" charset="0"/>
              </a:rPr>
              <a:t>Las Buenas Prácticas Sanitarias - BPS son los principios básicos y prácticas operativas generales de higiene para el suministro y distribución del agua para consumo humano, con el objeto de identificar los riesgos que pueda presentar la infraestructura.</a:t>
            </a:r>
            <a:endParaRPr lang="es-MX" sz="2800" dirty="0">
              <a:latin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F507FE0-2863-48FE-B861-994F821B6E0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030" y="2191015"/>
            <a:ext cx="4757893" cy="3403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46773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491</Words>
  <Application>Microsoft Office PowerPoint</Application>
  <PresentationFormat>Panorámica</PresentationFormat>
  <Paragraphs>93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Angsana New</vt:lpstr>
      <vt:lpstr>Arial</vt:lpstr>
      <vt:lpstr>Calibri</vt:lpstr>
      <vt:lpstr>Calibri 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González Cañas</dc:creator>
  <cp:lastModifiedBy>Yeny Eneider Rios Alzate</cp:lastModifiedBy>
  <cp:revision>135</cp:revision>
  <dcterms:created xsi:type="dcterms:W3CDTF">2020-08-01T22:10:19Z</dcterms:created>
  <dcterms:modified xsi:type="dcterms:W3CDTF">2021-03-11T19:27:24Z</dcterms:modified>
</cp:coreProperties>
</file>