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81" r:id="rId5"/>
    <p:sldId id="280" r:id="rId6"/>
    <p:sldId id="283" r:id="rId7"/>
    <p:sldId id="28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070"/>
    <a:srgbClr val="E20E18"/>
    <a:srgbClr val="A4A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20704" y="447061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ANA YOLIMA SÁNCHEZ GUTIÉRREZ</a:t>
            </a:r>
            <a:endParaRPr lang="es-CO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Secretaria de Salud Pública y Seguridad Social</a:t>
            </a:r>
            <a:endParaRPr lang="es-CO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Informe de contratación</a:t>
            </a:r>
            <a:endParaRPr lang="es-CO" b="1" dirty="0"/>
          </a:p>
        </p:txBody>
      </p:sp>
      <p:sp>
        <p:nvSpPr>
          <p:cNvPr id="5" name="Rectángulo 4"/>
          <p:cNvSpPr/>
          <p:nvPr/>
        </p:nvSpPr>
        <p:spPr>
          <a:xfrm>
            <a:off x="1060826" y="2452765"/>
            <a:ext cx="62953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Contratos persona natural y jurídicos</a:t>
            </a:r>
          </a:p>
          <a:p>
            <a:pPr marL="742950" indent="-742950">
              <a:buAutoNum type="arabicPeriod"/>
            </a:pP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Ejecución presupuestal </a:t>
            </a:r>
          </a:p>
          <a:p>
            <a:endParaRPr lang="es-C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2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9145B2FE-E476-4424-9B67-D37A06287615}"/>
              </a:ext>
            </a:extLst>
          </p:cNvPr>
          <p:cNvSpPr/>
          <p:nvPr/>
        </p:nvSpPr>
        <p:spPr>
          <a:xfrm>
            <a:off x="2280027" y="566881"/>
            <a:ext cx="72410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Contratos persona natural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2E8FBB4-5D21-4872-B608-A58FA7D6FF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10338"/>
              </p:ext>
            </p:extLst>
          </p:nvPr>
        </p:nvGraphicFramePr>
        <p:xfrm>
          <a:off x="1095023" y="1874608"/>
          <a:ext cx="4109157" cy="2146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719">
                  <a:extLst>
                    <a:ext uri="{9D8B030D-6E8A-4147-A177-3AD203B41FA5}">
                      <a16:colId xmlns:a16="http://schemas.microsoft.com/office/drawing/2014/main" val="3680672489"/>
                    </a:ext>
                  </a:extLst>
                </a:gridCol>
                <a:gridCol w="1369719">
                  <a:extLst>
                    <a:ext uri="{9D8B030D-6E8A-4147-A177-3AD203B41FA5}">
                      <a16:colId xmlns:a16="http://schemas.microsoft.com/office/drawing/2014/main" val="2473753466"/>
                    </a:ext>
                  </a:extLst>
                </a:gridCol>
                <a:gridCol w="1369719">
                  <a:extLst>
                    <a:ext uri="{9D8B030D-6E8A-4147-A177-3AD203B41FA5}">
                      <a16:colId xmlns:a16="http://schemas.microsoft.com/office/drawing/2014/main" val="1452311359"/>
                    </a:ext>
                  </a:extLst>
                </a:gridCol>
              </a:tblGrid>
              <a:tr h="708900">
                <a:tc>
                  <a:txBody>
                    <a:bodyPr/>
                    <a:lstStyle/>
                    <a:p>
                      <a:r>
                        <a:rPr lang="es-MX" dirty="0"/>
                        <a:t>Numero de contratos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Tiempo programado meses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Proporción 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957318"/>
                  </a:ext>
                </a:extLst>
              </a:tr>
              <a:tr h="410712">
                <a:tc>
                  <a:txBody>
                    <a:bodyPr/>
                    <a:lstStyle/>
                    <a:p>
                      <a:r>
                        <a:rPr lang="es-MX" dirty="0"/>
                        <a:t>107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11,5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37%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722082"/>
                  </a:ext>
                </a:extLst>
              </a:tr>
              <a:tr h="410712">
                <a:tc>
                  <a:txBody>
                    <a:bodyPr/>
                    <a:lstStyle/>
                    <a:p>
                      <a:r>
                        <a:rPr lang="es-MX" dirty="0"/>
                        <a:t>86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25%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371598"/>
                  </a:ext>
                </a:extLst>
              </a:tr>
              <a:tr h="410712">
                <a:tc>
                  <a:txBody>
                    <a:bodyPr/>
                    <a:lstStyle/>
                    <a:p>
                      <a:r>
                        <a:rPr lang="es-MX" dirty="0"/>
                        <a:t>145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8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38%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744033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C1639C2-0598-4A3F-91B6-9AA07B01F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343845"/>
              </p:ext>
            </p:extLst>
          </p:nvPr>
        </p:nvGraphicFramePr>
        <p:xfrm>
          <a:off x="6096000" y="1874608"/>
          <a:ext cx="4549422" cy="2146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474">
                  <a:extLst>
                    <a:ext uri="{9D8B030D-6E8A-4147-A177-3AD203B41FA5}">
                      <a16:colId xmlns:a16="http://schemas.microsoft.com/office/drawing/2014/main" val="3680672489"/>
                    </a:ext>
                  </a:extLst>
                </a:gridCol>
                <a:gridCol w="1516474">
                  <a:extLst>
                    <a:ext uri="{9D8B030D-6E8A-4147-A177-3AD203B41FA5}">
                      <a16:colId xmlns:a16="http://schemas.microsoft.com/office/drawing/2014/main" val="2473753466"/>
                    </a:ext>
                  </a:extLst>
                </a:gridCol>
                <a:gridCol w="1516474">
                  <a:extLst>
                    <a:ext uri="{9D8B030D-6E8A-4147-A177-3AD203B41FA5}">
                      <a16:colId xmlns:a16="http://schemas.microsoft.com/office/drawing/2014/main" val="1452311359"/>
                    </a:ext>
                  </a:extLst>
                </a:gridCol>
              </a:tblGrid>
              <a:tr h="950907">
                <a:tc>
                  <a:txBody>
                    <a:bodyPr/>
                    <a:lstStyle/>
                    <a:p>
                      <a:r>
                        <a:rPr lang="es-MX" dirty="0"/>
                        <a:t>Numero de contratos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Tiempo programado meses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Cumplimiento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957318"/>
                  </a:ext>
                </a:extLst>
              </a:tr>
              <a:tr h="398543">
                <a:tc>
                  <a:txBody>
                    <a:bodyPr/>
                    <a:lstStyle/>
                    <a:p>
                      <a:r>
                        <a:rPr lang="es-MX" dirty="0"/>
                        <a:t>107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8 y 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100%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722082"/>
                  </a:ext>
                </a:extLst>
              </a:tr>
              <a:tr h="398543">
                <a:tc>
                  <a:txBody>
                    <a:bodyPr/>
                    <a:lstStyle/>
                    <a:p>
                      <a:r>
                        <a:rPr lang="es-MX" dirty="0"/>
                        <a:t>86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8 y 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100%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371598"/>
                  </a:ext>
                </a:extLst>
              </a:tr>
              <a:tr h="398543">
                <a:tc>
                  <a:txBody>
                    <a:bodyPr/>
                    <a:lstStyle/>
                    <a:p>
                      <a:r>
                        <a:rPr lang="es-MX" dirty="0"/>
                        <a:t>145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8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50% (73)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744033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9A5355A0-84AA-4070-895C-6F79BD1E931A}"/>
              </a:ext>
            </a:extLst>
          </p:cNvPr>
          <p:cNvSpPr/>
          <p:nvPr/>
        </p:nvSpPr>
        <p:spPr>
          <a:xfrm>
            <a:off x="7120640" y="150527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latin typeface="Arial" panose="020B0604020202020204" pitchFamily="34" charset="0"/>
                <a:ea typeface="Calibri" panose="020F0502020204030204" pitchFamily="34" charset="0"/>
              </a:rPr>
              <a:t>En ejecución </a:t>
            </a:r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6956A96-A3BE-4CE1-8AFC-D3BFE0EA14C8}"/>
              </a:ext>
            </a:extLst>
          </p:cNvPr>
          <p:cNvSpPr/>
          <p:nvPr/>
        </p:nvSpPr>
        <p:spPr>
          <a:xfrm>
            <a:off x="1730484" y="1520988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latin typeface="Arial" panose="020B0604020202020204" pitchFamily="34" charset="0"/>
                <a:ea typeface="Calibri" panose="020F0502020204030204" pitchFamily="34" charset="0"/>
              </a:rPr>
              <a:t>Planeado </a:t>
            </a:r>
            <a:endParaRPr lang="es-CO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379A814-AB2E-4011-9D0C-CB6150E27D7E}"/>
              </a:ext>
            </a:extLst>
          </p:cNvPr>
          <p:cNvSpPr/>
          <p:nvPr/>
        </p:nvSpPr>
        <p:spPr>
          <a:xfrm>
            <a:off x="1095023" y="4374764"/>
            <a:ext cx="1185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Arial" panose="020B0604020202020204" pitchFamily="34" charset="0"/>
              </a:rPr>
              <a:t>T</a:t>
            </a:r>
            <a:r>
              <a:rPr lang="es-CO" dirty="0" err="1">
                <a:latin typeface="Arial" panose="020B0604020202020204" pitchFamily="34" charset="0"/>
              </a:rPr>
              <a:t>otal</a:t>
            </a:r>
            <a:r>
              <a:rPr lang="es-CO" dirty="0">
                <a:latin typeface="Arial" panose="020B0604020202020204" pitchFamily="34" charset="0"/>
              </a:rPr>
              <a:t> 338 </a:t>
            </a:r>
            <a:endParaRPr lang="es-CO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848786E-623E-4AE1-A365-FA24151EB9ED}"/>
              </a:ext>
            </a:extLst>
          </p:cNvPr>
          <p:cNvSpPr/>
          <p:nvPr/>
        </p:nvSpPr>
        <p:spPr>
          <a:xfrm>
            <a:off x="6096000" y="4214406"/>
            <a:ext cx="1185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Arial" panose="020B0604020202020204" pitchFamily="34" charset="0"/>
              </a:rPr>
              <a:t>T</a:t>
            </a:r>
            <a:r>
              <a:rPr lang="es-CO" dirty="0" err="1">
                <a:latin typeface="Arial" panose="020B0604020202020204" pitchFamily="34" charset="0"/>
              </a:rPr>
              <a:t>otal</a:t>
            </a:r>
            <a:r>
              <a:rPr lang="es-CO" dirty="0">
                <a:latin typeface="Arial" panose="020B0604020202020204" pitchFamily="34" charset="0"/>
              </a:rPr>
              <a:t> 265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2759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42DE3699-EE69-4A8D-A1B5-EF7016346781}"/>
              </a:ext>
            </a:extLst>
          </p:cNvPr>
          <p:cNvSpPr/>
          <p:nvPr/>
        </p:nvSpPr>
        <p:spPr>
          <a:xfrm>
            <a:off x="2206760" y="709367"/>
            <a:ext cx="75248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Contratos persona jurídica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4CE42F4-5432-44DD-948A-DBB270A62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903257"/>
              </p:ext>
            </p:extLst>
          </p:nvPr>
        </p:nvGraphicFramePr>
        <p:xfrm>
          <a:off x="1845952" y="1600199"/>
          <a:ext cx="8128000" cy="390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948102151"/>
                    </a:ext>
                  </a:extLst>
                </a:gridCol>
                <a:gridCol w="2026137">
                  <a:extLst>
                    <a:ext uri="{9D8B030D-6E8A-4147-A177-3AD203B41FA5}">
                      <a16:colId xmlns:a16="http://schemas.microsoft.com/office/drawing/2014/main" val="3290983548"/>
                    </a:ext>
                  </a:extLst>
                </a:gridCol>
                <a:gridCol w="2037863">
                  <a:extLst>
                    <a:ext uri="{9D8B030D-6E8A-4147-A177-3AD203B41FA5}">
                      <a16:colId xmlns:a16="http://schemas.microsoft.com/office/drawing/2014/main" val="30248235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96542248"/>
                    </a:ext>
                  </a:extLst>
                </a:gridCol>
              </a:tblGrid>
              <a:tr h="618415">
                <a:tc>
                  <a:txBody>
                    <a:bodyPr/>
                    <a:lstStyle/>
                    <a:p>
                      <a:r>
                        <a:rPr lang="es-CO" dirty="0"/>
                        <a:t>Alcance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Valor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Modalidad contratación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Estado de ejecución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988287"/>
                  </a:ext>
                </a:extLst>
              </a:tr>
              <a:tr h="358288">
                <a:tc>
                  <a:txBody>
                    <a:bodyPr/>
                    <a:lstStyle/>
                    <a:p>
                      <a:r>
                        <a:rPr lang="es-CO" sz="1200" dirty="0"/>
                        <a:t>SEM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73´162.194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Mínima Cuantía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En ejecución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454754"/>
                  </a:ext>
                </a:extLst>
              </a:tr>
              <a:tr h="441725">
                <a:tc>
                  <a:txBody>
                    <a:bodyPr/>
                    <a:lstStyle/>
                    <a:p>
                      <a:r>
                        <a:rPr lang="es-CO" sz="1200" dirty="0"/>
                        <a:t>Centinela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11´007.697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/>
                        <a:t>Mínima Cuantía</a:t>
                      </a:r>
                    </a:p>
                    <a:p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/>
                        <a:t>En ejecución</a:t>
                      </a:r>
                    </a:p>
                    <a:p>
                      <a:endParaRPr lang="es-C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502326"/>
                  </a:ext>
                </a:extLst>
              </a:tr>
              <a:tr h="441725">
                <a:tc>
                  <a:txBody>
                    <a:bodyPr/>
                    <a:lstStyle/>
                    <a:p>
                      <a:r>
                        <a:rPr lang="es-CO" sz="1200" dirty="0"/>
                        <a:t>Insumos y mantenimiento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25´000.000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/>
                        <a:t>Mínima Cuantía</a:t>
                      </a:r>
                    </a:p>
                    <a:p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>
                          <a:solidFill>
                            <a:srgbClr val="FF0000"/>
                          </a:solidFill>
                        </a:rPr>
                        <a:t>En proceso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78134"/>
                  </a:ext>
                </a:extLst>
              </a:tr>
              <a:tr h="358288">
                <a:tc>
                  <a:txBody>
                    <a:bodyPr/>
                    <a:lstStyle/>
                    <a:p>
                      <a:r>
                        <a:rPr lang="es-CO" sz="1200" dirty="0"/>
                        <a:t>Residuos peligrosos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6´000.000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/>
                        <a:t>Mínima Cuantía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>
                          <a:solidFill>
                            <a:srgbClr val="FF0000"/>
                          </a:solidFill>
                        </a:rPr>
                        <a:t>En proceso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078905"/>
                  </a:ext>
                </a:extLst>
              </a:tr>
              <a:tr h="358288">
                <a:tc>
                  <a:txBody>
                    <a:bodyPr/>
                    <a:lstStyle/>
                    <a:p>
                      <a:r>
                        <a:rPr lang="es-CO" sz="1200" dirty="0"/>
                        <a:t>PPNA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1,500,000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/>
                        <a:t>Contratación 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>
                          <a:solidFill>
                            <a:srgbClr val="FF0000"/>
                          </a:solidFill>
                        </a:rPr>
                        <a:t>En proceso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789082"/>
                  </a:ext>
                </a:extLst>
              </a:tr>
              <a:tr h="358288">
                <a:tc>
                  <a:txBody>
                    <a:bodyPr/>
                    <a:lstStyle/>
                    <a:p>
                      <a:r>
                        <a:rPr lang="es-CO" sz="1200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2,600,000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/>
                        <a:t>Contratación 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>
                          <a:solidFill>
                            <a:srgbClr val="FF0000"/>
                          </a:solidFill>
                        </a:rPr>
                        <a:t>En proceso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163499"/>
                  </a:ext>
                </a:extLst>
              </a:tr>
              <a:tr h="441725">
                <a:tc>
                  <a:txBody>
                    <a:bodyPr/>
                    <a:lstStyle/>
                    <a:p>
                      <a:r>
                        <a:rPr lang="es-CO" sz="1200" dirty="0"/>
                        <a:t>Auditoria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>
                          <a:solidFill>
                            <a:srgbClr val="FF0000"/>
                          </a:solidFill>
                        </a:rPr>
                        <a:t>416,000,000 P/ 80,000,000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/>
                        <a:t>Concurso méritos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>
                          <a:solidFill>
                            <a:srgbClr val="FF0000"/>
                          </a:solidFill>
                        </a:rPr>
                        <a:t>En proceso</a:t>
                      </a:r>
                    </a:p>
                    <a:p>
                      <a:endParaRPr lang="es-CO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176388"/>
                  </a:ext>
                </a:extLst>
              </a:tr>
              <a:tr h="441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/>
                        <a:t>SEM</a:t>
                      </a:r>
                    </a:p>
                    <a:p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>
                          <a:solidFill>
                            <a:srgbClr val="FF0000"/>
                          </a:solidFill>
                        </a:rPr>
                        <a:t>64´ 837,806 P/200,000,000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/>
                        <a:t>Selección abreviada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>
                          <a:solidFill>
                            <a:srgbClr val="FF0000"/>
                          </a:solidFill>
                        </a:rPr>
                        <a:t>En proceso</a:t>
                      </a:r>
                    </a:p>
                    <a:p>
                      <a:endParaRPr lang="es-CO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411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39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9145B2FE-E476-4424-9B67-D37A06287615}"/>
              </a:ext>
            </a:extLst>
          </p:cNvPr>
          <p:cNvSpPr/>
          <p:nvPr/>
        </p:nvSpPr>
        <p:spPr>
          <a:xfrm>
            <a:off x="1585732" y="625312"/>
            <a:ext cx="909645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/>
              <a:t>Presupuesto para </a:t>
            </a:r>
          </a:p>
          <a:p>
            <a:pPr algn="ctr"/>
            <a:r>
              <a:rPr lang="es-MX" sz="4400" b="1" dirty="0"/>
              <a:t>recurso humano</a:t>
            </a:r>
            <a:endParaRPr lang="es-CO" sz="4400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105EF6E-E8A0-4C75-B9AF-4CA2964BE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971126"/>
              </p:ext>
            </p:extLst>
          </p:nvPr>
        </p:nvGraphicFramePr>
        <p:xfrm>
          <a:off x="1896248" y="2520029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141493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371252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217204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52941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Requerido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Comprometido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Por asignar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Faltante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89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8,265,739,900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4,616,221,680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1,959,247,166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1,690,271,054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825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35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9145B2FE-E476-4424-9B67-D37A06287615}"/>
              </a:ext>
            </a:extLst>
          </p:cNvPr>
          <p:cNvSpPr/>
          <p:nvPr/>
        </p:nvSpPr>
        <p:spPr>
          <a:xfrm>
            <a:off x="1043865" y="2510557"/>
            <a:ext cx="90964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600" b="1" dirty="0"/>
              <a:t>Gracias </a:t>
            </a:r>
          </a:p>
        </p:txBody>
      </p:sp>
    </p:spTree>
    <p:extLst>
      <p:ext uri="{BB962C8B-B14F-4D97-AF65-F5344CB8AC3E}">
        <p14:creationId xmlns:p14="http://schemas.microsoft.com/office/powerpoint/2010/main" val="467570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9175952-7679-41EE-8714-54CE5578A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8572"/>
            <a:ext cx="12192000" cy="475705"/>
          </a:xfrm>
        </p:spPr>
        <p:txBody>
          <a:bodyPr>
            <a:noAutofit/>
          </a:bodyPr>
          <a:lstStyle/>
          <a:p>
            <a:r>
              <a:rPr lang="es-ES" sz="3600" b="1" dirty="0"/>
              <a:t>EJECUCION PRESUPUESTAL CON CORTE A 28 FEB / 2021</a:t>
            </a:r>
            <a:endParaRPr lang="es-CO" sz="3600" b="1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A8AC608-0EBC-4E5D-AF23-43F171669D3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0438" y="980295"/>
          <a:ext cx="10530289" cy="2344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0400">
                  <a:extLst>
                    <a:ext uri="{9D8B030D-6E8A-4147-A177-3AD203B41FA5}">
                      <a16:colId xmlns:a16="http://schemas.microsoft.com/office/drawing/2014/main" val="816715798"/>
                    </a:ext>
                  </a:extLst>
                </a:gridCol>
                <a:gridCol w="2557357">
                  <a:extLst>
                    <a:ext uri="{9D8B030D-6E8A-4147-A177-3AD203B41FA5}">
                      <a16:colId xmlns:a16="http://schemas.microsoft.com/office/drawing/2014/main" val="3846540179"/>
                    </a:ext>
                  </a:extLst>
                </a:gridCol>
                <a:gridCol w="2568928">
                  <a:extLst>
                    <a:ext uri="{9D8B030D-6E8A-4147-A177-3AD203B41FA5}">
                      <a16:colId xmlns:a16="http://schemas.microsoft.com/office/drawing/2014/main" val="1915838658"/>
                    </a:ext>
                  </a:extLst>
                </a:gridCol>
                <a:gridCol w="1253604">
                  <a:extLst>
                    <a:ext uri="{9D8B030D-6E8A-4147-A177-3AD203B41FA5}">
                      <a16:colId xmlns:a16="http://schemas.microsoft.com/office/drawing/2014/main" val="1596223357"/>
                    </a:ext>
                  </a:extLst>
                </a:gridCol>
              </a:tblGrid>
              <a:tr h="45661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effectLst/>
                        </a:rPr>
                        <a:t>RECURSOS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effectLst/>
                        </a:rPr>
                        <a:t>PRESUPUESTADO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effectLst/>
                        </a:rPr>
                        <a:t>EJECUTADO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effectLst/>
                        </a:rPr>
                        <a:t>%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3879755"/>
                  </a:ext>
                </a:extLst>
              </a:tr>
              <a:tr h="494219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</a:rPr>
                        <a:t>RECURSOS PROPIOS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$ 7.165.339.122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$ 1.994.389.396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27,83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48158"/>
                  </a:ext>
                </a:extLst>
              </a:tr>
              <a:tr h="481546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</a:rPr>
                        <a:t>RECURSOS DESTINACION ESPECIFICA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$ 153.432.776.032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$ 103.095.758.591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67,19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3623082"/>
                  </a:ext>
                </a:extLst>
              </a:tr>
              <a:tr h="430858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</a:rPr>
                        <a:t>SISTEMA GENERAL DE PARTICIPACION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$ 72.051.337.194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$ 50.194.254.550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69,66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091380"/>
                  </a:ext>
                </a:extLst>
              </a:tr>
              <a:tr h="481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 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$ 232.649.452.348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$ 155.284.402.537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66,75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2891156"/>
                  </a:ext>
                </a:extLst>
              </a:tr>
            </a:tbl>
          </a:graphicData>
        </a:graphic>
      </p:graphicFrame>
      <p:sp>
        <p:nvSpPr>
          <p:cNvPr id="6" name="Subtítulo 2">
            <a:extLst>
              <a:ext uri="{FF2B5EF4-FFF2-40B4-BE49-F238E27FC236}">
                <a16:creationId xmlns:a16="http://schemas.microsoft.com/office/drawing/2014/main" id="{4B0C495D-9861-496E-B7CB-85BC7D776D0F}"/>
              </a:ext>
            </a:extLst>
          </p:cNvPr>
          <p:cNvSpPr txBox="1">
            <a:spLocks/>
          </p:cNvSpPr>
          <p:nvPr/>
        </p:nvSpPr>
        <p:spPr>
          <a:xfrm>
            <a:off x="-418" y="3571092"/>
            <a:ext cx="12192000" cy="475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b="1" dirty="0"/>
              <a:t>EJECUCION PRESUPUESTAL CON CORTE A 9 MAR / 2021</a:t>
            </a:r>
            <a:endParaRPr lang="es-CO" sz="3600" b="1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17320F7-6DA0-4916-A692-9651905775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0438" y="4234245"/>
          <a:ext cx="10530289" cy="2344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0400">
                  <a:extLst>
                    <a:ext uri="{9D8B030D-6E8A-4147-A177-3AD203B41FA5}">
                      <a16:colId xmlns:a16="http://schemas.microsoft.com/office/drawing/2014/main" val="816715798"/>
                    </a:ext>
                  </a:extLst>
                </a:gridCol>
                <a:gridCol w="2557357">
                  <a:extLst>
                    <a:ext uri="{9D8B030D-6E8A-4147-A177-3AD203B41FA5}">
                      <a16:colId xmlns:a16="http://schemas.microsoft.com/office/drawing/2014/main" val="3846540179"/>
                    </a:ext>
                  </a:extLst>
                </a:gridCol>
                <a:gridCol w="2568928">
                  <a:extLst>
                    <a:ext uri="{9D8B030D-6E8A-4147-A177-3AD203B41FA5}">
                      <a16:colId xmlns:a16="http://schemas.microsoft.com/office/drawing/2014/main" val="1915838658"/>
                    </a:ext>
                  </a:extLst>
                </a:gridCol>
                <a:gridCol w="1253604">
                  <a:extLst>
                    <a:ext uri="{9D8B030D-6E8A-4147-A177-3AD203B41FA5}">
                      <a16:colId xmlns:a16="http://schemas.microsoft.com/office/drawing/2014/main" val="1596223357"/>
                    </a:ext>
                  </a:extLst>
                </a:gridCol>
              </a:tblGrid>
              <a:tr h="45661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effectLst/>
                        </a:rPr>
                        <a:t>RECURSOS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effectLst/>
                        </a:rPr>
                        <a:t>PRESUPUESTADO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effectLst/>
                        </a:rPr>
                        <a:t>EJECUTADO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effectLst/>
                        </a:rPr>
                        <a:t>%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3879755"/>
                  </a:ext>
                </a:extLst>
              </a:tr>
              <a:tr h="494219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</a:rPr>
                        <a:t>RECURSOS PROPIOS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$ 7.165.339.122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$ 2.053.438.853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28,65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48158"/>
                  </a:ext>
                </a:extLst>
              </a:tr>
              <a:tr h="481546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</a:rPr>
                        <a:t>RECURSOS DESTINACION ESPECIFICA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$ 153.432.776.032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$ 103.104.843.851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67,19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3623082"/>
                  </a:ext>
                </a:extLst>
              </a:tr>
              <a:tr h="430858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</a:rPr>
                        <a:t>SISTEMA GENERAL DE PARTICIPACION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$ 72.051.337.194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$ 50.446.019.030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70,01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091380"/>
                  </a:ext>
                </a:extLst>
              </a:tr>
              <a:tr h="481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 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$ 232.649.452.348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$ 155.604.301.734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66,88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2891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127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247</Words>
  <Application>Microsoft Office PowerPoint</Application>
  <PresentationFormat>Panorámica</PresentationFormat>
  <Paragraphs>124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Informe de contratación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Yeny Eneider Rios Alzate</cp:lastModifiedBy>
  <cp:revision>31</cp:revision>
  <dcterms:created xsi:type="dcterms:W3CDTF">2020-08-01T22:10:19Z</dcterms:created>
  <dcterms:modified xsi:type="dcterms:W3CDTF">2021-03-09T22:16:42Z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