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4A5C-119A-4C1D-BB15-DB4A264E6D62}" type="datetimeFigureOut">
              <a:rPr lang="es-CO" smtClean="0"/>
              <a:t>07/03/2019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6D15-FB7C-4ACC-91E7-8C38790D3AF8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9235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4A5C-119A-4C1D-BB15-DB4A264E6D62}" type="datetimeFigureOut">
              <a:rPr lang="es-CO" smtClean="0"/>
              <a:t>07/03/2019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6D15-FB7C-4ACC-91E7-8C38790D3AF8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55814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4A5C-119A-4C1D-BB15-DB4A264E6D62}" type="datetimeFigureOut">
              <a:rPr lang="es-CO" smtClean="0"/>
              <a:t>07/03/2019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6D15-FB7C-4ACC-91E7-8C38790D3AF8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5145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4A5C-119A-4C1D-BB15-DB4A264E6D62}" type="datetimeFigureOut">
              <a:rPr lang="es-CO" smtClean="0"/>
              <a:t>07/03/2019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6D15-FB7C-4ACC-91E7-8C38790D3AF8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7509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4A5C-119A-4C1D-BB15-DB4A264E6D62}" type="datetimeFigureOut">
              <a:rPr lang="es-CO" smtClean="0"/>
              <a:t>07/03/2019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6D15-FB7C-4ACC-91E7-8C38790D3AF8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59294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4A5C-119A-4C1D-BB15-DB4A264E6D62}" type="datetimeFigureOut">
              <a:rPr lang="es-CO" smtClean="0"/>
              <a:t>07/03/2019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6D15-FB7C-4ACC-91E7-8C38790D3AF8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658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4A5C-119A-4C1D-BB15-DB4A264E6D62}" type="datetimeFigureOut">
              <a:rPr lang="es-CO" smtClean="0"/>
              <a:t>07/03/2019</a:t>
            </a:fld>
            <a:endParaRPr lang="es-CO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6D15-FB7C-4ACC-91E7-8C38790D3AF8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55598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4A5C-119A-4C1D-BB15-DB4A264E6D62}" type="datetimeFigureOut">
              <a:rPr lang="es-CO" smtClean="0"/>
              <a:t>07/03/2019</a:t>
            </a:fld>
            <a:endParaRPr lang="es-CO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6D15-FB7C-4ACC-91E7-8C38790D3AF8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08902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4A5C-119A-4C1D-BB15-DB4A264E6D62}" type="datetimeFigureOut">
              <a:rPr lang="es-CO" smtClean="0"/>
              <a:t>07/03/2019</a:t>
            </a:fld>
            <a:endParaRPr lang="es-CO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6D15-FB7C-4ACC-91E7-8C38790D3AF8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49752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4A5C-119A-4C1D-BB15-DB4A264E6D62}" type="datetimeFigureOut">
              <a:rPr lang="es-CO" smtClean="0"/>
              <a:t>07/03/2019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6D15-FB7C-4ACC-91E7-8C38790D3AF8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21973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4A5C-119A-4C1D-BB15-DB4A264E6D62}" type="datetimeFigureOut">
              <a:rPr lang="es-CO" smtClean="0"/>
              <a:t>07/03/2019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6D15-FB7C-4ACC-91E7-8C38790D3AF8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95781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44A5C-119A-4C1D-BB15-DB4A264E6D62}" type="datetimeFigureOut">
              <a:rPr lang="es-CO" smtClean="0"/>
              <a:t>07/03/2019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56D15-FB7C-4ACC-91E7-8C38790D3AF8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01940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otificaciones@thefactoryhka.com.co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28" b="29942"/>
          <a:stretch/>
        </p:blipFill>
        <p:spPr>
          <a:xfrm>
            <a:off x="9452345" y="288412"/>
            <a:ext cx="2441944" cy="77530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AA199E7-5B3A-465A-A1C1-66972000850D}"/>
              </a:ext>
            </a:extLst>
          </p:cNvPr>
          <p:cNvSpPr txBox="1"/>
          <p:nvPr/>
        </p:nvSpPr>
        <p:spPr>
          <a:xfrm>
            <a:off x="581246" y="659011"/>
            <a:ext cx="11313043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GUIA DE FACTURACION ELECTRONICA SUMIMAS S.A.S</a:t>
            </a:r>
          </a:p>
          <a:p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SUMIMAS S.A.S implemento la facturación electrónica como herramienta teniendo en base la normatividad actual en Colombia. Así mismo Basándose en la Resolución No. 10 de 2018 emitida por la DIAN.</a:t>
            </a:r>
          </a:p>
          <a:p>
            <a:pPr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DIAN</a:t>
            </a:r>
            <a:b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Resolución 000010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Febrero 06 de 2018</a:t>
            </a:r>
          </a:p>
          <a:p>
            <a:pPr algn="ctr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“Por la cual se seleccionan unos contribuyentes para facturar electrónicamente.”</a:t>
            </a:r>
          </a:p>
          <a:p>
            <a:pPr algn="ctr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Por lo tanto, SUMIMAS S.A.S siendo un gran contribuyente da cumplimiento de esta norma ante la DIAN.</a:t>
            </a:r>
          </a:p>
          <a:p>
            <a:pPr algn="just"/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A continuación, se describirá el proceso desde la generación de la factura hasta su aprobación.</a:t>
            </a:r>
          </a:p>
          <a:p>
            <a:pPr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Luego de la autorización del cliente al ejecutivo, este solicitara la generación de la factura.</a:t>
            </a:r>
          </a:p>
          <a:p>
            <a:pPr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La factura será generada por el área contable de SUMIMAS S.A.S.</a:t>
            </a:r>
          </a:p>
          <a:p>
            <a:pPr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El cliente recibirá el siguiente correo de la dirección </a:t>
            </a: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notificaciones@thefactoryhka.com.co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al correo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 electrónico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que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 este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mismo lo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 solicite</a:t>
            </a:r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14610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35CFC546-1DA8-414A-B05B-1D42AEE39D8E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64" b="5542"/>
          <a:stretch/>
        </p:blipFill>
        <p:spPr bwMode="auto">
          <a:xfrm>
            <a:off x="372140" y="446567"/>
            <a:ext cx="11344939" cy="483557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1444540-39F4-493F-9E20-8240F7538CC5}"/>
              </a:ext>
            </a:extLst>
          </p:cNvPr>
          <p:cNvSpPr txBox="1"/>
          <p:nvPr/>
        </p:nvSpPr>
        <p:spPr>
          <a:xfrm>
            <a:off x="669851" y="5560828"/>
            <a:ext cx="104730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Luego de la recepción del documento y su posterior revisión por parte del cliente, se deberá realizar la aprobación o rechazo de la factura. Este proceso se hará como lo indica la imagen anterior en la parte inferior del correo en el cual visualizará lo siguiente: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0059928-DC9A-49CA-942F-2D4C233161C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28" b="29942"/>
          <a:stretch/>
        </p:blipFill>
        <p:spPr>
          <a:xfrm>
            <a:off x="9209568" y="490660"/>
            <a:ext cx="2441944" cy="775301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35A27E29-92F8-4D2F-9511-4842D77B9BF4}"/>
              </a:ext>
            </a:extLst>
          </p:cNvPr>
          <p:cNvSpPr/>
          <p:nvPr/>
        </p:nvSpPr>
        <p:spPr>
          <a:xfrm>
            <a:off x="1998921" y="776177"/>
            <a:ext cx="1839432" cy="1382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49525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F3805388-D222-4AEF-823A-9EF39ED0350F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041" b="31659"/>
          <a:stretch/>
        </p:blipFill>
        <p:spPr bwMode="auto">
          <a:xfrm>
            <a:off x="617020" y="510793"/>
            <a:ext cx="11044791" cy="27215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lipse 4">
            <a:extLst>
              <a:ext uri="{FF2B5EF4-FFF2-40B4-BE49-F238E27FC236}">
                <a16:creationId xmlns:a16="http://schemas.microsoft.com/office/drawing/2014/main" id="{DB0EE361-BCA8-45CE-B003-B00394280D0C}"/>
              </a:ext>
            </a:extLst>
          </p:cNvPr>
          <p:cNvSpPr/>
          <p:nvPr/>
        </p:nvSpPr>
        <p:spPr>
          <a:xfrm>
            <a:off x="686077" y="2917008"/>
            <a:ext cx="895350" cy="409575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 dirty="0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E6893C07-3C9F-45C2-AB57-2A881E62B1FF}"/>
              </a:ext>
            </a:extLst>
          </p:cNvPr>
          <p:cNvSpPr/>
          <p:nvPr/>
        </p:nvSpPr>
        <p:spPr>
          <a:xfrm>
            <a:off x="6273209" y="3165314"/>
            <a:ext cx="85061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FAB38188-27B0-4B84-A696-337BA5EB4AEB}"/>
              </a:ext>
            </a:extLst>
          </p:cNvPr>
          <p:cNvCxnSpPr/>
          <p:nvPr/>
        </p:nvCxnSpPr>
        <p:spPr>
          <a:xfrm flipH="1">
            <a:off x="1600201" y="2920474"/>
            <a:ext cx="762000" cy="1714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EBB57352-1EE9-4928-A581-DC5A98F651D1}"/>
              </a:ext>
            </a:extLst>
          </p:cNvPr>
          <p:cNvSpPr txBox="1"/>
          <p:nvPr/>
        </p:nvSpPr>
        <p:spPr>
          <a:xfrm>
            <a:off x="617020" y="3646968"/>
            <a:ext cx="110447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Al momento de dar clic en </a:t>
            </a: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ACUSE RECIBIDO,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se abrirá un vinculo al navegador donde usted realizará la aprobación o rechazo del documento según corresponda. Este acuse es de importancia ya que ante la DIAN esto muestra que el cliente recibió el documento a satisfacción y la información será automáticamente enviada a la entidad. </a:t>
            </a:r>
          </a:p>
          <a:p>
            <a:pPr algn="just"/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En cumplimiento de la ley 1231 de 2008, modificada por la ley 1676 de 2013, Sumimas SAS dará por aceptada irrevocablemente la factura a los (3) días hábiles siguientes a su envío a la entidad compradora,  de lo contrario el rechazo se deberá informar a través del mecanismo electrónico apropiado.</a:t>
            </a:r>
          </a:p>
          <a:p>
            <a:pPr algn="just"/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El pago de la factura se realizará al tenedor legítimo de está, en la fecha del vencimiento por el valor neto que resulte después de los descuentos por ley y contractuales.</a:t>
            </a:r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0281339A-2F44-4F18-87B2-0E474ED452F4}"/>
              </a:ext>
            </a:extLst>
          </p:cNvPr>
          <p:cNvCxnSpPr>
            <a:cxnSpLocks/>
          </p:cNvCxnSpPr>
          <p:nvPr/>
        </p:nvCxnSpPr>
        <p:spPr>
          <a:xfrm flipH="1" flipV="1">
            <a:off x="1600201" y="3153992"/>
            <a:ext cx="783930" cy="3451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DAA05AA7-BFFC-4C49-8768-74F4A43C4DCF}"/>
              </a:ext>
            </a:extLst>
          </p:cNvPr>
          <p:cNvCxnSpPr>
            <a:cxnSpLocks/>
          </p:cNvCxnSpPr>
          <p:nvPr/>
        </p:nvCxnSpPr>
        <p:spPr>
          <a:xfrm flipV="1">
            <a:off x="1772" y="3232297"/>
            <a:ext cx="726558" cy="3795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8260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0783E3-057A-457B-8741-B112F42C9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814" y="953755"/>
            <a:ext cx="10515600" cy="4851622"/>
          </a:xfrm>
        </p:spPr>
        <p:txBody>
          <a:bodyPr>
            <a:normAutofit fontScale="92500" lnSpcReduction="10000"/>
          </a:bodyPr>
          <a:lstStyle/>
          <a:p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La realización de este paso será verificada por la persona del área comercial.</a:t>
            </a:r>
          </a:p>
          <a:p>
            <a:endParaRPr lang="es-E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Así culminaría el proceso de recepción del documento.</a:t>
            </a:r>
          </a:p>
          <a:p>
            <a:r>
              <a:rPr lang="es-ES" sz="1700" b="1" dirty="0">
                <a:latin typeface="Arial" panose="020B0604020202020204" pitchFamily="34" charset="0"/>
                <a:cs typeface="Arial" panose="020B0604020202020204" pitchFamily="34" charset="0"/>
              </a:rPr>
              <a:t>NOTA:</a:t>
            </a:r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 No olvidar realizar este proceso cada vez que se genere alguna factura diferente.</a:t>
            </a:r>
          </a:p>
          <a:p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CE355AF-6873-4FF7-A67E-8156DF755A15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6" b="35294"/>
          <a:stretch/>
        </p:blipFill>
        <p:spPr bwMode="auto">
          <a:xfrm>
            <a:off x="836096" y="1210340"/>
            <a:ext cx="10515600" cy="3352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8E68C57A-9E87-4365-BC25-F6ECB8C17EF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28" b="29942"/>
          <a:stretch/>
        </p:blipFill>
        <p:spPr>
          <a:xfrm>
            <a:off x="9273363" y="435039"/>
            <a:ext cx="2441944" cy="775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7985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244</Words>
  <Application>Microsoft Office PowerPoint</Application>
  <PresentationFormat>Panorámica</PresentationFormat>
  <Paragraphs>38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Nicolas Beltran</dc:creator>
  <cp:lastModifiedBy>Jose Manrique</cp:lastModifiedBy>
  <cp:revision>33</cp:revision>
  <dcterms:created xsi:type="dcterms:W3CDTF">2017-07-18T21:01:00Z</dcterms:created>
  <dcterms:modified xsi:type="dcterms:W3CDTF">2019-03-07T16:53:27Z</dcterms:modified>
</cp:coreProperties>
</file>