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3" r:id="rId4"/>
    <p:sldId id="258" r:id="rId5"/>
    <p:sldId id="264" r:id="rId6"/>
    <p:sldId id="265" r:id="rId7"/>
    <p:sldId id="262" r:id="rId8"/>
    <p:sldId id="259" r:id="rId9"/>
    <p:sldId id="260" r:id="rId10"/>
    <p:sldId id="261" r:id="rId11"/>
    <p:sldId id="266" r:id="rId12"/>
    <p:sldId id="267" r:id="rId13"/>
    <p:sldId id="269" r:id="rId14"/>
    <p:sldId id="26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6B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4/14/2020</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s-ES" smtClean="0"/>
              <a:t>Haga clic en el icono para agregar una imagen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4/14/2020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4/14/2020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4/14/2020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4/14/2020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3" name="Date Placeholder 2"/>
          <p:cNvSpPr>
            <a:spLocks noGrp="1"/>
          </p:cNvSpPr>
          <p:nvPr>
            <p:ph type="dt" sz="half" idx="10"/>
          </p:nvPr>
        </p:nvSpPr>
        <p:spPr/>
        <p:txBody>
          <a:bodyPr/>
          <a:lstStyle/>
          <a:p>
            <a:fld id="{48A87A34-81AB-432B-8DAE-1953F412C126}" type="datetimeFigureOut">
              <a:rPr lang="en-US" dirty="0"/>
              <a:t>4/14/2020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s-ES" smtClean="0"/>
              <a:t>Haga clic en el icono para agregar una imagen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s-ES" smtClean="0"/>
              <a:t>Haga clic en el icono para agregar una imagen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s-ES" smtClean="0"/>
              <a:t>Haga clic en el icono para agregar una imagen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3" name="Date Placeholder 2"/>
          <p:cNvSpPr>
            <a:spLocks noGrp="1"/>
          </p:cNvSpPr>
          <p:nvPr>
            <p:ph type="dt" sz="half" idx="10"/>
          </p:nvPr>
        </p:nvSpPr>
        <p:spPr/>
        <p:txBody>
          <a:bodyPr/>
          <a:lstStyle/>
          <a:p>
            <a:fld id="{48A87A34-81AB-432B-8DAE-1953F412C126}" type="datetimeFigureOut">
              <a:rPr lang="en-US" dirty="0"/>
              <a:t>4/14/2020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48A87A34-81AB-432B-8DAE-1953F412C126}" type="datetimeFigureOut">
              <a:rPr lang="en-US" dirty="0"/>
              <a:t>4/14/2020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1141410" y="3073397"/>
            <a:ext cx="4878391" cy="2717801"/>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6172200" y="3073397"/>
            <a:ext cx="4875210" cy="2717801"/>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4/14/2020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4/14/2020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4/14/2020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4/14/2020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48A87A34-81AB-432B-8DAE-1953F412C126}" type="datetimeFigureOut">
              <a:rPr lang="en-US" dirty="0"/>
              <a:t>4/14/2020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4/14/2020</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13" Type="http://schemas.microsoft.com/office/2007/relationships/hdphoto" Target="../media/hdphoto9.wdp"/><Relationship Id="rId18" Type="http://schemas.openxmlformats.org/officeDocument/2006/relationships/image" Target="../media/image19.jpeg"/><Relationship Id="rId3" Type="http://schemas.microsoft.com/office/2007/relationships/hdphoto" Target="../media/hdphoto4.wdp"/><Relationship Id="rId21" Type="http://schemas.openxmlformats.org/officeDocument/2006/relationships/image" Target="../media/image5.png"/><Relationship Id="rId7" Type="http://schemas.microsoft.com/office/2007/relationships/hdphoto" Target="../media/hdphoto6.wdp"/><Relationship Id="rId12" Type="http://schemas.openxmlformats.org/officeDocument/2006/relationships/image" Target="../media/image16.jpeg"/><Relationship Id="rId17" Type="http://schemas.microsoft.com/office/2007/relationships/hdphoto" Target="../media/hdphoto11.wdp"/><Relationship Id="rId2" Type="http://schemas.openxmlformats.org/officeDocument/2006/relationships/image" Target="../media/image11.jpeg"/><Relationship Id="rId16" Type="http://schemas.openxmlformats.org/officeDocument/2006/relationships/image" Target="../media/image18.jpeg"/><Relationship Id="rId20"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3.jpeg"/><Relationship Id="rId11" Type="http://schemas.microsoft.com/office/2007/relationships/hdphoto" Target="../media/hdphoto8.wdp"/><Relationship Id="rId5" Type="http://schemas.microsoft.com/office/2007/relationships/hdphoto" Target="../media/hdphoto5.wdp"/><Relationship Id="rId15" Type="http://schemas.microsoft.com/office/2007/relationships/hdphoto" Target="../media/hdphoto10.wdp"/><Relationship Id="rId10" Type="http://schemas.openxmlformats.org/officeDocument/2006/relationships/image" Target="../media/image15.jpeg"/><Relationship Id="rId19" Type="http://schemas.microsoft.com/office/2007/relationships/hdphoto" Target="../media/hdphoto12.wdp"/><Relationship Id="rId4" Type="http://schemas.openxmlformats.org/officeDocument/2006/relationships/image" Target="../media/image12.jpeg"/><Relationship Id="rId9" Type="http://schemas.microsoft.com/office/2007/relationships/hdphoto" Target="../media/hdphoto7.wdp"/><Relationship Id="rId14" Type="http://schemas.openxmlformats.org/officeDocument/2006/relationships/image" Target="../media/image17.jpeg"/><Relationship Id="rId22"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2.wdp"/><Relationship Id="rId7"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691069" y="1727856"/>
            <a:ext cx="8791575" cy="2387600"/>
          </a:xfrm>
        </p:spPr>
        <p:txBody>
          <a:bodyPr>
            <a:normAutofit fontScale="90000"/>
          </a:bodyPr>
          <a:lstStyle/>
          <a:p>
            <a:pPr algn="ctr"/>
            <a:r>
              <a:rPr lang="es-MX" b="1" dirty="0" smtClean="0">
                <a:solidFill>
                  <a:schemeClr val="accent2">
                    <a:lumMod val="50000"/>
                  </a:schemeClr>
                </a:solidFill>
                <a:effectLst>
                  <a:glow rad="139700">
                    <a:schemeClr val="accent2">
                      <a:lumMod val="50000"/>
                      <a:alpha val="40000"/>
                    </a:schemeClr>
                  </a:glow>
                </a:effectLst>
              </a:rPr>
              <a:t>APROVECHAMIENTO DE LOS PRODUCTOS MADERABLES Y NO MADERABLES DEL BOSQUE EN EL MUNICIPIO DE PEREIRA</a:t>
            </a:r>
            <a:endParaRPr lang="en-US" b="1" dirty="0">
              <a:solidFill>
                <a:schemeClr val="accent2">
                  <a:lumMod val="50000"/>
                </a:schemeClr>
              </a:solidFill>
              <a:effectLst>
                <a:glow rad="139700">
                  <a:schemeClr val="accent2">
                    <a:lumMod val="50000"/>
                    <a:alpha val="40000"/>
                  </a:schemeClr>
                </a:glow>
              </a:effectLst>
            </a:endParaRPr>
          </a:p>
        </p:txBody>
      </p:sp>
      <p:sp>
        <p:nvSpPr>
          <p:cNvPr id="3" name="Subtítulo 2"/>
          <p:cNvSpPr>
            <a:spLocks noGrp="1"/>
          </p:cNvSpPr>
          <p:nvPr>
            <p:ph type="subTitle" idx="1"/>
          </p:nvPr>
        </p:nvSpPr>
        <p:spPr>
          <a:xfrm>
            <a:off x="4782065" y="4596712"/>
            <a:ext cx="2335427" cy="518985"/>
          </a:xfrm>
        </p:spPr>
        <p:txBody>
          <a:bodyPr>
            <a:noAutofit/>
          </a:bodyPr>
          <a:lstStyle/>
          <a:p>
            <a:pPr algn="ctr"/>
            <a:r>
              <a:rPr lang="es-MX" sz="2400" b="1" dirty="0" smtClean="0">
                <a:solidFill>
                  <a:sysClr val="windowText" lastClr="000000"/>
                </a:solidFill>
              </a:rPr>
              <a:t>Abril 2020</a:t>
            </a:r>
            <a:endParaRPr lang="en-US" sz="2400" b="1" dirty="0">
              <a:solidFill>
                <a:sysClr val="windowText" lastClr="000000"/>
              </a:solidFill>
            </a:endParaRPr>
          </a:p>
        </p:txBody>
      </p:sp>
      <p:grpSp>
        <p:nvGrpSpPr>
          <p:cNvPr id="8" name="7 Grupo"/>
          <p:cNvGrpSpPr/>
          <p:nvPr/>
        </p:nvGrpSpPr>
        <p:grpSpPr>
          <a:xfrm>
            <a:off x="12357" y="5616053"/>
            <a:ext cx="12179643" cy="1241946"/>
            <a:chOff x="12357" y="5616053"/>
            <a:chExt cx="12179643" cy="1241946"/>
          </a:xfrm>
        </p:grpSpPr>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6" name="5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7" name="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2855446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1141413" y="1013942"/>
            <a:ext cx="9905998" cy="740019"/>
          </a:xfrm>
        </p:spPr>
        <p:txBody>
          <a:bodyPr>
            <a:normAutofit/>
          </a:bodyPr>
          <a:lstStyle/>
          <a:p>
            <a:pPr lvl="1" algn="ctr"/>
            <a:r>
              <a:rPr lang="es-CO" sz="2800" b="1" dirty="0" smtClean="0">
                <a:solidFill>
                  <a:schemeClr val="accent2">
                    <a:lumMod val="50000"/>
                  </a:schemeClr>
                </a:solidFill>
                <a:effectLst>
                  <a:glow rad="139700">
                    <a:schemeClr val="accent2">
                      <a:lumMod val="50000"/>
                      <a:alpha val="40000"/>
                    </a:schemeClr>
                  </a:glow>
                </a:effectLst>
              </a:rPr>
              <a:t>SUBPROGRAMA 3 COMERCIALIZACIÓN LEGAL </a:t>
            </a:r>
            <a:endParaRPr lang="es-CO" sz="2800" b="1" dirty="0">
              <a:solidFill>
                <a:schemeClr val="accent2">
                  <a:lumMod val="50000"/>
                </a:schemeClr>
              </a:solidFill>
              <a:effectLst>
                <a:glow rad="139700">
                  <a:schemeClr val="accent2">
                    <a:lumMod val="50000"/>
                    <a:alpha val="40000"/>
                  </a:schemeClr>
                </a:glow>
              </a:effectLst>
            </a:endParaRPr>
          </a:p>
        </p:txBody>
      </p:sp>
      <p:grpSp>
        <p:nvGrpSpPr>
          <p:cNvPr id="5" name="Grupo 4"/>
          <p:cNvGrpSpPr>
            <a:grpSpLocks/>
          </p:cNvGrpSpPr>
          <p:nvPr/>
        </p:nvGrpSpPr>
        <p:grpSpPr bwMode="auto">
          <a:xfrm>
            <a:off x="2273481" y="1698172"/>
            <a:ext cx="7458347" cy="3917881"/>
            <a:chOff x="0" y="0"/>
            <a:chExt cx="51924" cy="32861"/>
          </a:xfrm>
        </p:grpSpPr>
        <p:sp>
          <p:nvSpPr>
            <p:cNvPr id="6" name="Rectángulo: esquinas redondeadas 204"/>
            <p:cNvSpPr>
              <a:spLocks noChangeArrowheads="1"/>
            </p:cNvSpPr>
            <p:nvPr/>
          </p:nvSpPr>
          <p:spPr bwMode="auto">
            <a:xfrm>
              <a:off x="204" y="27787"/>
              <a:ext cx="51708" cy="5074"/>
            </a:xfrm>
            <a:prstGeom prst="roundRect">
              <a:avLst>
                <a:gd name="adj" fmla="val 16667"/>
              </a:avLst>
            </a:prstGeom>
            <a:solidFill>
              <a:srgbClr val="FFFFFF"/>
            </a:solidFill>
            <a:ln w="28575" cap="rnd">
              <a:solidFill>
                <a:srgbClr val="0070C0"/>
              </a:solidFill>
              <a:round/>
              <a:headEnd/>
              <a:tailEnd/>
            </a:ln>
          </p:spPr>
          <p:txBody>
            <a:bodyPr rot="0" vert="horz" wrap="square" lIns="91440" tIns="45720" rIns="91440" bIns="45720" anchor="ctr" anchorCtr="0" upright="1">
              <a:noAutofit/>
            </a:bodyPr>
            <a:lstStyle/>
            <a:p>
              <a:pPr algn="ctr">
                <a:spcAft>
                  <a:spcPts val="0"/>
                </a:spcAft>
              </a:pPr>
              <a:r>
                <a:rPr lang="es-ES" sz="1400" b="1" kern="1200">
                  <a:solidFill>
                    <a:schemeClr val="bg1"/>
                  </a:solidFill>
                  <a:effectLst/>
                  <a:latin typeface="Arial" panose="020B0604020202020204" pitchFamily="34" charset="0"/>
                </a:rPr>
                <a:t>Responsable: Dirección Estratégica del Sistema de Gestión Ambiental Municipal.</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7" name="Rectángulo: esquinas redondeadas 205"/>
            <p:cNvSpPr>
              <a:spLocks noChangeArrowheads="1"/>
            </p:cNvSpPr>
            <p:nvPr/>
          </p:nvSpPr>
          <p:spPr bwMode="auto">
            <a:xfrm>
              <a:off x="0" y="4572"/>
              <a:ext cx="24212" cy="12687"/>
            </a:xfrm>
            <a:prstGeom prst="roundRect">
              <a:avLst>
                <a:gd name="adj" fmla="val 16667"/>
              </a:avLst>
            </a:prstGeom>
            <a:noFill/>
            <a:ln w="28575" cap="rnd">
              <a:solidFill>
                <a:srgbClr val="90C226"/>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CO" sz="1400" b="1">
                  <a:solidFill>
                    <a:schemeClr val="bg1"/>
                  </a:solidFill>
                  <a:effectLst/>
                  <a:latin typeface="Arial" panose="020B0604020202020204" pitchFamily="34" charset="0"/>
                  <a:ea typeface="Overlock"/>
                  <a:cs typeface="Times New Roman" panose="02020603050405020304" pitchFamily="18" charset="0"/>
                </a:rPr>
                <a:t>Instruir a las autoridades de control en torno a la importancia de las actividades de este tipo, frente a la comercialización ilegal de los productos maderables y no maderables del bosque. </a:t>
              </a:r>
              <a:endParaRPr lang="en-US">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esquinas redondeadas 206"/>
            <p:cNvSpPr>
              <a:spLocks noChangeArrowheads="1"/>
            </p:cNvSpPr>
            <p:nvPr/>
          </p:nvSpPr>
          <p:spPr bwMode="auto">
            <a:xfrm>
              <a:off x="136" y="17810"/>
              <a:ext cx="24149" cy="9411"/>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ES" sz="1400" b="1">
                  <a:solidFill>
                    <a:schemeClr val="bg1"/>
                  </a:solidFill>
                  <a:effectLst/>
                  <a:latin typeface="Arial" panose="020B0604020202020204" pitchFamily="34" charset="0"/>
                  <a:ea typeface="Overlock"/>
                </a:rPr>
                <a:t>Participación en mercados o ferias del sector de maderables y no maderables del bosque.</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9" name="Rectángulo: esquinas redondeadas 207"/>
            <p:cNvSpPr>
              <a:spLocks noChangeArrowheads="1"/>
            </p:cNvSpPr>
            <p:nvPr/>
          </p:nvSpPr>
          <p:spPr bwMode="auto">
            <a:xfrm>
              <a:off x="25076" y="4572"/>
              <a:ext cx="10775" cy="12687"/>
            </a:xfrm>
            <a:prstGeom prst="roundRect">
              <a:avLst>
                <a:gd name="adj" fmla="val 8497"/>
              </a:avLst>
            </a:prstGeom>
            <a:noFill/>
            <a:ln w="28575" cap="rnd">
              <a:solidFill>
                <a:srgbClr val="92D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ES" sz="1400" b="1" dirty="0">
                  <a:solidFill>
                    <a:schemeClr val="bg1"/>
                  </a:solidFill>
                  <a:effectLst/>
                  <a:latin typeface="Arial" panose="020B0604020202020204" pitchFamily="34" charset="0"/>
                  <a:ea typeface="Overlock"/>
                </a:rPr>
                <a:t>Número de capacitaciones a las autoridades de control y demás actores.</a:t>
              </a:r>
              <a:endParaRPr lang="en-US" sz="2000" dirty="0">
                <a:solidFill>
                  <a:schemeClr val="bg1"/>
                </a:solidFill>
                <a:effectLst/>
                <a:latin typeface="Times New Roman" panose="02020603050405020304" pitchFamily="18" charset="0"/>
                <a:ea typeface="Times New Roman" panose="02020603050405020304" pitchFamily="18" charset="0"/>
              </a:endParaRPr>
            </a:p>
          </p:txBody>
        </p:sp>
        <p:sp>
          <p:nvSpPr>
            <p:cNvPr id="10" name="Rectángulo: esquinas redondeadas 208"/>
            <p:cNvSpPr>
              <a:spLocks noChangeArrowheads="1"/>
            </p:cNvSpPr>
            <p:nvPr/>
          </p:nvSpPr>
          <p:spPr bwMode="auto">
            <a:xfrm>
              <a:off x="204" y="0"/>
              <a:ext cx="24037" cy="4013"/>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lgn="ctr">
                <a:spcAft>
                  <a:spcPts val="0"/>
                </a:spcAft>
              </a:pPr>
              <a:r>
                <a:rPr lang="es-ES" sz="1400" b="1" kern="1200" dirty="0">
                  <a:solidFill>
                    <a:schemeClr val="bg1"/>
                  </a:solidFill>
                  <a:effectLst/>
                  <a:latin typeface="Arial" panose="020B0604020202020204" pitchFamily="34" charset="0"/>
                </a:rPr>
                <a:t>Actividades</a:t>
              </a:r>
              <a:endParaRPr lang="en-US" sz="2000" dirty="0">
                <a:solidFill>
                  <a:schemeClr val="bg1"/>
                </a:solidFill>
                <a:effectLst/>
                <a:latin typeface="Times New Roman" panose="02020603050405020304" pitchFamily="18" charset="0"/>
                <a:ea typeface="Times New Roman" panose="02020603050405020304" pitchFamily="18" charset="0"/>
              </a:endParaRPr>
            </a:p>
          </p:txBody>
        </p:sp>
        <p:sp>
          <p:nvSpPr>
            <p:cNvPr id="11" name="Rectángulo: esquinas redondeadas 209"/>
            <p:cNvSpPr>
              <a:spLocks noChangeArrowheads="1"/>
            </p:cNvSpPr>
            <p:nvPr/>
          </p:nvSpPr>
          <p:spPr bwMode="auto">
            <a:xfrm>
              <a:off x="36427" y="68"/>
              <a:ext cx="4933" cy="3956"/>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spcAft>
                  <a:spcPts val="0"/>
                </a:spcAft>
              </a:pPr>
              <a:r>
                <a:rPr lang="en-US" sz="1400" b="1" kern="1200">
                  <a:solidFill>
                    <a:schemeClr val="bg1"/>
                  </a:solidFill>
                  <a:effectLst/>
                  <a:latin typeface="Arial" panose="020B0604020202020204" pitchFamily="34" charset="0"/>
                </a:rPr>
                <a:t> </a:t>
              </a:r>
              <a:r>
                <a:rPr lang="es-ES" sz="1400" b="1" kern="1200">
                  <a:solidFill>
                    <a:schemeClr val="bg1"/>
                  </a:solidFill>
                  <a:effectLst/>
                  <a:latin typeface="Arial" panose="020B0604020202020204" pitchFamily="34" charset="0"/>
                </a:rPr>
                <a:t>Meta</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2" name="Rectángulo: esquinas redondeadas 210"/>
            <p:cNvSpPr>
              <a:spLocks noChangeArrowheads="1"/>
            </p:cNvSpPr>
            <p:nvPr/>
          </p:nvSpPr>
          <p:spPr bwMode="auto">
            <a:xfrm>
              <a:off x="25007" y="0"/>
              <a:ext cx="10730" cy="4013"/>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lgn="ctr">
                <a:spcAft>
                  <a:spcPts val="0"/>
                </a:spcAft>
              </a:pPr>
              <a:r>
                <a:rPr lang="es-ES" sz="1400" b="1" kern="1200">
                  <a:solidFill>
                    <a:schemeClr val="bg1"/>
                  </a:solidFill>
                  <a:effectLst/>
                  <a:latin typeface="Arial" panose="020B0604020202020204" pitchFamily="34" charset="0"/>
                </a:rPr>
                <a:t>Indicador</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3" name="Cuadro de texto 212"/>
            <p:cNvSpPr>
              <a:spLocks noChangeArrowheads="1"/>
            </p:cNvSpPr>
            <p:nvPr/>
          </p:nvSpPr>
          <p:spPr bwMode="auto">
            <a:xfrm>
              <a:off x="36495" y="4640"/>
              <a:ext cx="4749" cy="12634"/>
            </a:xfrm>
            <a:prstGeom prst="roundRect">
              <a:avLst>
                <a:gd name="adj" fmla="val 16667"/>
              </a:avLst>
            </a:prstGeom>
            <a:noFill/>
            <a:ln w="28575" cap="rnd">
              <a:solidFill>
                <a:srgbClr val="90C226"/>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spcAft>
                  <a:spcPts val="0"/>
                </a:spcAft>
              </a:pPr>
              <a:r>
                <a:rPr lang="es-ES" sz="1050" kern="1200" dirty="0">
                  <a:solidFill>
                    <a:schemeClr val="bg1"/>
                  </a:solidFill>
                  <a:effectLst/>
                  <a:latin typeface="Trebuchet MS" panose="020B0603020202020204" pitchFamily="34" charset="0"/>
                </a:rPr>
                <a:t> </a:t>
              </a:r>
              <a:r>
                <a:rPr lang="es-ES" sz="2400" b="1" kern="1200" dirty="0" smtClean="0">
                  <a:solidFill>
                    <a:schemeClr val="bg1"/>
                  </a:solidFill>
                  <a:effectLst/>
                  <a:latin typeface="Arial" panose="020B0604020202020204" pitchFamily="34" charset="0"/>
                </a:rPr>
                <a:t>2</a:t>
              </a:r>
              <a:endParaRPr lang="en-US" sz="2000" dirty="0">
                <a:solidFill>
                  <a:schemeClr val="bg1"/>
                </a:solidFill>
                <a:effectLst/>
                <a:latin typeface="Times New Roman" panose="02020603050405020304" pitchFamily="18" charset="0"/>
                <a:ea typeface="Times New Roman" panose="02020603050405020304" pitchFamily="18" charset="0"/>
              </a:endParaRPr>
            </a:p>
          </p:txBody>
        </p:sp>
        <p:sp>
          <p:nvSpPr>
            <p:cNvPr id="14" name="Rectángulo: esquinas redondeadas 213"/>
            <p:cNvSpPr>
              <a:spLocks noChangeArrowheads="1"/>
            </p:cNvSpPr>
            <p:nvPr/>
          </p:nvSpPr>
          <p:spPr bwMode="auto">
            <a:xfrm>
              <a:off x="42075" y="68"/>
              <a:ext cx="9849" cy="4083"/>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lgn="ctr">
                <a:spcAft>
                  <a:spcPts val="0"/>
                </a:spcAft>
              </a:pPr>
              <a:r>
                <a:rPr lang="es-ES" sz="1400" b="1" kern="1200">
                  <a:solidFill>
                    <a:schemeClr val="bg1"/>
                  </a:solidFill>
                  <a:effectLst/>
                  <a:latin typeface="Arial" panose="020B0604020202020204" pitchFamily="34" charset="0"/>
                </a:rPr>
                <a:t>Actores Involucrados</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5" name="Cuadro de texto 214"/>
            <p:cNvSpPr>
              <a:spLocks noChangeArrowheads="1"/>
            </p:cNvSpPr>
            <p:nvPr/>
          </p:nvSpPr>
          <p:spPr bwMode="auto">
            <a:xfrm>
              <a:off x="41938" y="4640"/>
              <a:ext cx="9957" cy="12630"/>
            </a:xfrm>
            <a:prstGeom prst="roundRect">
              <a:avLst>
                <a:gd name="adj" fmla="val 16667"/>
              </a:avLst>
            </a:prstGeom>
            <a:noFill/>
            <a:ln w="28575" cap="rnd">
              <a:solidFill>
                <a:srgbClr val="90C226"/>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CO" sz="1400" b="1" dirty="0" smtClean="0">
                  <a:solidFill>
                    <a:schemeClr val="bg1"/>
                  </a:solidFill>
                  <a:effectLst/>
                  <a:latin typeface="Arial" panose="020B0604020202020204" pitchFamily="34" charset="0"/>
                  <a:ea typeface="Overlock"/>
                  <a:cs typeface="Times New Roman" panose="02020603050405020304" pitchFamily="18" charset="0"/>
                </a:rPr>
                <a:t>Secretaría </a:t>
              </a:r>
              <a:r>
                <a:rPr lang="es-CO" sz="1400" b="1" dirty="0">
                  <a:solidFill>
                    <a:schemeClr val="bg1"/>
                  </a:solidFill>
                  <a:effectLst/>
                  <a:latin typeface="Arial" panose="020B0604020202020204" pitchFamily="34" charset="0"/>
                  <a:ea typeface="Overlock"/>
                  <a:cs typeface="Times New Roman" panose="02020603050405020304" pitchFamily="18" charset="0"/>
                </a:rPr>
                <a:t>de Gobierno, CARDER,</a:t>
              </a: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s-ES" sz="1400" b="1" dirty="0">
                  <a:solidFill>
                    <a:schemeClr val="bg1"/>
                  </a:solidFill>
                  <a:effectLst/>
                  <a:latin typeface="Arial" panose="020B0604020202020204" pitchFamily="34" charset="0"/>
                  <a:ea typeface="Overlock"/>
                </a:rPr>
                <a:t>Policía Nacional.</a:t>
              </a:r>
              <a:endParaRPr lang="en-US" sz="2000" dirty="0">
                <a:solidFill>
                  <a:schemeClr val="bg1"/>
                </a:solidFill>
                <a:effectLst/>
                <a:latin typeface="Times New Roman" panose="02020603050405020304" pitchFamily="18" charset="0"/>
                <a:ea typeface="Times New Roman" panose="02020603050405020304" pitchFamily="18" charset="0"/>
              </a:endParaRPr>
            </a:p>
          </p:txBody>
        </p:sp>
        <p:sp>
          <p:nvSpPr>
            <p:cNvPr id="16" name="Cuadro de texto 215"/>
            <p:cNvSpPr>
              <a:spLocks noChangeArrowheads="1"/>
            </p:cNvSpPr>
            <p:nvPr/>
          </p:nvSpPr>
          <p:spPr bwMode="auto">
            <a:xfrm>
              <a:off x="41938" y="17810"/>
              <a:ext cx="9957" cy="9461"/>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CO" sz="1400" b="1" dirty="0">
                  <a:solidFill>
                    <a:schemeClr val="bg1"/>
                  </a:solidFill>
                  <a:effectLst/>
                  <a:latin typeface="Arial" panose="020B0604020202020204" pitchFamily="34" charset="0"/>
                  <a:ea typeface="Overlock"/>
                  <a:cs typeface="Times New Roman" panose="02020603050405020304" pitchFamily="18" charset="0"/>
                </a:rPr>
                <a:t>Secretaría de Desarrollo Rural y Gestión Ambiental.</a:t>
              </a: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ángulo: esquinas redondeadas 216"/>
            <p:cNvSpPr>
              <a:spLocks noChangeArrowheads="1"/>
            </p:cNvSpPr>
            <p:nvPr/>
          </p:nvSpPr>
          <p:spPr bwMode="auto">
            <a:xfrm>
              <a:off x="25076" y="17810"/>
              <a:ext cx="10775" cy="9411"/>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CO" sz="1400" b="1">
                  <a:solidFill>
                    <a:schemeClr val="bg1"/>
                  </a:solidFill>
                  <a:effectLst/>
                  <a:latin typeface="Arial" panose="020B0604020202020204" pitchFamily="34" charset="0"/>
                  <a:ea typeface="Overlock"/>
                  <a:cs typeface="Times New Roman" panose="02020603050405020304" pitchFamily="18" charset="0"/>
                </a:rPr>
                <a:t>Número ferias o mercados realizados.</a:t>
              </a:r>
              <a:endParaRPr lang="en-US">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Cuadro de texto 217"/>
            <p:cNvSpPr>
              <a:spLocks noChangeArrowheads="1"/>
            </p:cNvSpPr>
            <p:nvPr/>
          </p:nvSpPr>
          <p:spPr bwMode="auto">
            <a:xfrm>
              <a:off x="36495" y="17810"/>
              <a:ext cx="4749" cy="9411"/>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spcAft>
                  <a:spcPts val="0"/>
                </a:spcAft>
              </a:pPr>
              <a:r>
                <a:rPr lang="es-ES" sz="2400" b="1" dirty="0" smtClean="0">
                  <a:solidFill>
                    <a:schemeClr val="bg1"/>
                  </a:solidFill>
                  <a:effectLst/>
                  <a:latin typeface="Arial" panose="020B0604020202020204" pitchFamily="34" charset="0"/>
                  <a:ea typeface="Times New Roman" panose="02020603050405020304" pitchFamily="18" charset="0"/>
                </a:rPr>
                <a:t> </a:t>
              </a:r>
              <a:r>
                <a:rPr lang="es-ES" sz="2400" b="1" dirty="0">
                  <a:solidFill>
                    <a:schemeClr val="bg1"/>
                  </a:solidFill>
                  <a:effectLst/>
                  <a:latin typeface="Arial" panose="020B0604020202020204" pitchFamily="34" charset="0"/>
                  <a:ea typeface="Times New Roman" panose="02020603050405020304" pitchFamily="18" charset="0"/>
                </a:rPr>
                <a:t>1</a:t>
              </a:r>
              <a:endParaRPr lang="en-US" sz="2000" dirty="0">
                <a:solidFill>
                  <a:schemeClr val="bg1"/>
                </a:solidFill>
                <a:effectLst/>
                <a:latin typeface="Times New Roman" panose="02020603050405020304" pitchFamily="18" charset="0"/>
                <a:ea typeface="Times New Roman" panose="02020603050405020304" pitchFamily="18" charset="0"/>
              </a:endParaRPr>
            </a:p>
          </p:txBody>
        </p:sp>
      </p:grpSp>
      <p:grpSp>
        <p:nvGrpSpPr>
          <p:cNvPr id="19" name="18 Grupo"/>
          <p:cNvGrpSpPr/>
          <p:nvPr/>
        </p:nvGrpSpPr>
        <p:grpSpPr>
          <a:xfrm>
            <a:off x="12357" y="5616053"/>
            <a:ext cx="12179643" cy="1241946"/>
            <a:chOff x="12357" y="5616053"/>
            <a:chExt cx="12179643" cy="1241946"/>
          </a:xfrm>
        </p:grpSpPr>
        <p:pic>
          <p:nvPicPr>
            <p:cNvPr id="20" name="19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21" name="20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22" name="21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185917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3458842053"/>
              </p:ext>
            </p:extLst>
          </p:nvPr>
        </p:nvGraphicFramePr>
        <p:xfrm>
          <a:off x="370703" y="1147771"/>
          <a:ext cx="11189926" cy="4473713"/>
        </p:xfrm>
        <a:graphic>
          <a:graphicData uri="http://schemas.openxmlformats.org/drawingml/2006/table">
            <a:tbl>
              <a:tblPr>
                <a:tableStyleId>{8799B23B-EC83-4686-B30A-512413B5E67A}</a:tableStyleId>
              </a:tblPr>
              <a:tblGrid>
                <a:gridCol w="1050324">
                  <a:extLst>
                    <a:ext uri="{9D8B030D-6E8A-4147-A177-3AD203B41FA5}">
                      <a16:colId xmlns:a16="http://schemas.microsoft.com/office/drawing/2014/main" val="1752257001"/>
                    </a:ext>
                  </a:extLst>
                </a:gridCol>
                <a:gridCol w="2051222">
                  <a:extLst>
                    <a:ext uri="{9D8B030D-6E8A-4147-A177-3AD203B41FA5}">
                      <a16:colId xmlns:a16="http://schemas.microsoft.com/office/drawing/2014/main" val="3798859355"/>
                    </a:ext>
                  </a:extLst>
                </a:gridCol>
                <a:gridCol w="436279">
                  <a:extLst>
                    <a:ext uri="{9D8B030D-6E8A-4147-A177-3AD203B41FA5}">
                      <a16:colId xmlns:a16="http://schemas.microsoft.com/office/drawing/2014/main" val="244389775"/>
                    </a:ext>
                  </a:extLst>
                </a:gridCol>
                <a:gridCol w="725256">
                  <a:extLst>
                    <a:ext uri="{9D8B030D-6E8A-4147-A177-3AD203B41FA5}">
                      <a16:colId xmlns:a16="http://schemas.microsoft.com/office/drawing/2014/main" val="1962372911"/>
                    </a:ext>
                  </a:extLst>
                </a:gridCol>
                <a:gridCol w="568411">
                  <a:extLst>
                    <a:ext uri="{9D8B030D-6E8A-4147-A177-3AD203B41FA5}">
                      <a16:colId xmlns:a16="http://schemas.microsoft.com/office/drawing/2014/main" val="3766164123"/>
                    </a:ext>
                  </a:extLst>
                </a:gridCol>
                <a:gridCol w="6358434">
                  <a:extLst>
                    <a:ext uri="{9D8B030D-6E8A-4147-A177-3AD203B41FA5}">
                      <a16:colId xmlns:a16="http://schemas.microsoft.com/office/drawing/2014/main" val="2124819339"/>
                    </a:ext>
                  </a:extLst>
                </a:gridCol>
              </a:tblGrid>
              <a:tr h="104503">
                <a:tc gridSpan="6">
                  <a:txBody>
                    <a:bodyPr/>
                    <a:lstStyle/>
                    <a:p>
                      <a:pPr algn="ctr" fontAlgn="b"/>
                      <a:r>
                        <a:rPr lang="es-MX" sz="1000" b="1" u="none" strike="noStrike" dirty="0">
                          <a:solidFill>
                            <a:schemeClr val="bg1"/>
                          </a:solidFill>
                          <a:effectLst/>
                        </a:rPr>
                        <a:t>IMPLEMENTACIÓN DEL PROGRAMA MADERABLES 2020</a:t>
                      </a:r>
                      <a:endParaRPr lang="es-MX" sz="1000" b="1" i="0" u="none" strike="noStrike" dirty="0">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4460638"/>
                  </a:ext>
                </a:extLst>
              </a:tr>
              <a:tr h="172430">
                <a:tc>
                  <a:txBody>
                    <a:bodyPr/>
                    <a:lstStyle/>
                    <a:p>
                      <a:pPr algn="l" fontAlgn="ctr"/>
                      <a:r>
                        <a:rPr lang="en-US" sz="1000" b="1" u="none" strike="noStrike">
                          <a:solidFill>
                            <a:schemeClr val="bg1"/>
                          </a:solidFill>
                          <a:effectLst/>
                        </a:rPr>
                        <a:t>SUBPROGRAMA</a:t>
                      </a:r>
                      <a:endParaRPr lang="en-US" sz="1000" b="1"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a:txBody>
                    <a:bodyPr/>
                    <a:lstStyle/>
                    <a:p>
                      <a:pPr algn="ctr" fontAlgn="b"/>
                      <a:r>
                        <a:rPr lang="en-US" sz="1000" b="1" u="none" strike="noStrike">
                          <a:solidFill>
                            <a:schemeClr val="bg1"/>
                          </a:solidFill>
                          <a:effectLst/>
                        </a:rPr>
                        <a:t>ACTIVIDAD</a:t>
                      </a:r>
                      <a:endParaRPr lang="en-US" sz="1000" b="1" i="0" u="none" strike="noStrike">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a:txBody>
                    <a:bodyPr/>
                    <a:lstStyle/>
                    <a:p>
                      <a:pPr algn="ctr" fontAlgn="b"/>
                      <a:r>
                        <a:rPr lang="en-US" sz="1000" b="1" u="none" strike="noStrike">
                          <a:solidFill>
                            <a:schemeClr val="bg1"/>
                          </a:solidFill>
                          <a:effectLst/>
                        </a:rPr>
                        <a:t>META</a:t>
                      </a:r>
                      <a:endParaRPr lang="en-US" sz="1000" b="1" i="0" u="none" strike="noStrike">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a:txBody>
                    <a:bodyPr/>
                    <a:lstStyle/>
                    <a:p>
                      <a:pPr algn="ctr" fontAlgn="b"/>
                      <a:r>
                        <a:rPr lang="en-US" sz="1000" b="1" u="none" strike="noStrike">
                          <a:solidFill>
                            <a:schemeClr val="bg1"/>
                          </a:solidFill>
                          <a:effectLst/>
                        </a:rPr>
                        <a:t>EJECUTADA</a:t>
                      </a:r>
                      <a:endParaRPr lang="en-US" sz="1000" b="1" i="0" u="none" strike="noStrike">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a:txBody>
                    <a:bodyPr/>
                    <a:lstStyle/>
                    <a:p>
                      <a:pPr algn="ctr" fontAlgn="b"/>
                      <a:r>
                        <a:rPr lang="en-US" sz="1000" b="1" u="none" strike="noStrike">
                          <a:solidFill>
                            <a:schemeClr val="bg1"/>
                          </a:solidFill>
                          <a:effectLst/>
                        </a:rPr>
                        <a:t>FALTANTE</a:t>
                      </a:r>
                      <a:endParaRPr lang="en-US" sz="1000" b="1" i="0" u="none" strike="noStrike">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a:txBody>
                    <a:bodyPr/>
                    <a:lstStyle/>
                    <a:p>
                      <a:pPr algn="ctr" fontAlgn="b"/>
                      <a:r>
                        <a:rPr lang="en-US" sz="1000" b="1" u="none" strike="noStrike" dirty="0">
                          <a:solidFill>
                            <a:schemeClr val="bg1"/>
                          </a:solidFill>
                          <a:effectLst/>
                        </a:rPr>
                        <a:t>OBSERVACION</a:t>
                      </a:r>
                      <a:endParaRPr lang="en-US" sz="1000" b="1" i="0" u="none" strike="noStrike" dirty="0">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extLst>
                  <a:ext uri="{0D108BD9-81ED-4DB2-BD59-A6C34878D82A}">
                    <a16:rowId xmlns:a16="http://schemas.microsoft.com/office/drawing/2014/main" val="446953817"/>
                  </a:ext>
                </a:extLst>
              </a:tr>
              <a:tr h="1510067">
                <a:tc rowSpan="2">
                  <a:txBody>
                    <a:bodyPr/>
                    <a:lstStyle/>
                    <a:p>
                      <a:pPr algn="ctr" fontAlgn="ctr"/>
                      <a:r>
                        <a:rPr lang="en-US" sz="900" b="1" u="none" strike="noStrike" dirty="0">
                          <a:solidFill>
                            <a:schemeClr val="bg1"/>
                          </a:solidFill>
                          <a:effectLst/>
                        </a:rPr>
                        <a:t>1. SENSIBILIZACIÓN Y REFORESTACIÓN</a:t>
                      </a:r>
                      <a:endParaRPr lang="en-US" sz="900" b="1" i="0" u="none" strike="noStrike" dirty="0">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ctr"/>
                      <a:r>
                        <a:rPr lang="es-MX" sz="900" u="none" strike="noStrike" dirty="0">
                          <a:solidFill>
                            <a:schemeClr val="bg1"/>
                          </a:solidFill>
                          <a:effectLst/>
                        </a:rPr>
                        <a:t>Sensibilizar a la comunidad rural en la conservación y </a:t>
                      </a:r>
                      <a:r>
                        <a:rPr lang="es-MX" sz="900" u="none" strike="noStrike" dirty="0" smtClean="0">
                          <a:solidFill>
                            <a:schemeClr val="bg1"/>
                          </a:solidFill>
                          <a:effectLst/>
                        </a:rPr>
                        <a:t>producción </a:t>
                      </a:r>
                      <a:r>
                        <a:rPr lang="es-MX" sz="900" u="none" strike="noStrike" dirty="0">
                          <a:solidFill>
                            <a:schemeClr val="bg1"/>
                          </a:solidFill>
                          <a:effectLst/>
                        </a:rPr>
                        <a:t>de especies maderables y no </a:t>
                      </a:r>
                      <a:r>
                        <a:rPr lang="es-MX" sz="900" u="none" strike="noStrike" dirty="0" smtClean="0">
                          <a:solidFill>
                            <a:schemeClr val="bg1"/>
                          </a:solidFill>
                          <a:effectLst/>
                        </a:rPr>
                        <a:t>maderables para </a:t>
                      </a:r>
                      <a:r>
                        <a:rPr lang="es-MX" sz="900" u="none" strike="noStrike" dirty="0">
                          <a:solidFill>
                            <a:schemeClr val="bg1"/>
                          </a:solidFill>
                          <a:effectLst/>
                        </a:rPr>
                        <a:t>la adaptabilidad al cambio climático</a:t>
                      </a:r>
                      <a:endParaRPr lang="es-MX" sz="900" b="0" i="0" u="none" strike="noStrike" dirty="0">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6</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6</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dirty="0">
                          <a:solidFill>
                            <a:schemeClr val="bg1"/>
                          </a:solidFill>
                          <a:effectLst/>
                        </a:rPr>
                        <a:t>0</a:t>
                      </a:r>
                      <a:endParaRPr lang="en-US" sz="900" b="0" i="0" u="none" strike="noStrike" dirty="0">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b"/>
                      <a:r>
                        <a:rPr lang="es-MX" sz="900" u="none" strike="noStrike" dirty="0">
                          <a:solidFill>
                            <a:schemeClr val="bg1"/>
                          </a:solidFill>
                          <a:effectLst/>
                        </a:rPr>
                        <a:t>a. El día 25/07/19 se realizó capacitación sobre proceso de la madera y conservación de especies maderables y no maderables en la Institución Educativa </a:t>
                      </a:r>
                      <a:r>
                        <a:rPr lang="es-MX" sz="900" u="none" strike="noStrike" dirty="0" smtClean="0">
                          <a:solidFill>
                            <a:schemeClr val="bg1"/>
                          </a:solidFill>
                          <a:effectLst/>
                        </a:rPr>
                        <a:t>Héctor Ángel </a:t>
                      </a:r>
                      <a:r>
                        <a:rPr lang="es-MX" sz="900" u="none" strike="noStrike" dirty="0">
                          <a:solidFill>
                            <a:schemeClr val="bg1"/>
                          </a:solidFill>
                          <a:effectLst/>
                        </a:rPr>
                        <a:t>Arcila de La Florida.</a:t>
                      </a:r>
                      <a:br>
                        <a:rPr lang="es-MX" sz="900" u="none" strike="noStrike" dirty="0">
                          <a:solidFill>
                            <a:schemeClr val="bg1"/>
                          </a:solidFill>
                          <a:effectLst/>
                        </a:rPr>
                      </a:br>
                      <a:r>
                        <a:rPr lang="es-MX" sz="900" u="none" strike="noStrike" dirty="0">
                          <a:solidFill>
                            <a:schemeClr val="bg1"/>
                          </a:solidFill>
                          <a:effectLst/>
                        </a:rPr>
                        <a:t>b. El día 13/08/19 se realizó capacitación sobre proceso de la madera  conservación de especies maderables y no maderables en la Institución Educativa Crucero de Combia.</a:t>
                      </a:r>
                      <a:br>
                        <a:rPr lang="es-MX" sz="900" u="none" strike="noStrike" dirty="0">
                          <a:solidFill>
                            <a:schemeClr val="bg1"/>
                          </a:solidFill>
                          <a:effectLst/>
                        </a:rPr>
                      </a:br>
                      <a:r>
                        <a:rPr lang="es-MX" sz="900" u="none" strike="noStrike" dirty="0">
                          <a:solidFill>
                            <a:schemeClr val="bg1"/>
                          </a:solidFill>
                          <a:effectLst/>
                        </a:rPr>
                        <a:t>c. El día 23/09/19 se realizó capacitación sobre proceso de la madera  conservación de especies maderables y no maderables en la Institución Educativa La Palmilla.</a:t>
                      </a:r>
                      <a:br>
                        <a:rPr lang="es-MX" sz="900" u="none" strike="noStrike" dirty="0">
                          <a:solidFill>
                            <a:schemeClr val="bg1"/>
                          </a:solidFill>
                          <a:effectLst/>
                        </a:rPr>
                      </a:br>
                      <a:r>
                        <a:rPr lang="es-MX" sz="900" u="none" strike="noStrike" dirty="0">
                          <a:solidFill>
                            <a:schemeClr val="bg1"/>
                          </a:solidFill>
                          <a:effectLst/>
                        </a:rPr>
                        <a:t>d. El día 26/09/19 se realizó capacitación sobre proceso de la madera  conservación de especies maderables y no maderables en la Institución Educativa Liceo campestre</a:t>
                      </a:r>
                      <a:br>
                        <a:rPr lang="es-MX" sz="900" u="none" strike="noStrike" dirty="0">
                          <a:solidFill>
                            <a:schemeClr val="bg1"/>
                          </a:solidFill>
                          <a:effectLst/>
                        </a:rPr>
                      </a:br>
                      <a:r>
                        <a:rPr lang="es-MX" sz="900" u="none" strike="noStrike" dirty="0">
                          <a:solidFill>
                            <a:schemeClr val="bg1"/>
                          </a:solidFill>
                          <a:effectLst/>
                        </a:rPr>
                        <a:t>e. El día 16/10/19 se realizó capacitación sobre proceso de la madera  conservación de especies maderables y no maderables en la Instituto </a:t>
                      </a:r>
                      <a:r>
                        <a:rPr lang="es-MX" sz="900" u="none" strike="noStrike" dirty="0" smtClean="0">
                          <a:solidFill>
                            <a:schemeClr val="bg1"/>
                          </a:solidFill>
                          <a:effectLst/>
                        </a:rPr>
                        <a:t>técnico </a:t>
                      </a:r>
                      <a:r>
                        <a:rPr lang="es-MX" sz="900" u="none" strike="noStrike" dirty="0">
                          <a:solidFill>
                            <a:schemeClr val="bg1"/>
                          </a:solidFill>
                          <a:effectLst/>
                        </a:rPr>
                        <a:t>Superior.</a:t>
                      </a:r>
                      <a:br>
                        <a:rPr lang="es-MX" sz="900" u="none" strike="noStrike" dirty="0">
                          <a:solidFill>
                            <a:schemeClr val="bg1"/>
                          </a:solidFill>
                          <a:effectLst/>
                        </a:rPr>
                      </a:br>
                      <a:r>
                        <a:rPr lang="es-MX" sz="900" u="none" strike="noStrike" dirty="0">
                          <a:solidFill>
                            <a:schemeClr val="bg1"/>
                          </a:solidFill>
                          <a:effectLst/>
                        </a:rPr>
                        <a:t>f. El día 01/11/19 se realizó capacitación sobre proceso de la madera  conservación de especies maderables y no maderables en la Institución Educativa Altagracia</a:t>
                      </a:r>
                      <a:endParaRPr lang="es-MX" sz="900" b="0" i="0" u="none" strike="noStrike" dirty="0">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extLst>
                  <a:ext uri="{0D108BD9-81ED-4DB2-BD59-A6C34878D82A}">
                    <a16:rowId xmlns:a16="http://schemas.microsoft.com/office/drawing/2014/main" val="2876411770"/>
                  </a:ext>
                </a:extLst>
              </a:tr>
              <a:tr h="283945">
                <a:tc vMerge="1">
                  <a:txBody>
                    <a:bodyPr/>
                    <a:lstStyle/>
                    <a:p>
                      <a:endParaRPr lang="en-US"/>
                    </a:p>
                  </a:txBody>
                  <a:tcPr/>
                </a:tc>
                <a:tc>
                  <a:txBody>
                    <a:bodyPr/>
                    <a:lstStyle/>
                    <a:p>
                      <a:pPr algn="l" fontAlgn="ctr"/>
                      <a:r>
                        <a:rPr lang="en-US" sz="900" u="none" strike="noStrike">
                          <a:solidFill>
                            <a:schemeClr val="bg1"/>
                          </a:solidFill>
                          <a:effectLst/>
                        </a:rPr>
                        <a:t>Promover jornadas de reforestación</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2</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2</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dirty="0">
                          <a:solidFill>
                            <a:schemeClr val="bg1"/>
                          </a:solidFill>
                          <a:effectLst/>
                        </a:rPr>
                        <a:t>0</a:t>
                      </a:r>
                      <a:endParaRPr lang="en-US" sz="900" b="0" i="0" u="none" strike="noStrike" dirty="0">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b"/>
                      <a:r>
                        <a:rPr lang="es-MX" sz="900" u="none" strike="noStrike" dirty="0">
                          <a:solidFill>
                            <a:schemeClr val="bg1"/>
                          </a:solidFill>
                          <a:effectLst/>
                        </a:rPr>
                        <a:t>a. El día 08/04/19 se participó en actividad de reforestación en la Institución Educativa Sur oriental de  Boston.</a:t>
                      </a:r>
                      <a:br>
                        <a:rPr lang="es-MX" sz="900" u="none" strike="noStrike" dirty="0">
                          <a:solidFill>
                            <a:schemeClr val="bg1"/>
                          </a:solidFill>
                          <a:effectLst/>
                        </a:rPr>
                      </a:br>
                      <a:r>
                        <a:rPr lang="es-MX" sz="900" u="none" strike="noStrike" dirty="0">
                          <a:solidFill>
                            <a:schemeClr val="bg1"/>
                          </a:solidFill>
                          <a:effectLst/>
                        </a:rPr>
                        <a:t>B. El día 29/04/19 se participó en actividad de reforestación en la Institución Educativa </a:t>
                      </a:r>
                      <a:r>
                        <a:rPr lang="es-MX" sz="900" u="none" strike="noStrike" dirty="0" err="1">
                          <a:solidFill>
                            <a:schemeClr val="bg1"/>
                          </a:solidFill>
                          <a:effectLst/>
                        </a:rPr>
                        <a:t>Lestonnac</a:t>
                      </a:r>
                      <a:r>
                        <a:rPr lang="es-MX" sz="900" u="none" strike="noStrike" dirty="0">
                          <a:solidFill>
                            <a:schemeClr val="bg1"/>
                          </a:solidFill>
                          <a:effectLst/>
                        </a:rPr>
                        <a:t>.</a:t>
                      </a:r>
                      <a:endParaRPr lang="es-MX" sz="900" b="0" i="0" u="none" strike="noStrike" dirty="0">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extLst>
                  <a:ext uri="{0D108BD9-81ED-4DB2-BD59-A6C34878D82A}">
                    <a16:rowId xmlns:a16="http://schemas.microsoft.com/office/drawing/2014/main" val="1902464216"/>
                  </a:ext>
                </a:extLst>
              </a:tr>
              <a:tr h="691978">
                <a:tc>
                  <a:txBody>
                    <a:bodyPr/>
                    <a:lstStyle/>
                    <a:p>
                      <a:pPr algn="l" fontAlgn="ctr"/>
                      <a:r>
                        <a:rPr lang="en-US" sz="900" b="1" u="none" strike="noStrike" dirty="0">
                          <a:solidFill>
                            <a:schemeClr val="bg1"/>
                          </a:solidFill>
                          <a:effectLst/>
                        </a:rPr>
                        <a:t>2. TRANSFERENCIA DE CONOCIMIENTO</a:t>
                      </a:r>
                      <a:endParaRPr lang="en-US" sz="900" b="1" i="0" u="none" strike="noStrike" dirty="0">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ctr"/>
                      <a:r>
                        <a:rPr lang="es-MX" sz="900" u="none" strike="noStrike">
                          <a:solidFill>
                            <a:schemeClr val="bg1"/>
                          </a:solidFill>
                          <a:effectLst/>
                        </a:rPr>
                        <a:t>Transferencia de conocimiento  entre las entidades de orden público, la academia y las empresas que obtienen sus productos derivados de las líneas priorizadas de maderables y no maderables</a:t>
                      </a:r>
                      <a:endParaRPr lang="es-MX"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4</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4</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0</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b"/>
                      <a:r>
                        <a:rPr lang="es-MX" sz="900" u="none" strike="noStrike">
                          <a:solidFill>
                            <a:schemeClr val="bg1"/>
                          </a:solidFill>
                          <a:effectLst/>
                        </a:rPr>
                        <a:t>a. Capacitación CARDER 13/03/19.</a:t>
                      </a:r>
                      <a:br>
                        <a:rPr lang="es-MX" sz="900" u="none" strike="noStrike">
                          <a:solidFill>
                            <a:schemeClr val="bg1"/>
                          </a:solidFill>
                          <a:effectLst/>
                        </a:rPr>
                      </a:br>
                      <a:r>
                        <a:rPr lang="es-MX" sz="900" u="none" strike="noStrike">
                          <a:solidFill>
                            <a:schemeClr val="bg1"/>
                          </a:solidFill>
                          <a:effectLst/>
                        </a:rPr>
                        <a:t>b. Asistencia curso gestionando el futuro en el sector forestal: estrategia, innovación e implementación 22/04/19 UTP.</a:t>
                      </a:r>
                      <a:br>
                        <a:rPr lang="es-MX" sz="900" u="none" strike="noStrike">
                          <a:solidFill>
                            <a:schemeClr val="bg1"/>
                          </a:solidFill>
                          <a:effectLst/>
                        </a:rPr>
                      </a:br>
                      <a:r>
                        <a:rPr lang="es-MX" sz="900" u="none" strike="noStrike">
                          <a:solidFill>
                            <a:schemeClr val="bg1"/>
                          </a:solidFill>
                          <a:effectLst/>
                        </a:rPr>
                        <a:t>c. Capacitación sector maderero en seguridad y salud en el trabajo 14/06/19.</a:t>
                      </a:r>
                      <a:br>
                        <a:rPr lang="es-MX" sz="900" u="none" strike="noStrike">
                          <a:solidFill>
                            <a:schemeClr val="bg1"/>
                          </a:solidFill>
                          <a:effectLst/>
                        </a:rPr>
                      </a:br>
                      <a:r>
                        <a:rPr lang="es-MX" sz="900" u="none" strike="noStrike">
                          <a:solidFill>
                            <a:schemeClr val="bg1"/>
                          </a:solidFill>
                          <a:effectLst/>
                        </a:rPr>
                        <a:t>d. Capacitación sector maderero en aspectos generales  dle proceso de transformación  y comecio de productos frestales. 14/06/19.</a:t>
                      </a:r>
                      <a:br>
                        <a:rPr lang="es-MX" sz="900" u="none" strike="noStrike">
                          <a:solidFill>
                            <a:schemeClr val="bg1"/>
                          </a:solidFill>
                          <a:effectLst/>
                        </a:rPr>
                      </a:br>
                      <a:endParaRPr lang="es-MX" sz="900" b="0" i="0" u="none" strike="noStrike">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extLst>
                  <a:ext uri="{0D108BD9-81ED-4DB2-BD59-A6C34878D82A}">
                    <a16:rowId xmlns:a16="http://schemas.microsoft.com/office/drawing/2014/main" val="3654832894"/>
                  </a:ext>
                </a:extLst>
              </a:tr>
              <a:tr h="624357">
                <a:tc rowSpan="2">
                  <a:txBody>
                    <a:bodyPr/>
                    <a:lstStyle/>
                    <a:p>
                      <a:pPr algn="ctr" fontAlgn="ctr"/>
                      <a:r>
                        <a:rPr lang="en-US" sz="900" b="1" u="none" strike="noStrike" dirty="0">
                          <a:solidFill>
                            <a:schemeClr val="bg1"/>
                          </a:solidFill>
                          <a:effectLst/>
                        </a:rPr>
                        <a:t>3. COMERCIALIZACIÓN LEGAL</a:t>
                      </a:r>
                      <a:endParaRPr lang="en-US" sz="900" b="1" i="0" u="none" strike="noStrike" dirty="0">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ctr"/>
                      <a:r>
                        <a:rPr lang="es-MX" sz="900" u="none" strike="noStrike">
                          <a:solidFill>
                            <a:schemeClr val="bg1"/>
                          </a:solidFill>
                          <a:effectLst/>
                        </a:rPr>
                        <a:t>Instruir a las autoridades de control en torno a la importancia de las actividades de este tipo, frente a la comercialización ilegal de los productos maderables y no maderables del bosque</a:t>
                      </a:r>
                      <a:endParaRPr lang="es-MX"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2</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2</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dirty="0">
                          <a:solidFill>
                            <a:schemeClr val="bg1"/>
                          </a:solidFill>
                          <a:effectLst/>
                        </a:rPr>
                        <a:t>0</a:t>
                      </a:r>
                      <a:endParaRPr lang="en-US" sz="900" b="0" i="0" u="none" strike="noStrike" dirty="0">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b"/>
                      <a:r>
                        <a:rPr lang="es-MX" sz="900" u="none" strike="noStrike" dirty="0" smtClean="0">
                          <a:solidFill>
                            <a:schemeClr val="bg1"/>
                          </a:solidFill>
                          <a:effectLst/>
                        </a:rPr>
                        <a:t>a</a:t>
                      </a:r>
                      <a:r>
                        <a:rPr lang="es-MX" sz="900" u="none" strike="noStrike" dirty="0">
                          <a:solidFill>
                            <a:schemeClr val="bg1"/>
                          </a:solidFill>
                          <a:effectLst/>
                        </a:rPr>
                        <a:t>. El día 12/07/19 se realizó reunión con la CARDER socializando la normatividad y el control que realiza la Autoridad Ambiental frente a la comercialización ilegal de los productos maderables y no maderables del bosque.</a:t>
                      </a:r>
                      <a:br>
                        <a:rPr lang="es-MX" sz="900" u="none" strike="noStrike" dirty="0">
                          <a:solidFill>
                            <a:schemeClr val="bg1"/>
                          </a:solidFill>
                          <a:effectLst/>
                        </a:rPr>
                      </a:br>
                      <a:r>
                        <a:rPr lang="es-MX" sz="900" u="none" strike="noStrike" dirty="0">
                          <a:solidFill>
                            <a:schemeClr val="bg1"/>
                          </a:solidFill>
                          <a:effectLst/>
                        </a:rPr>
                        <a:t>b. El día 10 de diciembre se socializó con la Policía Ambiental de Pereira sobre la importancia de los controles frente a la comercialización ilegal de los productos maderables y no maderables.</a:t>
                      </a:r>
                      <a:endParaRPr lang="es-MX" sz="900" b="0" i="0" u="none" strike="noStrike" dirty="0">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extLst>
                  <a:ext uri="{0D108BD9-81ED-4DB2-BD59-A6C34878D82A}">
                    <a16:rowId xmlns:a16="http://schemas.microsoft.com/office/drawing/2014/main" val="1478987375"/>
                  </a:ext>
                </a:extLst>
              </a:tr>
              <a:tr h="829234">
                <a:tc vMerge="1">
                  <a:txBody>
                    <a:bodyPr/>
                    <a:lstStyle/>
                    <a:p>
                      <a:endParaRPr lang="en-US"/>
                    </a:p>
                  </a:txBody>
                  <a:tcPr/>
                </a:tc>
                <a:tc>
                  <a:txBody>
                    <a:bodyPr/>
                    <a:lstStyle/>
                    <a:p>
                      <a:pPr algn="l" fontAlgn="ctr"/>
                      <a:r>
                        <a:rPr lang="es-MX" sz="900" u="none" strike="noStrike">
                          <a:solidFill>
                            <a:schemeClr val="bg1"/>
                          </a:solidFill>
                          <a:effectLst/>
                        </a:rPr>
                        <a:t>Desarrollo de mercado o feria de productores de maderables y no maderables del bosque</a:t>
                      </a:r>
                      <a:endParaRPr lang="es-MX"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1</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3</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ctr" fontAlgn="ctr"/>
                      <a:r>
                        <a:rPr lang="en-US" sz="900" u="none" strike="noStrike">
                          <a:solidFill>
                            <a:schemeClr val="bg1"/>
                          </a:solidFill>
                          <a:effectLst/>
                        </a:rPr>
                        <a:t>0</a:t>
                      </a:r>
                      <a:endParaRPr lang="en-US" sz="900" b="0" i="0" u="none" strike="noStrike">
                        <a:solidFill>
                          <a:schemeClr val="bg1"/>
                        </a:solidFill>
                        <a:effectLst/>
                        <a:latin typeface="Calibri" panose="020F0502020204030204" pitchFamily="34" charset="0"/>
                      </a:endParaRPr>
                    </a:p>
                  </a:txBody>
                  <a:tcPr marL="4002" marR="4002" marT="4002" marB="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tc>
                  <a:txBody>
                    <a:bodyPr/>
                    <a:lstStyle/>
                    <a:p>
                      <a:pPr algn="l" fontAlgn="b"/>
                      <a:r>
                        <a:rPr lang="es-MX" sz="900" u="none" strike="noStrike" dirty="0">
                          <a:solidFill>
                            <a:schemeClr val="bg1"/>
                          </a:solidFill>
                          <a:effectLst/>
                        </a:rPr>
                        <a:t>a. Fue realizada la inscripción para la participación del sector de maderables en el Mercado Agroecológico UTP/Alimentos para la Vida, ante el Centro de Gestión Ambiental de la Universidad Tecnológica de Pereira.   </a:t>
                      </a:r>
                      <a:br>
                        <a:rPr lang="es-MX" sz="900" u="none" strike="noStrike" dirty="0">
                          <a:solidFill>
                            <a:schemeClr val="bg1"/>
                          </a:solidFill>
                          <a:effectLst/>
                        </a:rPr>
                      </a:br>
                      <a:r>
                        <a:rPr lang="es-MX" sz="900" u="none" strike="noStrike" dirty="0">
                          <a:solidFill>
                            <a:schemeClr val="bg1"/>
                          </a:solidFill>
                          <a:effectLst/>
                        </a:rPr>
                        <a:t>b. El día 20 de septiembre de 2019 en la Plaza de Bolívar, tuvo lugar el Mercado Campesino celebrado por la Secretaría de Desarrollo Rural y Gestión Ambiental donde participaron empresarios del sector de maderables.</a:t>
                      </a:r>
                      <a:br>
                        <a:rPr lang="es-MX" sz="900" u="none" strike="noStrike" dirty="0">
                          <a:solidFill>
                            <a:schemeClr val="bg1"/>
                          </a:solidFill>
                          <a:effectLst/>
                        </a:rPr>
                      </a:br>
                      <a:r>
                        <a:rPr lang="es-MX" sz="900" u="none" strike="noStrike" dirty="0">
                          <a:solidFill>
                            <a:schemeClr val="bg1"/>
                          </a:solidFill>
                          <a:effectLst/>
                        </a:rPr>
                        <a:t>c. El día 15 de noviembre se asistió a Stand en las instalaciones de la CARDER donde se exhibió pinturas sobre superficies maderables y no maderables.</a:t>
                      </a:r>
                      <a:endParaRPr lang="es-MX" sz="900" b="0" i="0" u="none" strike="noStrike" dirty="0">
                        <a:solidFill>
                          <a:schemeClr val="bg1"/>
                        </a:solidFill>
                        <a:effectLst/>
                        <a:latin typeface="Calibri" panose="020F0502020204030204" pitchFamily="34" charset="0"/>
                      </a:endParaRPr>
                    </a:p>
                  </a:txBody>
                  <a:tcPr marL="4002" marR="4002" marT="4002" marB="0" anchor="b">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tcPr>
                </a:tc>
                <a:extLst>
                  <a:ext uri="{0D108BD9-81ED-4DB2-BD59-A6C34878D82A}">
                    <a16:rowId xmlns:a16="http://schemas.microsoft.com/office/drawing/2014/main" val="2890504812"/>
                  </a:ext>
                </a:extLst>
              </a:tr>
            </a:tbl>
          </a:graphicData>
        </a:graphic>
      </p:graphicFrame>
      <p:grpSp>
        <p:nvGrpSpPr>
          <p:cNvPr id="5" name="4 Grupo"/>
          <p:cNvGrpSpPr/>
          <p:nvPr/>
        </p:nvGrpSpPr>
        <p:grpSpPr>
          <a:xfrm>
            <a:off x="12357" y="5616053"/>
            <a:ext cx="12179643" cy="1241946"/>
            <a:chOff x="12357" y="5616053"/>
            <a:chExt cx="12179643" cy="1241946"/>
          </a:xfrm>
        </p:grpSpPr>
        <p:pic>
          <p:nvPicPr>
            <p:cNvPr id="6" name="5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7" name="6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8" name="7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
        <p:nvSpPr>
          <p:cNvPr id="9" name="Título 1"/>
          <p:cNvSpPr txBox="1">
            <a:spLocks/>
          </p:cNvSpPr>
          <p:nvPr/>
        </p:nvSpPr>
        <p:spPr>
          <a:xfrm>
            <a:off x="4068612" y="365546"/>
            <a:ext cx="4003589" cy="63534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s-MX" b="1" dirty="0" smtClean="0">
                <a:effectLst>
                  <a:glow rad="139700">
                    <a:schemeClr val="accent2">
                      <a:lumMod val="50000"/>
                      <a:alpha val="40000"/>
                    </a:schemeClr>
                  </a:glow>
                </a:effectLst>
              </a:rPr>
              <a:t>IMPLEMENTACIÓN</a:t>
            </a:r>
            <a:endParaRPr lang="en-US" b="1" dirty="0">
              <a:effectLst>
                <a:glow rad="139700">
                  <a:schemeClr val="accent2">
                    <a:lumMod val="50000"/>
                    <a:alpha val="40000"/>
                  </a:schemeClr>
                </a:glow>
              </a:effectLst>
            </a:endParaRPr>
          </a:p>
        </p:txBody>
      </p:sp>
    </p:spTree>
    <p:extLst>
      <p:ext uri="{BB962C8B-B14F-4D97-AF65-F5344CB8AC3E}">
        <p14:creationId xmlns:p14="http://schemas.microsoft.com/office/powerpoint/2010/main" val="2928799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068612" y="983396"/>
            <a:ext cx="4003589" cy="635345"/>
          </a:xfrm>
        </p:spPr>
        <p:txBody>
          <a:bodyPr/>
          <a:lstStyle/>
          <a:p>
            <a:pPr algn="ctr"/>
            <a:r>
              <a:rPr lang="es-MX" b="1" dirty="0" smtClean="0">
                <a:solidFill>
                  <a:schemeClr val="accent2">
                    <a:lumMod val="50000"/>
                  </a:schemeClr>
                </a:solidFill>
                <a:effectLst>
                  <a:glow rad="139700">
                    <a:schemeClr val="accent2">
                      <a:lumMod val="50000"/>
                      <a:alpha val="40000"/>
                    </a:schemeClr>
                  </a:glow>
                </a:effectLst>
              </a:rPr>
              <a:t>IMPLEMENTACIÓN</a:t>
            </a:r>
            <a:endParaRPr lang="en-US" b="1" dirty="0">
              <a:solidFill>
                <a:schemeClr val="accent2">
                  <a:lumMod val="50000"/>
                </a:schemeClr>
              </a:solidFill>
              <a:effectLst>
                <a:glow rad="139700">
                  <a:schemeClr val="accent2">
                    <a:lumMod val="50000"/>
                    <a:alpha val="40000"/>
                  </a:schemeClr>
                </a:glow>
              </a:effectLst>
            </a:endParaRPr>
          </a:p>
        </p:txBody>
      </p:sp>
      <p:pic>
        <p:nvPicPr>
          <p:cNvPr id="3" name="image2.jpeg"/>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11293" y="3527174"/>
            <a:ext cx="2607945" cy="1901825"/>
          </a:xfrm>
          <a:prstGeom prst="rect">
            <a:avLst/>
          </a:prstGeom>
          <a:ln>
            <a:noFill/>
          </a:ln>
          <a:effectLst>
            <a:softEdge rad="112500"/>
          </a:effectLst>
        </p:spPr>
      </p:pic>
      <p:pic>
        <p:nvPicPr>
          <p:cNvPr id="4" name="Imagen 3" descr="D:\ALCALDIA PEREIRA\ALCALDIA 2019\INFORMES\INFORME 8\MADERABLES\la palmilla - maderables\foto 4 la palmilla.jpg"/>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830451" y="3480209"/>
            <a:ext cx="2931031" cy="2258919"/>
          </a:xfrm>
          <a:prstGeom prst="rect">
            <a:avLst/>
          </a:prstGeom>
          <a:ln>
            <a:noFill/>
          </a:ln>
          <a:effectLst>
            <a:softEdge rad="112500"/>
          </a:effectLst>
        </p:spPr>
      </p:pic>
      <p:pic>
        <p:nvPicPr>
          <p:cNvPr id="5" name="image8.jpeg"/>
          <p:cNvPicPr/>
          <p:nvPr/>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9349679" y="3429000"/>
            <a:ext cx="2670175" cy="2143760"/>
          </a:xfrm>
          <a:prstGeom prst="rect">
            <a:avLst/>
          </a:prstGeom>
          <a:ln>
            <a:noFill/>
          </a:ln>
          <a:effectLst>
            <a:softEdge rad="112500"/>
          </a:effectLst>
        </p:spPr>
      </p:pic>
      <p:pic>
        <p:nvPicPr>
          <p:cNvPr id="6" name="image11.jpeg"/>
          <p:cNvPicPr/>
          <p:nvPr/>
        </p:nvPicPr>
        <p:blipFill>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tretch>
            <a:fillRect/>
          </a:stretch>
        </p:blipFill>
        <p:spPr>
          <a:xfrm>
            <a:off x="5860338" y="3429000"/>
            <a:ext cx="3258951" cy="2361338"/>
          </a:xfrm>
          <a:prstGeom prst="rect">
            <a:avLst/>
          </a:prstGeom>
          <a:ln>
            <a:noFill/>
          </a:ln>
          <a:effectLst>
            <a:softEdge rad="112500"/>
          </a:effectLst>
        </p:spPr>
      </p:pic>
      <p:pic>
        <p:nvPicPr>
          <p:cNvPr id="7" name="image12.jpeg"/>
          <p:cNvPicPr/>
          <p:nvPr/>
        </p:nvPicPr>
        <p:blipFill rotWithShape="1">
          <a:blip r:embed="rId10" cstate="print">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t="3019" b="17010"/>
          <a:stretch/>
        </p:blipFill>
        <p:spPr bwMode="auto">
          <a:xfrm>
            <a:off x="9823932" y="1185400"/>
            <a:ext cx="2270064" cy="2293027"/>
          </a:xfrm>
          <a:prstGeom prst="rect">
            <a:avLst/>
          </a:prstGeom>
          <a:ln>
            <a:noFill/>
          </a:ln>
          <a:effectLst>
            <a:softEdge rad="112500"/>
          </a:effectLst>
          <a:extLst>
            <a:ext uri="{53640926-AAD7-44D8-BBD7-CCE9431645EC}">
              <a14:shadowObscured xmlns:a14="http://schemas.microsoft.com/office/drawing/2010/main"/>
            </a:ext>
          </a:extLst>
        </p:spPr>
      </p:pic>
      <p:pic>
        <p:nvPicPr>
          <p:cNvPr id="9" name="Imagen 8" descr="C:\Users\Lorena\Downloads\IMG-20190614-WA0019.jpg"/>
          <p:cNvPicPr/>
          <p:nvPr/>
        </p:nvPicPr>
        <p:blipFill rotWithShape="1">
          <a:blip r:embed="rId12" cstate="print">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l="5774" t="39041" r="14215" b="13641"/>
          <a:stretch/>
        </p:blipFill>
        <p:spPr bwMode="auto">
          <a:xfrm>
            <a:off x="86579" y="1432540"/>
            <a:ext cx="2162351" cy="2002642"/>
          </a:xfrm>
          <a:prstGeom prst="rect">
            <a:avLst/>
          </a:prstGeom>
          <a:ln>
            <a:noFill/>
          </a:ln>
          <a:effectLst>
            <a:softEdge rad="112500"/>
          </a:effectLst>
          <a:extLst>
            <a:ext uri="{53640926-AAD7-44D8-BBD7-CCE9431645EC}">
              <a14:shadowObscured xmlns:a14="http://schemas.microsoft.com/office/drawing/2010/main"/>
            </a:ext>
          </a:extLst>
        </p:spPr>
      </p:pic>
      <p:pic>
        <p:nvPicPr>
          <p:cNvPr id="10" name="Imagen 9" descr="C:\Users\usuario\Downloads\IMG_4867 (1).jpg"/>
          <p:cNvPicPr/>
          <p:nvPr/>
        </p:nvPicPr>
        <p:blipFill>
          <a:blip r:embed="rId14" cstate="print">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211860" y="1441793"/>
            <a:ext cx="2310714" cy="1938822"/>
          </a:xfrm>
          <a:prstGeom prst="rect">
            <a:avLst/>
          </a:prstGeom>
          <a:ln>
            <a:noFill/>
          </a:ln>
          <a:effectLst>
            <a:softEdge rad="112500"/>
          </a:effectLst>
        </p:spPr>
      </p:pic>
      <p:pic>
        <p:nvPicPr>
          <p:cNvPr id="11" name="image26.jpeg"/>
          <p:cNvPicPr/>
          <p:nvPr/>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tretch>
            <a:fillRect/>
          </a:stretch>
        </p:blipFill>
        <p:spPr>
          <a:xfrm>
            <a:off x="7229563" y="1466507"/>
            <a:ext cx="2631440" cy="1974850"/>
          </a:xfrm>
          <a:prstGeom prst="rect">
            <a:avLst/>
          </a:prstGeom>
          <a:ln>
            <a:noFill/>
          </a:ln>
          <a:effectLst>
            <a:softEdge rad="112500"/>
          </a:effectLst>
        </p:spPr>
      </p:pic>
      <p:pic>
        <p:nvPicPr>
          <p:cNvPr id="12" name="Imagen 11" descr="D:\ALCALDIA PEREIRA\ALCALDIA 2019\INFORMES\INFORME 10\MADERABLES\STAND MADERABLES\foto 3 stand maderables.jpg"/>
          <p:cNvPicPr/>
          <p:nvPr/>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522574" y="1532516"/>
            <a:ext cx="2645204" cy="1717311"/>
          </a:xfrm>
          <a:prstGeom prst="rect">
            <a:avLst/>
          </a:prstGeom>
          <a:ln>
            <a:noFill/>
          </a:ln>
          <a:effectLst>
            <a:softEdge rad="112500"/>
          </a:effectLst>
        </p:spPr>
      </p:pic>
      <p:grpSp>
        <p:nvGrpSpPr>
          <p:cNvPr id="13" name="12 Grupo"/>
          <p:cNvGrpSpPr/>
          <p:nvPr/>
        </p:nvGrpSpPr>
        <p:grpSpPr>
          <a:xfrm>
            <a:off x="12357" y="5616053"/>
            <a:ext cx="12179643" cy="1241946"/>
            <a:chOff x="12357" y="5616053"/>
            <a:chExt cx="12179643" cy="1241946"/>
          </a:xfrm>
        </p:grpSpPr>
        <p:pic>
          <p:nvPicPr>
            <p:cNvPr id="14" name="13 Imagen"/>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15" name="14 Imagen"/>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16" name="15 Image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66364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3877962" y="1045385"/>
            <a:ext cx="4411362" cy="684560"/>
          </a:xfrm>
        </p:spPr>
        <p:txBody>
          <a:bodyPr/>
          <a:lstStyle/>
          <a:p>
            <a:pPr algn="ctr"/>
            <a:r>
              <a:rPr lang="es-MX" b="1" dirty="0" smtClean="0">
                <a:solidFill>
                  <a:schemeClr val="accent2">
                    <a:lumMod val="50000"/>
                  </a:schemeClr>
                </a:solidFill>
                <a:effectLst>
                  <a:glow rad="139700">
                    <a:schemeClr val="accent2">
                      <a:lumMod val="50000"/>
                      <a:alpha val="40000"/>
                    </a:schemeClr>
                  </a:glow>
                </a:effectLst>
              </a:rPr>
              <a:t>CONCLUSIONES</a:t>
            </a:r>
            <a:endParaRPr lang="en-US" b="1" dirty="0">
              <a:solidFill>
                <a:schemeClr val="accent2">
                  <a:lumMod val="50000"/>
                </a:schemeClr>
              </a:solidFill>
              <a:effectLst>
                <a:glow rad="139700">
                  <a:schemeClr val="accent2">
                    <a:lumMod val="50000"/>
                    <a:alpha val="40000"/>
                  </a:schemeClr>
                </a:glow>
              </a:effectLst>
            </a:endParaRPr>
          </a:p>
        </p:txBody>
      </p:sp>
      <p:sp>
        <p:nvSpPr>
          <p:cNvPr id="3" name="Marcador de contenido 2"/>
          <p:cNvSpPr>
            <a:spLocks noGrp="1"/>
          </p:cNvSpPr>
          <p:nvPr>
            <p:ph idx="1"/>
          </p:nvPr>
        </p:nvSpPr>
        <p:spPr>
          <a:xfrm>
            <a:off x="752129" y="1692877"/>
            <a:ext cx="10628444" cy="3744096"/>
          </a:xfrm>
        </p:spPr>
        <p:txBody>
          <a:bodyPr>
            <a:noAutofit/>
          </a:bodyPr>
          <a:lstStyle/>
          <a:p>
            <a:pPr lvl="0" algn="just">
              <a:lnSpc>
                <a:spcPts val="2100"/>
              </a:lnSpc>
            </a:pPr>
            <a:r>
              <a:rPr lang="es-CO" dirty="0">
                <a:solidFill>
                  <a:schemeClr val="bg1"/>
                </a:solidFill>
              </a:rPr>
              <a:t>El sector maderero no cuenta con una base de datos o sistemas de información que permita un control eficaz de las existencias de materia prima, transporte, comercialización y protección del recurso, acorde a lo anterior es importante que los municipios en articulación con las Autoridades Ambientales (CARDER, Policía Ambiental, Ejercito Nacional, entre otros), generen una plataforma donde se pueda obtener datos estadísticos del proceso de la madera y de las medidas de compensación ambiental. </a:t>
            </a:r>
            <a:endParaRPr lang="es-CO" dirty="0" smtClean="0">
              <a:solidFill>
                <a:schemeClr val="bg1"/>
              </a:solidFill>
            </a:endParaRPr>
          </a:p>
          <a:p>
            <a:pPr algn="just">
              <a:lnSpc>
                <a:spcPts val="2100"/>
              </a:lnSpc>
            </a:pPr>
            <a:r>
              <a:rPr lang="es-CO" dirty="0" smtClean="0">
                <a:solidFill>
                  <a:schemeClr val="bg1"/>
                </a:solidFill>
              </a:rPr>
              <a:t>Las </a:t>
            </a:r>
            <a:r>
              <a:rPr lang="es-CO" dirty="0">
                <a:solidFill>
                  <a:schemeClr val="bg1"/>
                </a:solidFill>
              </a:rPr>
              <a:t>instituciones Educativas son un actor importante dentro del proceso de sensibilización en el manejo sostenible de los bosques, las sanciones y las implicaciones de la comercialización ilegal de especies maderables y no maderables puesto que se convierten en multiplicadores de la información, adicionalmente, se observó aceptación en la temática debido a que existe desconocimiento por parte de estos </a:t>
            </a:r>
            <a:r>
              <a:rPr lang="es-CO" dirty="0" smtClean="0">
                <a:solidFill>
                  <a:schemeClr val="bg1"/>
                </a:solidFill>
              </a:rPr>
              <a:t>actores</a:t>
            </a:r>
            <a:r>
              <a:rPr lang="es-CO" dirty="0">
                <a:solidFill>
                  <a:schemeClr val="bg1"/>
                </a:solidFill>
              </a:rPr>
              <a:t>.</a:t>
            </a:r>
            <a:endParaRPr lang="en-US" dirty="0">
              <a:solidFill>
                <a:schemeClr val="bg1"/>
              </a:solidFill>
            </a:endParaRPr>
          </a:p>
          <a:p>
            <a:pPr algn="just">
              <a:lnSpc>
                <a:spcPts val="2100"/>
              </a:lnSpc>
            </a:pPr>
            <a:endParaRPr lang="en-US" dirty="0">
              <a:solidFill>
                <a:schemeClr val="bg1"/>
              </a:solidFill>
            </a:endParaRPr>
          </a:p>
        </p:txBody>
      </p:sp>
      <p:grpSp>
        <p:nvGrpSpPr>
          <p:cNvPr id="4" name="3 Grupo"/>
          <p:cNvGrpSpPr/>
          <p:nvPr/>
        </p:nvGrpSpPr>
        <p:grpSpPr>
          <a:xfrm>
            <a:off x="12357" y="5616053"/>
            <a:ext cx="12179643" cy="1241946"/>
            <a:chOff x="12357" y="5616053"/>
            <a:chExt cx="12179643" cy="1241946"/>
          </a:xfrm>
        </p:grpSpPr>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6" name="5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7" name="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556754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932407" y="2695512"/>
            <a:ext cx="9905998" cy="1478570"/>
          </a:xfrm>
        </p:spPr>
        <p:txBody>
          <a:bodyPr>
            <a:normAutofit/>
          </a:bodyPr>
          <a:lstStyle/>
          <a:p>
            <a:pPr algn="ctr"/>
            <a:r>
              <a:rPr lang="es-MX" sz="8800" b="1" dirty="0" smtClean="0">
                <a:solidFill>
                  <a:schemeClr val="accent2">
                    <a:lumMod val="50000"/>
                  </a:schemeClr>
                </a:solidFill>
                <a:effectLst>
                  <a:glow rad="139700">
                    <a:schemeClr val="accent2">
                      <a:lumMod val="50000"/>
                      <a:alpha val="40000"/>
                    </a:schemeClr>
                  </a:glow>
                </a:effectLst>
              </a:rPr>
              <a:t>GRACIAS</a:t>
            </a:r>
            <a:endParaRPr lang="en-US" sz="8800" b="1" dirty="0">
              <a:solidFill>
                <a:schemeClr val="accent2">
                  <a:lumMod val="50000"/>
                </a:schemeClr>
              </a:solidFill>
              <a:effectLst>
                <a:glow rad="139700">
                  <a:schemeClr val="accent2">
                    <a:lumMod val="50000"/>
                    <a:alpha val="40000"/>
                  </a:schemeClr>
                </a:glow>
              </a:effectLst>
            </a:endParaRPr>
          </a:p>
        </p:txBody>
      </p:sp>
      <p:grpSp>
        <p:nvGrpSpPr>
          <p:cNvPr id="3" name="2 Grupo"/>
          <p:cNvGrpSpPr/>
          <p:nvPr/>
        </p:nvGrpSpPr>
        <p:grpSpPr>
          <a:xfrm>
            <a:off x="12357" y="5616053"/>
            <a:ext cx="12179643" cy="1241946"/>
            <a:chOff x="12357" y="5616053"/>
            <a:chExt cx="12179643" cy="1241946"/>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5" name="4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6" name="5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3340047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28794" y="1700847"/>
            <a:ext cx="9905999" cy="3541714"/>
          </a:xfrm>
        </p:spPr>
        <p:txBody>
          <a:bodyPr>
            <a:normAutofit lnSpcReduction="10000"/>
          </a:bodyPr>
          <a:lstStyle/>
          <a:p>
            <a:pPr algn="just"/>
            <a:r>
              <a:rPr lang="es-CO" dirty="0">
                <a:solidFill>
                  <a:schemeClr val="bg1"/>
                </a:solidFill>
              </a:rPr>
              <a:t>A nivel mundial, existe una alta demanda de los productos maderables y no maderables del bosque en sus distintas presentaciones, tales como la madera en rollo industrial, en pellets, aserrada, en pulpa para papel, las semillas, resinas y frutos.  </a:t>
            </a:r>
            <a:endParaRPr lang="en-US" dirty="0">
              <a:solidFill>
                <a:schemeClr val="bg1"/>
              </a:solidFill>
            </a:endParaRPr>
          </a:p>
          <a:p>
            <a:pPr algn="just"/>
            <a:r>
              <a:rPr lang="es-CO" dirty="0" smtClean="0">
                <a:solidFill>
                  <a:schemeClr val="bg1"/>
                </a:solidFill>
              </a:rPr>
              <a:t>Tal </a:t>
            </a:r>
            <a:r>
              <a:rPr lang="es-CO" dirty="0">
                <a:solidFill>
                  <a:schemeClr val="bg1"/>
                </a:solidFill>
              </a:rPr>
              <a:t>aprovechamiento ha sido la base del bienestar de diversas comunidades; sin embargo, esta actividad puede generar efectos negativos e irreparables en los ecosistemas, que se manifiestan en alteraciones en el hábitat, como desplazamiento de especies y cambios en las variables climáticas.</a:t>
            </a:r>
            <a:endParaRPr lang="en-US" dirty="0">
              <a:solidFill>
                <a:schemeClr val="bg1"/>
              </a:solidFill>
            </a:endParaRPr>
          </a:p>
          <a:p>
            <a:pPr algn="just"/>
            <a:endParaRPr lang="en-US" dirty="0">
              <a:solidFill>
                <a:schemeClr val="bg1"/>
              </a:solidFill>
            </a:endParaRPr>
          </a:p>
        </p:txBody>
      </p:sp>
      <p:grpSp>
        <p:nvGrpSpPr>
          <p:cNvPr id="4" name="3 Grupo"/>
          <p:cNvGrpSpPr/>
          <p:nvPr/>
        </p:nvGrpSpPr>
        <p:grpSpPr>
          <a:xfrm>
            <a:off x="12357" y="5616053"/>
            <a:ext cx="12179643" cy="1241946"/>
            <a:chOff x="12357" y="5616053"/>
            <a:chExt cx="12179643" cy="1241946"/>
          </a:xfrm>
        </p:grpSpPr>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6" name="5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7" name="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
        <p:nvSpPr>
          <p:cNvPr id="9" name="Título 1"/>
          <p:cNvSpPr txBox="1">
            <a:spLocks/>
          </p:cNvSpPr>
          <p:nvPr/>
        </p:nvSpPr>
        <p:spPr>
          <a:xfrm>
            <a:off x="4065371" y="865658"/>
            <a:ext cx="4065373" cy="7654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s-CO" sz="2800" b="1" smtClean="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INTRODUCCIÓN</a:t>
            </a:r>
            <a:endParaRPr lang="en-US" sz="2800" dirty="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6152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065371" y="865658"/>
            <a:ext cx="4065373" cy="765439"/>
          </a:xfrm>
        </p:spPr>
        <p:txBody>
          <a:bodyPr>
            <a:normAutofit/>
          </a:bodyPr>
          <a:lstStyle/>
          <a:p>
            <a:pPr algn="ctr"/>
            <a:r>
              <a:rPr lang="es-CO" sz="2800" b="1" dirty="0" smtClean="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INTRODUCCIÓN</a:t>
            </a:r>
            <a:endParaRPr lang="en-US" sz="2800" dirty="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a:xfrm>
            <a:off x="1428794" y="1639062"/>
            <a:ext cx="9905999" cy="2341121"/>
          </a:xfrm>
        </p:spPr>
        <p:txBody>
          <a:bodyPr>
            <a:normAutofit/>
          </a:bodyPr>
          <a:lstStyle/>
          <a:p>
            <a:pPr marL="0" indent="0" algn="just">
              <a:lnSpc>
                <a:spcPct val="100000"/>
              </a:lnSpc>
              <a:buNone/>
            </a:pPr>
            <a:r>
              <a:rPr lang="es-CO" dirty="0">
                <a:solidFill>
                  <a:schemeClr val="bg1"/>
                </a:solidFill>
              </a:rPr>
              <a:t>Para el municipio de Pereira, dicha situación constituye una creciente preocupación, y se busca que los productos de la madera extraída, transportada, transformada, comercializada y utilizada, provenga de fuentes legales, contribuyendo en la rentabilidad del mercado forestal, de forma que se pague lo justo por el aprovechamiento de la madera</a:t>
            </a:r>
            <a:r>
              <a:rPr lang="es-CO" dirty="0" smtClean="0">
                <a:solidFill>
                  <a:schemeClr val="bg1"/>
                </a:solidFill>
              </a:rPr>
              <a:t>.</a:t>
            </a:r>
            <a:endParaRPr lang="en-US" dirty="0">
              <a:solidFill>
                <a:schemeClr val="bg1"/>
              </a:solidFill>
            </a:endParaRPr>
          </a:p>
        </p:txBody>
      </p:sp>
      <p:pic>
        <p:nvPicPr>
          <p:cNvPr id="1026" name="Picture 2" descr="Extraccion de Madera con Cable Aereo - YouTube"/>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499502" y="3550951"/>
            <a:ext cx="3201579" cy="240118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5" name="4 Grupo"/>
          <p:cNvGrpSpPr/>
          <p:nvPr/>
        </p:nvGrpSpPr>
        <p:grpSpPr>
          <a:xfrm>
            <a:off x="12357" y="5616053"/>
            <a:ext cx="12179643" cy="1241946"/>
            <a:chOff x="12357" y="5616053"/>
            <a:chExt cx="12179643" cy="1241946"/>
          </a:xfrm>
        </p:grpSpPr>
        <p:pic>
          <p:nvPicPr>
            <p:cNvPr id="6" name="5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7" name="6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8" name="7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3711184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2873095" y="976183"/>
            <a:ext cx="6419177" cy="951471"/>
          </a:xfrm>
        </p:spPr>
        <p:txBody>
          <a:bodyPr>
            <a:normAutofit/>
          </a:bodyPr>
          <a:lstStyle/>
          <a:p>
            <a:pPr algn="ctr"/>
            <a:r>
              <a:rPr lang="es-MX" sz="2800" b="1" dirty="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O</a:t>
            </a:r>
            <a:r>
              <a:rPr lang="es-MX" sz="2800" b="1" dirty="0" smtClean="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BJETIVO DEL PROGRAMA</a:t>
            </a:r>
            <a:endParaRPr lang="en-US" sz="2800" b="1" dirty="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a:xfrm>
            <a:off x="1141412" y="2249487"/>
            <a:ext cx="9905999" cy="2507864"/>
          </a:xfrm>
        </p:spPr>
        <p:txBody>
          <a:bodyPr/>
          <a:lstStyle/>
          <a:p>
            <a:pPr marL="0" indent="0" algn="just">
              <a:buNone/>
            </a:pPr>
            <a:r>
              <a:rPr lang="es-CO" dirty="0">
                <a:solidFill>
                  <a:schemeClr val="bg1"/>
                </a:solidFill>
                <a:latin typeface="Arial" panose="020B0604020202020204" pitchFamily="34" charset="0"/>
                <a:ea typeface="Calibri" panose="020F0502020204030204" pitchFamily="34" charset="0"/>
                <a:cs typeface="Times New Roman" panose="02020603050405020304" pitchFamily="18" charset="0"/>
              </a:rPr>
              <a:t>Gestionar de forma sostenible la conservación, el aprovechamiento, la transformación y la comercialización de los productos priorizados, maderables y no maderables del bosque, de conformidad al desarrollo sostenible y a las medidas de adaptación y mitigación al cambio climático.</a:t>
            </a:r>
            <a:r>
              <a:rPr lang="es-CO"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 </a:t>
            </a:r>
          </a:p>
        </p:txBody>
      </p:sp>
      <p:grpSp>
        <p:nvGrpSpPr>
          <p:cNvPr id="4" name="3 Grupo"/>
          <p:cNvGrpSpPr/>
          <p:nvPr/>
        </p:nvGrpSpPr>
        <p:grpSpPr>
          <a:xfrm>
            <a:off x="12357" y="5616053"/>
            <a:ext cx="12179643" cy="1241946"/>
            <a:chOff x="12357" y="5616053"/>
            <a:chExt cx="12179643" cy="1241946"/>
          </a:xfrm>
        </p:grpSpPr>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6" name="5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7" name="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2966558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1141413" y="1236368"/>
            <a:ext cx="9905998" cy="975501"/>
          </a:xfrm>
        </p:spPr>
        <p:txBody>
          <a:bodyPr>
            <a:normAutofit/>
          </a:bodyPr>
          <a:lstStyle/>
          <a:p>
            <a:pPr algn="ctr"/>
            <a:r>
              <a:rPr lang="es-MX" sz="2800" b="1" dirty="0" smtClean="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CLASIFICACIÓN DE LOS PRODUCTOS MADERABLES Y NO MADERABLES</a:t>
            </a:r>
            <a:endParaRPr lang="en-US" sz="2800" b="1" dirty="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endParaRPr>
          </a:p>
        </p:txBody>
      </p:sp>
      <p:graphicFrame>
        <p:nvGraphicFramePr>
          <p:cNvPr id="19" name="Tabla 18"/>
          <p:cNvGraphicFramePr>
            <a:graphicFrameLocks noGrp="1"/>
          </p:cNvGraphicFramePr>
          <p:nvPr>
            <p:extLst>
              <p:ext uri="{D42A27DB-BD31-4B8C-83A1-F6EECF244321}">
                <p14:modId xmlns:p14="http://schemas.microsoft.com/office/powerpoint/2010/main" val="379691830"/>
              </p:ext>
            </p:extLst>
          </p:nvPr>
        </p:nvGraphicFramePr>
        <p:xfrm>
          <a:off x="3023286" y="2215724"/>
          <a:ext cx="6096000" cy="18542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s-CO" dirty="0" smtClean="0">
                          <a:solidFill>
                            <a:schemeClr val="bg1"/>
                          </a:solidFill>
                        </a:rPr>
                        <a:t>ESPECIES MADERABLES</a:t>
                      </a:r>
                      <a:endParaRPr lang="es-CO"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a:txBody>
                    <a:bodyPr/>
                    <a:lstStyle/>
                    <a:p>
                      <a:pPr algn="ctr"/>
                      <a:r>
                        <a:rPr lang="es-CO" dirty="0" smtClean="0">
                          <a:solidFill>
                            <a:schemeClr val="bg1"/>
                          </a:solidFill>
                        </a:rPr>
                        <a:t>ESPECIES NO MADERABLES</a:t>
                      </a:r>
                      <a:endParaRPr lang="es-CO"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extLst>
                  <a:ext uri="{0D108BD9-81ED-4DB2-BD59-A6C34878D82A}">
                    <a16:rowId xmlns:a16="http://schemas.microsoft.com/office/drawing/2014/main" val="10000"/>
                  </a:ext>
                </a:extLst>
              </a:tr>
              <a:tr h="370840">
                <a:tc>
                  <a:txBody>
                    <a:bodyPr/>
                    <a:lstStyle/>
                    <a:p>
                      <a:r>
                        <a:rPr lang="es-CO" dirty="0" smtClean="0"/>
                        <a:t>Cedro</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r>
                        <a:rPr lang="es-CO" dirty="0" smtClean="0"/>
                        <a:t>Bambú</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s-CO" dirty="0" smtClean="0"/>
                        <a:t>Caoba</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r>
                        <a:rPr lang="es-CO" dirty="0" smtClean="0"/>
                        <a:t>Caña Brava</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s-CO" dirty="0" smtClean="0"/>
                        <a:t>Palo de Rosa</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r>
                        <a:rPr lang="es-CO" dirty="0" smtClean="0"/>
                        <a:t>Guadua</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s-CO" dirty="0" smtClean="0"/>
                        <a:t>Canelo</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r>
                        <a:rPr lang="es-CO" dirty="0" smtClean="0"/>
                        <a:t>Palmera</a:t>
                      </a:r>
                      <a:endParaRPr lang="es-CO" dirty="0"/>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pic>
        <p:nvPicPr>
          <p:cNvPr id="20" name="Imagen 19"/>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45092" y="2804995"/>
            <a:ext cx="2634032" cy="2356181"/>
          </a:xfrm>
          <a:prstGeom prst="rect">
            <a:avLst/>
          </a:prstGeom>
          <a:ln>
            <a:noFill/>
          </a:ln>
          <a:effectLst>
            <a:softEdge rad="112500"/>
          </a:effectLst>
        </p:spPr>
      </p:pic>
      <p:pic>
        <p:nvPicPr>
          <p:cNvPr id="21" name="Imagen 20"/>
          <p:cNvPicPr>
            <a:picLocks noChangeAspect="1"/>
          </p:cNvPicPr>
          <p:nvPr/>
        </p:nvPicPr>
        <p:blipFill rotWithShape="1">
          <a:blip r:embed="rId4"/>
          <a:srcRect t="9826" b="10700"/>
          <a:stretch/>
        </p:blipFill>
        <p:spPr>
          <a:xfrm>
            <a:off x="4875801" y="4090087"/>
            <a:ext cx="2425540" cy="1927654"/>
          </a:xfrm>
          <a:prstGeom prst="rect">
            <a:avLst/>
          </a:prstGeom>
          <a:ln>
            <a:noFill/>
          </a:ln>
          <a:effectLst>
            <a:softEdge rad="112500"/>
          </a:effectLst>
        </p:spPr>
      </p:pic>
      <p:pic>
        <p:nvPicPr>
          <p:cNvPr id="22" name="Imagen 21"/>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9488345" y="2579084"/>
            <a:ext cx="2287644" cy="2675380"/>
          </a:xfrm>
          <a:prstGeom prst="rect">
            <a:avLst/>
          </a:prstGeom>
          <a:ln>
            <a:noFill/>
          </a:ln>
          <a:effectLst>
            <a:softEdge rad="112500"/>
          </a:effectLst>
        </p:spPr>
      </p:pic>
      <p:grpSp>
        <p:nvGrpSpPr>
          <p:cNvPr id="7" name="6 Grupo"/>
          <p:cNvGrpSpPr/>
          <p:nvPr/>
        </p:nvGrpSpPr>
        <p:grpSpPr>
          <a:xfrm>
            <a:off x="12357" y="5616053"/>
            <a:ext cx="12179643" cy="1241946"/>
            <a:chOff x="12357" y="5616053"/>
            <a:chExt cx="12179643" cy="1241946"/>
          </a:xfrm>
        </p:grpSpPr>
        <p:pic>
          <p:nvPicPr>
            <p:cNvPr id="8" name="7 Image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9" name="8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10" name="9 Image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2399452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3964459" y="939112"/>
            <a:ext cx="4263081" cy="766119"/>
          </a:xfrm>
        </p:spPr>
        <p:txBody>
          <a:bodyPr>
            <a:normAutofit/>
          </a:bodyPr>
          <a:lstStyle/>
          <a:p>
            <a:pPr algn="ctr"/>
            <a:r>
              <a:rPr lang="es-MX" sz="2800" b="1" dirty="0" smtClean="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QUE SE HA HECHO?</a:t>
            </a:r>
            <a:endParaRPr lang="en-US" sz="2800" b="1" dirty="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a:xfrm>
            <a:off x="531341" y="1733683"/>
            <a:ext cx="11172980" cy="3541714"/>
          </a:xfrm>
        </p:spPr>
        <p:txBody>
          <a:bodyPr>
            <a:normAutofit fontScale="92500" lnSpcReduction="10000"/>
          </a:bodyPr>
          <a:lstStyle/>
          <a:p>
            <a:pPr algn="just"/>
            <a:r>
              <a:rPr lang="es-MX" dirty="0" smtClean="0">
                <a:solidFill>
                  <a:schemeClr val="bg1"/>
                </a:solidFill>
              </a:rPr>
              <a:t>Cocinas eficientes (desde el año 2014).</a:t>
            </a:r>
          </a:p>
          <a:p>
            <a:pPr algn="just"/>
            <a:r>
              <a:rPr lang="es-MX" dirty="0" smtClean="0">
                <a:solidFill>
                  <a:schemeClr val="bg1"/>
                </a:solidFill>
              </a:rPr>
              <a:t>Registro de predios de guaduales legales para aprovechamiento forestal (22 predios con </a:t>
            </a:r>
            <a:r>
              <a:rPr lang="es-CO" dirty="0">
                <a:solidFill>
                  <a:schemeClr val="bg1"/>
                </a:solidFill>
              </a:rPr>
              <a:t>con una generación legal aproximadamente 5.604 m</a:t>
            </a:r>
            <a:r>
              <a:rPr lang="es-CO" baseline="30000" dirty="0">
                <a:solidFill>
                  <a:schemeClr val="bg1"/>
                </a:solidFill>
              </a:rPr>
              <a:t>3</a:t>
            </a:r>
            <a:r>
              <a:rPr lang="es-CO" dirty="0">
                <a:solidFill>
                  <a:schemeClr val="bg1"/>
                </a:solidFill>
              </a:rPr>
              <a:t> de </a:t>
            </a:r>
            <a:r>
              <a:rPr lang="es-CO" dirty="0" smtClean="0">
                <a:solidFill>
                  <a:schemeClr val="bg1"/>
                </a:solidFill>
              </a:rPr>
              <a:t>guadua).</a:t>
            </a:r>
          </a:p>
          <a:p>
            <a:pPr algn="just"/>
            <a:r>
              <a:rPr lang="es-MX" dirty="0" smtClean="0">
                <a:solidFill>
                  <a:schemeClr val="bg1"/>
                </a:solidFill>
              </a:rPr>
              <a:t>Identificación de empresas forestales que procesan y comercializan madera y guadua legal. (en el municipio de Pereira se encuentran 7 empresas legales). (maderas la sexta, Agencia de maderas San Joaquín, Súper </a:t>
            </a:r>
            <a:r>
              <a:rPr lang="es-MX" dirty="0">
                <a:solidFill>
                  <a:schemeClr val="bg1"/>
                </a:solidFill>
              </a:rPr>
              <a:t>M</a:t>
            </a:r>
            <a:r>
              <a:rPr lang="es-MX" dirty="0" smtClean="0">
                <a:solidFill>
                  <a:schemeClr val="bg1"/>
                </a:solidFill>
              </a:rPr>
              <a:t>aderas Jaramillo, Maderas El Roble, Maderas Montenegro y Maderas y </a:t>
            </a:r>
            <a:r>
              <a:rPr lang="es-MX" dirty="0" err="1" smtClean="0">
                <a:solidFill>
                  <a:schemeClr val="bg1"/>
                </a:solidFill>
              </a:rPr>
              <a:t>Machimbres</a:t>
            </a:r>
            <a:r>
              <a:rPr lang="es-MX" dirty="0" smtClean="0">
                <a:solidFill>
                  <a:schemeClr val="bg1"/>
                </a:solidFill>
              </a:rPr>
              <a:t> El Pinar).</a:t>
            </a:r>
          </a:p>
          <a:p>
            <a:pPr algn="just"/>
            <a:r>
              <a:rPr lang="es-MX" dirty="0" smtClean="0">
                <a:solidFill>
                  <a:schemeClr val="bg1"/>
                </a:solidFill>
              </a:rPr>
              <a:t>Controles de legalidad.</a:t>
            </a:r>
            <a:endParaRPr lang="en-US" dirty="0">
              <a:solidFill>
                <a:schemeClr val="bg1"/>
              </a:solidFill>
            </a:endParaRPr>
          </a:p>
        </p:txBody>
      </p:sp>
      <p:grpSp>
        <p:nvGrpSpPr>
          <p:cNvPr id="4" name="3 Grupo"/>
          <p:cNvGrpSpPr/>
          <p:nvPr/>
        </p:nvGrpSpPr>
        <p:grpSpPr>
          <a:xfrm>
            <a:off x="12357" y="5616053"/>
            <a:ext cx="12179643" cy="1241946"/>
            <a:chOff x="12357" y="5616053"/>
            <a:chExt cx="12179643" cy="1241946"/>
          </a:xfrm>
        </p:grpSpPr>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6" name="5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7" name="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3254018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3163328" y="988541"/>
            <a:ext cx="5857103" cy="831459"/>
          </a:xfrm>
        </p:spPr>
        <p:txBody>
          <a:bodyPr>
            <a:noAutofit/>
          </a:bodyPr>
          <a:lstStyle/>
          <a:p>
            <a:pPr algn="ctr"/>
            <a:r>
              <a:rPr lang="es-MX" sz="2800" b="1" dirty="0" smtClean="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SUBPROGRAMAS PLANTEADOS</a:t>
            </a:r>
            <a:endParaRPr lang="en-US" sz="2800" b="1" dirty="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707258637"/>
              </p:ext>
            </p:extLst>
          </p:nvPr>
        </p:nvGraphicFramePr>
        <p:xfrm>
          <a:off x="526753" y="2006755"/>
          <a:ext cx="11098484" cy="3170726"/>
        </p:xfrm>
        <a:graphic>
          <a:graphicData uri="http://schemas.openxmlformats.org/drawingml/2006/table">
            <a:tbl>
              <a:tblPr firstRow="1" bandRow="1">
                <a:solidFill>
                  <a:schemeClr val="tx1"/>
                </a:solidFill>
                <a:tableStyleId>{5C22544A-7EE6-4342-B048-85BDC9FD1C3A}</a:tableStyleId>
              </a:tblPr>
              <a:tblGrid>
                <a:gridCol w="3106133">
                  <a:extLst>
                    <a:ext uri="{9D8B030D-6E8A-4147-A177-3AD203B41FA5}">
                      <a16:colId xmlns:a16="http://schemas.microsoft.com/office/drawing/2014/main" val="313013504"/>
                    </a:ext>
                  </a:extLst>
                </a:gridCol>
                <a:gridCol w="7992351">
                  <a:extLst>
                    <a:ext uri="{9D8B030D-6E8A-4147-A177-3AD203B41FA5}">
                      <a16:colId xmlns:a16="http://schemas.microsoft.com/office/drawing/2014/main" val="2172029785"/>
                    </a:ext>
                  </a:extLst>
                </a:gridCol>
              </a:tblGrid>
              <a:tr h="451894">
                <a:tc>
                  <a:txBody>
                    <a:bodyPr/>
                    <a:lstStyle/>
                    <a:p>
                      <a:pPr algn="ctr"/>
                      <a:r>
                        <a:rPr lang="es-MX" sz="1800" dirty="0" smtClean="0">
                          <a:solidFill>
                            <a:schemeClr val="bg1"/>
                          </a:solidFill>
                        </a:rPr>
                        <a:t>SUBPROGRAMA</a:t>
                      </a:r>
                      <a:endParaRPr lang="en-US" sz="1800"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tc>
                  <a:txBody>
                    <a:bodyPr/>
                    <a:lstStyle/>
                    <a:p>
                      <a:pPr algn="ctr"/>
                      <a:r>
                        <a:rPr lang="es-MX" sz="1800" dirty="0" smtClean="0">
                          <a:solidFill>
                            <a:schemeClr val="bg1"/>
                          </a:solidFill>
                        </a:rPr>
                        <a:t>DESCRIPCIÓN</a:t>
                      </a:r>
                      <a:endParaRPr lang="en-US" sz="1800"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rgbClr val="B76B05"/>
                    </a:solidFill>
                  </a:tcPr>
                </a:tc>
                <a:extLst>
                  <a:ext uri="{0D108BD9-81ED-4DB2-BD59-A6C34878D82A}">
                    <a16:rowId xmlns:a16="http://schemas.microsoft.com/office/drawing/2014/main" val="1833461472"/>
                  </a:ext>
                </a:extLst>
              </a:tr>
              <a:tr h="1072912">
                <a:tc>
                  <a:txBody>
                    <a:bodyPr/>
                    <a:lstStyle/>
                    <a:p>
                      <a:r>
                        <a:rPr lang="es-MX" sz="1600" b="1" dirty="0" smtClean="0">
                          <a:solidFill>
                            <a:schemeClr val="bg1"/>
                          </a:solidFill>
                        </a:rPr>
                        <a:t>1. SENSIBILIZACIÓN</a:t>
                      </a:r>
                      <a:r>
                        <a:rPr lang="es-MX" sz="1600" b="1" baseline="0" dirty="0" smtClean="0">
                          <a:solidFill>
                            <a:schemeClr val="bg1"/>
                          </a:solidFill>
                        </a:rPr>
                        <a:t> Y REFORESTACIÓN </a:t>
                      </a:r>
                      <a:endParaRPr lang="en-US" sz="1600" b="1"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chemeClr val="tx1"/>
                    </a:solidFill>
                  </a:tcPr>
                </a:tc>
                <a:tc>
                  <a:txBody>
                    <a:bodyPr/>
                    <a:lstStyle/>
                    <a:p>
                      <a:pPr algn="just"/>
                      <a:r>
                        <a:rPr lang="es-CO" sz="1600" b="0" kern="1200" dirty="0" smtClean="0">
                          <a:solidFill>
                            <a:schemeClr val="bg1"/>
                          </a:solidFill>
                          <a:effectLst/>
                          <a:latin typeface="+mn-lt"/>
                          <a:ea typeface="+mn-ea"/>
                          <a:cs typeface="+mn-cs"/>
                        </a:rPr>
                        <a:t>E</a:t>
                      </a:r>
                      <a:r>
                        <a:rPr lang="es-CO" sz="1600" kern="1200" dirty="0" smtClean="0">
                          <a:solidFill>
                            <a:schemeClr val="bg1"/>
                          </a:solidFill>
                          <a:effectLst/>
                          <a:latin typeface="+mn-lt"/>
                          <a:ea typeface="+mn-ea"/>
                          <a:cs typeface="+mn-cs"/>
                        </a:rPr>
                        <a:t>ste subprograma, pretende desarrollar acciones que incentiven el aprovechamiento sostenible de los productos maderables y no maderables, junto con el cuidado de coberturas forestales, desde la sensibilización a los estudiantes del sector rural, de igual forma se procura por empoderar a dicha comunidad en la conservación de las áreas de protección.</a:t>
                      </a:r>
                      <a:endParaRPr lang="en-US" sz="1600"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2572104624"/>
                  </a:ext>
                </a:extLst>
              </a:tr>
              <a:tr h="766119">
                <a:tc>
                  <a:txBody>
                    <a:bodyPr/>
                    <a:lstStyle/>
                    <a:p>
                      <a:r>
                        <a:rPr lang="es-MX" sz="1600" b="1" dirty="0" smtClean="0">
                          <a:solidFill>
                            <a:schemeClr val="bg1"/>
                          </a:solidFill>
                        </a:rPr>
                        <a:t>2.</a:t>
                      </a:r>
                      <a:r>
                        <a:rPr lang="es-MX" sz="1600" b="1" baseline="0" dirty="0" smtClean="0">
                          <a:solidFill>
                            <a:schemeClr val="bg1"/>
                          </a:solidFill>
                        </a:rPr>
                        <a:t> TRANSFERENCIA DE CONOCIMIENTO</a:t>
                      </a:r>
                      <a:endParaRPr lang="en-US" sz="1600" b="1"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chemeClr val="tx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CO" sz="1600" kern="1200" dirty="0" smtClean="0">
                          <a:solidFill>
                            <a:schemeClr val="bg1"/>
                          </a:solidFill>
                          <a:effectLst/>
                          <a:latin typeface="+mn-lt"/>
                          <a:ea typeface="+mn-ea"/>
                          <a:cs typeface="+mn-cs"/>
                        </a:rPr>
                        <a:t>Con el ánimo de mitigar el impacto ambiental negativo generado, tiene énfasis en las opciones sostenibles de los procesos de transformación productiva ya existentes de las diferentes empresas del municipio de Pereira este subprograma.</a:t>
                      </a:r>
                      <a:endParaRPr lang="en-US" sz="1600" kern="1200" dirty="0" smtClean="0">
                        <a:solidFill>
                          <a:schemeClr val="bg1"/>
                        </a:solidFill>
                        <a:effectLst/>
                        <a:latin typeface="+mn-lt"/>
                        <a:ea typeface="+mn-ea"/>
                        <a:cs typeface="+mn-cs"/>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2293417532"/>
                  </a:ext>
                </a:extLst>
              </a:tr>
              <a:tr h="709278">
                <a:tc>
                  <a:txBody>
                    <a:bodyPr/>
                    <a:lstStyle/>
                    <a:p>
                      <a:r>
                        <a:rPr lang="es-MX" sz="1600" b="1" dirty="0" smtClean="0">
                          <a:solidFill>
                            <a:schemeClr val="bg1"/>
                          </a:solidFill>
                        </a:rPr>
                        <a:t>3. COMERCIALIZACIÓN LEGAL </a:t>
                      </a:r>
                      <a:endParaRPr lang="en-US" sz="1600" b="1" dirty="0">
                        <a:solidFill>
                          <a:schemeClr val="bg1"/>
                        </a:solidFill>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chemeClr val="tx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CO" sz="1600" kern="1200" dirty="0" smtClean="0">
                          <a:solidFill>
                            <a:schemeClr val="bg1"/>
                          </a:solidFill>
                          <a:effectLst/>
                          <a:latin typeface="+mn-lt"/>
                          <a:ea typeface="+mn-ea"/>
                          <a:cs typeface="+mn-cs"/>
                        </a:rPr>
                        <a:t>Por medio de este subprograma se busca incentivar los diferentes desarrollos de mercado, para la comercialización de los productos y subproductos de maderables y no maderables del bosque, priorizados en la ciudad de Pereira.</a:t>
                      </a:r>
                      <a:endParaRPr lang="en-US" sz="1600" kern="1200" dirty="0" smtClean="0">
                        <a:solidFill>
                          <a:schemeClr val="bg1"/>
                        </a:solidFill>
                        <a:effectLst/>
                        <a:latin typeface="+mn-lt"/>
                        <a:ea typeface="+mn-ea"/>
                        <a:cs typeface="+mn-cs"/>
                      </a:endParaRPr>
                    </a:p>
                  </a:txBody>
                  <a:tcP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883356517"/>
                  </a:ext>
                </a:extLst>
              </a:tr>
            </a:tbl>
          </a:graphicData>
        </a:graphic>
      </p:graphicFrame>
      <p:grpSp>
        <p:nvGrpSpPr>
          <p:cNvPr id="5" name="4 Grupo"/>
          <p:cNvGrpSpPr/>
          <p:nvPr/>
        </p:nvGrpSpPr>
        <p:grpSpPr>
          <a:xfrm>
            <a:off x="12357" y="5616053"/>
            <a:ext cx="12179643" cy="1241946"/>
            <a:chOff x="12357" y="5616053"/>
            <a:chExt cx="12179643" cy="1241946"/>
          </a:xfrm>
        </p:grpSpPr>
        <p:pic>
          <p:nvPicPr>
            <p:cNvPr id="6" name="5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7" name="6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8" name="7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923912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ítulo 3"/>
          <p:cNvSpPr txBox="1">
            <a:spLocks noGrp="1"/>
          </p:cNvSpPr>
          <p:nvPr>
            <p:ph type="title"/>
          </p:nvPr>
        </p:nvSpPr>
        <p:spPr>
          <a:xfrm>
            <a:off x="951470" y="1293782"/>
            <a:ext cx="10256108" cy="523220"/>
          </a:xfrm>
          <a:prstGeom prst="rect">
            <a:avLst/>
          </a:prstGeom>
          <a:noFill/>
        </p:spPr>
        <p:txBody>
          <a:bodyPr wrap="square" rtlCol="0">
            <a:spAutoFit/>
          </a:bodyPr>
          <a:lstStyle/>
          <a:p>
            <a:pPr lvl="1" algn="ctr"/>
            <a:r>
              <a:rPr lang="es-CO" sz="2800" b="1" dirty="0" smtClean="0">
                <a:solidFill>
                  <a:schemeClr val="accent2">
                    <a:lumMod val="50000"/>
                  </a:schemeClr>
                </a:solidFill>
                <a:effectLst>
                  <a:glow rad="139700">
                    <a:schemeClr val="accent2">
                      <a:lumMod val="50000"/>
                      <a:alpha val="40000"/>
                    </a:schemeClr>
                  </a:glow>
                </a:effectLst>
              </a:rPr>
              <a:t>SUBPROGRAMA: </a:t>
            </a:r>
            <a:r>
              <a:rPr lang="es-CO" sz="2800" b="1" dirty="0">
                <a:solidFill>
                  <a:schemeClr val="accent2">
                    <a:lumMod val="50000"/>
                  </a:schemeClr>
                </a:solidFill>
                <a:effectLst>
                  <a:glow rad="139700">
                    <a:schemeClr val="accent2">
                      <a:lumMod val="50000"/>
                      <a:alpha val="40000"/>
                    </a:schemeClr>
                  </a:glow>
                </a:effectLst>
              </a:rPr>
              <a:t>1 </a:t>
            </a:r>
            <a:r>
              <a:rPr lang="es-CO" sz="2800" b="1" dirty="0" smtClean="0">
                <a:solidFill>
                  <a:schemeClr val="accent2">
                    <a:lumMod val="50000"/>
                  </a:schemeClr>
                </a:solidFill>
                <a:effectLst>
                  <a:glow rad="139700">
                    <a:schemeClr val="accent2">
                      <a:lumMod val="50000"/>
                      <a:alpha val="40000"/>
                    </a:schemeClr>
                  </a:glow>
                </a:effectLst>
                <a:latin typeface="Arial" panose="020B0604020202020204" pitchFamily="34" charset="0"/>
                <a:cs typeface="Arial" panose="020B0604020202020204" pitchFamily="34" charset="0"/>
              </a:rPr>
              <a:t>SENSIBILIZACIÓN</a:t>
            </a:r>
            <a:r>
              <a:rPr lang="es-CO" sz="2800" b="1" dirty="0" smtClean="0">
                <a:solidFill>
                  <a:schemeClr val="accent2">
                    <a:lumMod val="50000"/>
                  </a:schemeClr>
                </a:solidFill>
                <a:effectLst>
                  <a:glow rad="139700">
                    <a:schemeClr val="accent2">
                      <a:lumMod val="50000"/>
                      <a:alpha val="40000"/>
                    </a:schemeClr>
                  </a:glow>
                </a:effectLst>
              </a:rPr>
              <a:t> Y REFORESTACIÓN</a:t>
            </a:r>
            <a:endParaRPr lang="es-CO" sz="3200" b="1" dirty="0">
              <a:solidFill>
                <a:schemeClr val="accent2">
                  <a:lumMod val="50000"/>
                </a:schemeClr>
              </a:solidFill>
              <a:effectLst>
                <a:glow rad="139700">
                  <a:schemeClr val="accent2">
                    <a:lumMod val="50000"/>
                    <a:alpha val="40000"/>
                  </a:schemeClr>
                </a:glow>
              </a:effectLst>
            </a:endParaRPr>
          </a:p>
        </p:txBody>
      </p:sp>
      <p:grpSp>
        <p:nvGrpSpPr>
          <p:cNvPr id="6" name="Grupo 5"/>
          <p:cNvGrpSpPr>
            <a:grpSpLocks/>
          </p:cNvGrpSpPr>
          <p:nvPr/>
        </p:nvGrpSpPr>
        <p:grpSpPr bwMode="auto">
          <a:xfrm>
            <a:off x="1989432" y="1791730"/>
            <a:ext cx="8204886" cy="3768778"/>
            <a:chOff x="-180" y="0"/>
            <a:chExt cx="56035" cy="25890"/>
          </a:xfrm>
        </p:grpSpPr>
        <p:sp>
          <p:nvSpPr>
            <p:cNvPr id="7" name="Rectángulo: esquinas redondeadas 174"/>
            <p:cNvSpPr>
              <a:spLocks noChangeArrowheads="1"/>
            </p:cNvSpPr>
            <p:nvPr/>
          </p:nvSpPr>
          <p:spPr bwMode="auto">
            <a:xfrm>
              <a:off x="-180" y="22242"/>
              <a:ext cx="56035" cy="3648"/>
            </a:xfrm>
            <a:prstGeom prst="roundRect">
              <a:avLst>
                <a:gd name="adj" fmla="val 16667"/>
              </a:avLst>
            </a:prstGeom>
            <a:solidFill>
              <a:srgbClr val="FFFFFF"/>
            </a:solidFill>
            <a:ln w="28575" cap="rnd">
              <a:solidFill>
                <a:srgbClr val="0070C0"/>
              </a:solidFill>
              <a:round/>
              <a:headEnd/>
              <a:tailEnd/>
            </a:ln>
          </p:spPr>
          <p:txBody>
            <a:bodyPr rot="0" vert="horz" wrap="square" lIns="91440" tIns="45720" rIns="91440" bIns="45720" anchor="ctr" anchorCtr="0" upright="1">
              <a:noAutofit/>
            </a:bodyPr>
            <a:lstStyle/>
            <a:p>
              <a:pPr algn="ctr">
                <a:spcAft>
                  <a:spcPts val="0"/>
                </a:spcAft>
              </a:pPr>
              <a:r>
                <a:rPr lang="es-ES" sz="1600" b="1" kern="1200" dirty="0">
                  <a:solidFill>
                    <a:schemeClr val="bg1"/>
                  </a:solidFill>
                  <a:effectLst/>
                  <a:latin typeface="Arial" panose="020B0604020202020204" pitchFamily="34" charset="0"/>
                </a:rPr>
                <a:t>Responsable: Dirección Estratégica del Sistema de Gestión Ambiental Municipal.</a:t>
              </a:r>
              <a:endParaRPr lang="en-US" dirty="0">
                <a:solidFill>
                  <a:schemeClr val="bg1"/>
                </a:solidFill>
                <a:effectLst/>
                <a:latin typeface="Times New Roman" panose="02020603050405020304" pitchFamily="18" charset="0"/>
                <a:ea typeface="Times New Roman" panose="02020603050405020304" pitchFamily="18" charset="0"/>
              </a:endParaRPr>
            </a:p>
          </p:txBody>
        </p:sp>
        <p:sp>
          <p:nvSpPr>
            <p:cNvPr id="8" name="Rectángulo: esquinas redondeadas 175"/>
            <p:cNvSpPr>
              <a:spLocks noChangeArrowheads="1"/>
            </p:cNvSpPr>
            <p:nvPr/>
          </p:nvSpPr>
          <p:spPr bwMode="auto">
            <a:xfrm>
              <a:off x="0" y="4399"/>
              <a:ext cx="23564" cy="8488"/>
            </a:xfrm>
            <a:prstGeom prst="roundRect">
              <a:avLst>
                <a:gd name="adj" fmla="val 16667"/>
              </a:avLst>
            </a:prstGeom>
            <a:noFill/>
            <a:ln w="28575" cap="rnd">
              <a:solidFill>
                <a:srgbClr val="90C226"/>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ES" sz="1400" b="1" kern="1200">
                  <a:solidFill>
                    <a:schemeClr val="bg1"/>
                  </a:solidFill>
                  <a:effectLst/>
                  <a:latin typeface="Arial" panose="020B0604020202020204" pitchFamily="34" charset="0"/>
                </a:rPr>
                <a:t>Sensibilizar a la comunidad rural en la conservación y producción de especies maderables y no maderables para la adaptabilidad al cambio climático.</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9" name="Rectángulo: esquinas redondeadas 176"/>
            <p:cNvSpPr>
              <a:spLocks noChangeArrowheads="1"/>
            </p:cNvSpPr>
            <p:nvPr/>
          </p:nvSpPr>
          <p:spPr bwMode="auto">
            <a:xfrm>
              <a:off x="0" y="13606"/>
              <a:ext cx="23534" cy="7974"/>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ES" sz="1400" b="1" kern="1200">
                  <a:solidFill>
                    <a:schemeClr val="bg1"/>
                  </a:solidFill>
                  <a:effectLst/>
                  <a:latin typeface="Arial" panose="020B0604020202020204" pitchFamily="34" charset="0"/>
                </a:rPr>
                <a:t>Promover jornadas de reforestación.</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0" name="Rectángulo: esquinas redondeadas 178"/>
            <p:cNvSpPr>
              <a:spLocks noChangeArrowheads="1"/>
            </p:cNvSpPr>
            <p:nvPr/>
          </p:nvSpPr>
          <p:spPr bwMode="auto">
            <a:xfrm>
              <a:off x="24160" y="4399"/>
              <a:ext cx="10776" cy="8469"/>
            </a:xfrm>
            <a:prstGeom prst="roundRect">
              <a:avLst>
                <a:gd name="adj" fmla="val 13302"/>
              </a:avLst>
            </a:prstGeom>
            <a:noFill/>
            <a:ln w="28575" cap="rnd">
              <a:solidFill>
                <a:srgbClr val="92D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ES" sz="1400" b="1" kern="1200" dirty="0">
                  <a:solidFill>
                    <a:schemeClr val="bg1"/>
                  </a:solidFill>
                  <a:effectLst/>
                  <a:latin typeface="Arial" panose="020B0604020202020204" pitchFamily="34" charset="0"/>
                </a:rPr>
                <a:t>Número de corregimientos sensibilizados.</a:t>
              </a:r>
              <a:endParaRPr lang="en-US" sz="2000" dirty="0">
                <a:solidFill>
                  <a:schemeClr val="bg1"/>
                </a:solidFill>
                <a:effectLst/>
                <a:latin typeface="Times New Roman" panose="02020603050405020304" pitchFamily="18" charset="0"/>
                <a:ea typeface="Times New Roman" panose="02020603050405020304" pitchFamily="18" charset="0"/>
              </a:endParaRPr>
            </a:p>
          </p:txBody>
        </p:sp>
        <p:sp>
          <p:nvSpPr>
            <p:cNvPr id="11" name="Rectángulo: esquinas redondeadas 179"/>
            <p:cNvSpPr>
              <a:spLocks noChangeArrowheads="1"/>
            </p:cNvSpPr>
            <p:nvPr/>
          </p:nvSpPr>
          <p:spPr bwMode="auto">
            <a:xfrm>
              <a:off x="24160" y="13606"/>
              <a:ext cx="10712" cy="7974"/>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just">
                <a:spcAft>
                  <a:spcPts val="0"/>
                </a:spcAft>
              </a:pPr>
              <a:r>
                <a:rPr lang="es-ES" sz="1400" b="1" kern="1200">
                  <a:solidFill>
                    <a:schemeClr val="bg1"/>
                  </a:solidFill>
                  <a:effectLst/>
                  <a:latin typeface="Arial" panose="020B0604020202020204" pitchFamily="34" charset="0"/>
                </a:rPr>
                <a:t>Número de jornadas realizadas.  </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2" name="Rectángulo: esquinas redondeadas 181"/>
            <p:cNvSpPr>
              <a:spLocks noChangeArrowheads="1"/>
            </p:cNvSpPr>
            <p:nvPr/>
          </p:nvSpPr>
          <p:spPr bwMode="auto">
            <a:xfrm>
              <a:off x="172" y="0"/>
              <a:ext cx="23375" cy="3925"/>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lgn="ctr">
                <a:spcAft>
                  <a:spcPts val="0"/>
                </a:spcAft>
              </a:pPr>
              <a:r>
                <a:rPr lang="es-ES" sz="1400" b="1" kern="1200">
                  <a:solidFill>
                    <a:schemeClr val="bg1"/>
                  </a:solidFill>
                  <a:effectLst/>
                  <a:latin typeface="Arial" panose="020B0604020202020204" pitchFamily="34" charset="0"/>
                </a:rPr>
                <a:t>Actividades</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3" name="Rectángulo: esquinas redondeadas 182"/>
            <p:cNvSpPr>
              <a:spLocks noChangeArrowheads="1"/>
            </p:cNvSpPr>
            <p:nvPr/>
          </p:nvSpPr>
          <p:spPr bwMode="auto">
            <a:xfrm>
              <a:off x="35485" y="0"/>
              <a:ext cx="5417" cy="3924"/>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lgn="ctr">
                <a:spcAft>
                  <a:spcPts val="0"/>
                </a:spcAft>
              </a:pPr>
              <a:r>
                <a:rPr lang="es-ES" sz="1400" b="1" kern="1200">
                  <a:solidFill>
                    <a:schemeClr val="bg1"/>
                  </a:solidFill>
                  <a:effectLst/>
                  <a:latin typeface="Arial" panose="020B0604020202020204" pitchFamily="34" charset="0"/>
                </a:rPr>
                <a:t>Meta</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4" name="Rectángulo: esquinas redondeadas 183"/>
            <p:cNvSpPr>
              <a:spLocks noChangeArrowheads="1"/>
            </p:cNvSpPr>
            <p:nvPr/>
          </p:nvSpPr>
          <p:spPr bwMode="auto">
            <a:xfrm>
              <a:off x="24246" y="86"/>
              <a:ext cx="10651" cy="3864"/>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lgn="ctr">
                <a:spcAft>
                  <a:spcPts val="0"/>
                </a:spcAft>
              </a:pPr>
              <a:r>
                <a:rPr lang="es-ES" sz="1400" b="1" kern="1200">
                  <a:solidFill>
                    <a:schemeClr val="bg1"/>
                  </a:solidFill>
                  <a:effectLst/>
                  <a:latin typeface="Arial" panose="020B0604020202020204" pitchFamily="34" charset="0"/>
                </a:rPr>
                <a:t>Indicador</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5" name="Cuadro de texto 185"/>
            <p:cNvSpPr>
              <a:spLocks noChangeArrowheads="1"/>
            </p:cNvSpPr>
            <p:nvPr/>
          </p:nvSpPr>
          <p:spPr bwMode="auto">
            <a:xfrm>
              <a:off x="35580" y="4485"/>
              <a:ext cx="5334" cy="8413"/>
            </a:xfrm>
            <a:prstGeom prst="roundRect">
              <a:avLst>
                <a:gd name="adj" fmla="val 16667"/>
              </a:avLst>
            </a:prstGeom>
            <a:noFill/>
            <a:ln w="28575" cap="rnd">
              <a:solidFill>
                <a:srgbClr val="90C226"/>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pPr algn="ctr">
                <a:spcAft>
                  <a:spcPts val="0"/>
                </a:spcAft>
              </a:pPr>
              <a:r>
                <a:rPr lang="es-ES" sz="1050" kern="1200" dirty="0">
                  <a:solidFill>
                    <a:schemeClr val="bg1"/>
                  </a:solidFill>
                  <a:effectLst/>
                  <a:latin typeface="Trebuchet MS" panose="020B0603020202020204" pitchFamily="34" charset="0"/>
                </a:rPr>
                <a:t> </a:t>
              </a:r>
              <a:endParaRPr lang="en-US" sz="2000" dirty="0">
                <a:solidFill>
                  <a:schemeClr val="bg1"/>
                </a:solidFill>
                <a:effectLst/>
                <a:latin typeface="Times New Roman" panose="02020603050405020304" pitchFamily="18" charset="0"/>
                <a:ea typeface="Times New Roman" panose="02020603050405020304" pitchFamily="18" charset="0"/>
              </a:endParaRPr>
            </a:p>
            <a:p>
              <a:pPr algn="ctr">
                <a:spcAft>
                  <a:spcPts val="0"/>
                </a:spcAft>
              </a:pPr>
              <a:r>
                <a:rPr lang="es-ES" sz="2400" b="1" kern="1200" dirty="0" smtClean="0">
                  <a:solidFill>
                    <a:schemeClr val="bg1"/>
                  </a:solidFill>
                  <a:effectLst/>
                  <a:latin typeface="Arial" panose="020B0604020202020204" pitchFamily="34" charset="0"/>
                </a:rPr>
                <a:t>6</a:t>
              </a:r>
              <a:endParaRPr lang="en-US" sz="2000" dirty="0">
                <a:solidFill>
                  <a:schemeClr val="bg1"/>
                </a:solidFill>
                <a:effectLst/>
                <a:latin typeface="Times New Roman" panose="02020603050405020304" pitchFamily="18" charset="0"/>
                <a:ea typeface="Times New Roman" panose="02020603050405020304" pitchFamily="18" charset="0"/>
              </a:endParaRPr>
            </a:p>
          </p:txBody>
        </p:sp>
        <p:sp>
          <p:nvSpPr>
            <p:cNvPr id="16" name="Cuadro de texto 186"/>
            <p:cNvSpPr>
              <a:spLocks noChangeArrowheads="1"/>
            </p:cNvSpPr>
            <p:nvPr/>
          </p:nvSpPr>
          <p:spPr bwMode="auto">
            <a:xfrm>
              <a:off x="35571" y="13606"/>
              <a:ext cx="5418" cy="7974"/>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a:spcAft>
                  <a:spcPts val="0"/>
                </a:spcAft>
              </a:pPr>
              <a:r>
                <a:rPr lang="es-ES" sz="2400" b="1">
                  <a:solidFill>
                    <a:schemeClr val="bg1"/>
                  </a:solidFill>
                  <a:effectLst/>
                  <a:latin typeface="Arial" panose="020B0604020202020204" pitchFamily="34" charset="0"/>
                  <a:ea typeface="Times New Roman" panose="02020603050405020304" pitchFamily="18" charset="0"/>
                </a:rPr>
                <a:t> </a:t>
              </a:r>
              <a:endParaRPr lang="en-US" sz="2000">
                <a:solidFill>
                  <a:schemeClr val="bg1"/>
                </a:solidFill>
                <a:effectLst/>
                <a:latin typeface="Times New Roman" panose="02020603050405020304" pitchFamily="18" charset="0"/>
                <a:ea typeface="Times New Roman" panose="02020603050405020304" pitchFamily="18" charset="0"/>
              </a:endParaRPr>
            </a:p>
            <a:p>
              <a:pPr algn="ctr">
                <a:spcAft>
                  <a:spcPts val="0"/>
                </a:spcAft>
              </a:pPr>
              <a:r>
                <a:rPr lang="es-ES" sz="2400" b="1">
                  <a:solidFill>
                    <a:schemeClr val="bg1"/>
                  </a:solidFill>
                  <a:effectLst/>
                  <a:latin typeface="Arial" panose="020B0604020202020204" pitchFamily="34" charset="0"/>
                  <a:ea typeface="Times New Roman" panose="02020603050405020304" pitchFamily="18" charset="0"/>
                </a:rPr>
                <a:t> </a:t>
              </a:r>
              <a:r>
                <a:rPr lang="es-ES" sz="2400" b="1" kern="1200">
                  <a:solidFill>
                    <a:schemeClr val="bg1"/>
                  </a:solidFill>
                  <a:effectLst/>
                  <a:latin typeface="Arial" panose="020B0604020202020204" pitchFamily="34" charset="0"/>
                </a:rPr>
                <a:t>2</a:t>
              </a:r>
              <a:endParaRPr lang="en-US" sz="2000">
                <a:solidFill>
                  <a:schemeClr val="bg1"/>
                </a:solidFill>
                <a:effectLst/>
                <a:latin typeface="Times New Roman" panose="02020603050405020304" pitchFamily="18" charset="0"/>
                <a:ea typeface="Times New Roman" panose="02020603050405020304" pitchFamily="18" charset="0"/>
              </a:endParaRPr>
            </a:p>
          </p:txBody>
        </p:sp>
        <p:sp>
          <p:nvSpPr>
            <p:cNvPr id="17" name="Rectángulo: esquinas redondeadas 188"/>
            <p:cNvSpPr>
              <a:spLocks noChangeArrowheads="1"/>
            </p:cNvSpPr>
            <p:nvPr/>
          </p:nvSpPr>
          <p:spPr bwMode="auto">
            <a:xfrm>
              <a:off x="41732" y="86"/>
              <a:ext cx="14095" cy="3904"/>
            </a:xfrm>
            <a:prstGeom prst="roundRect">
              <a:avLst>
                <a:gd name="adj" fmla="val 16667"/>
              </a:avLst>
            </a:prstGeom>
            <a:solidFill>
              <a:srgbClr val="D5F1FF"/>
            </a:solidFill>
            <a:ln w="12700" cap="rnd">
              <a:solidFill>
                <a:srgbClr val="66CCFF"/>
              </a:solidFill>
              <a:round/>
              <a:headEnd/>
              <a:tailEnd/>
            </a:ln>
          </p:spPr>
          <p:txBody>
            <a:bodyPr rot="0" vert="horz" wrap="square" lIns="91440" tIns="45720" rIns="91440" bIns="45720" anchor="ctr" anchorCtr="0" upright="1">
              <a:noAutofit/>
            </a:bodyPr>
            <a:lstStyle/>
            <a:p>
              <a:pPr algn="ctr">
                <a:lnSpc>
                  <a:spcPct val="80000"/>
                </a:lnSpc>
                <a:spcAft>
                  <a:spcPts val="0"/>
                </a:spcAft>
              </a:pPr>
              <a:r>
                <a:rPr lang="es-ES" sz="1400" b="1" kern="1200" dirty="0">
                  <a:solidFill>
                    <a:schemeClr val="bg1"/>
                  </a:solidFill>
                  <a:effectLst/>
                  <a:latin typeface="Arial" panose="020B0604020202020204" pitchFamily="34" charset="0"/>
                </a:rPr>
                <a:t>Actores Involucrados</a:t>
              </a:r>
              <a:endParaRPr lang="en-US" sz="2000" dirty="0">
                <a:solidFill>
                  <a:schemeClr val="bg1"/>
                </a:solidFill>
                <a:effectLst/>
                <a:latin typeface="Times New Roman" panose="02020603050405020304" pitchFamily="18" charset="0"/>
                <a:ea typeface="Times New Roman" panose="02020603050405020304" pitchFamily="18" charset="0"/>
              </a:endParaRPr>
            </a:p>
          </p:txBody>
        </p:sp>
        <p:sp>
          <p:nvSpPr>
            <p:cNvPr id="18" name="Cuadro de texto 189"/>
            <p:cNvSpPr>
              <a:spLocks noChangeArrowheads="1"/>
            </p:cNvSpPr>
            <p:nvPr/>
          </p:nvSpPr>
          <p:spPr bwMode="auto">
            <a:xfrm>
              <a:off x="41620" y="4485"/>
              <a:ext cx="14235" cy="8436"/>
            </a:xfrm>
            <a:prstGeom prst="roundRect">
              <a:avLst>
                <a:gd name="adj" fmla="val 16667"/>
              </a:avLst>
            </a:prstGeom>
            <a:noFill/>
            <a:ln w="28575" cap="rnd">
              <a:solidFill>
                <a:srgbClr val="90C226"/>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algn="just">
                <a:spcAft>
                  <a:spcPts val="0"/>
                </a:spcAft>
              </a:pPr>
              <a:r>
                <a:rPr lang="es-CO" sz="1400" b="1" dirty="0" smtClean="0">
                  <a:solidFill>
                    <a:schemeClr val="bg1"/>
                  </a:solidFill>
                  <a:effectLst/>
                  <a:latin typeface="Arial" panose="020B0604020202020204" pitchFamily="34" charset="0"/>
                  <a:ea typeface="Overlock"/>
                  <a:cs typeface="Times New Roman" panose="02020603050405020304" pitchFamily="18" charset="0"/>
                </a:rPr>
                <a:t>Secretaría </a:t>
              </a:r>
              <a:r>
                <a:rPr lang="es-CO" sz="1400" b="1" dirty="0">
                  <a:solidFill>
                    <a:schemeClr val="bg1"/>
                  </a:solidFill>
                  <a:effectLst/>
                  <a:latin typeface="Arial" panose="020B0604020202020204" pitchFamily="34" charset="0"/>
                  <a:ea typeface="Overlock"/>
                  <a:cs typeface="Times New Roman" panose="02020603050405020304" pitchFamily="18" charset="0"/>
                </a:rPr>
                <a:t>de Desarrollo Rural y Gestión Ambiental, CARDER</a:t>
              </a:r>
              <a:r>
                <a:rPr lang="es-CO" sz="1200" b="1" dirty="0">
                  <a:solidFill>
                    <a:schemeClr val="bg1"/>
                  </a:solidFill>
                  <a:effectLst/>
                  <a:latin typeface="Arial" panose="020B0604020202020204" pitchFamily="34" charset="0"/>
                  <a:ea typeface="Overlock"/>
                  <a:cs typeface="Times New Roman" panose="02020603050405020304" pitchFamily="18" charset="0"/>
                </a:rPr>
                <a:t>.</a:t>
              </a: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Cuadro de texto 190"/>
            <p:cNvSpPr>
              <a:spLocks noChangeArrowheads="1"/>
            </p:cNvSpPr>
            <p:nvPr/>
          </p:nvSpPr>
          <p:spPr bwMode="auto">
            <a:xfrm>
              <a:off x="41535" y="13600"/>
              <a:ext cx="14232" cy="7974"/>
            </a:xfrm>
            <a:prstGeom prst="roundRect">
              <a:avLst>
                <a:gd name="adj" fmla="val 16667"/>
              </a:avLst>
            </a:prstGeom>
            <a:noFill/>
            <a:ln w="28575" cap="rnd">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algn="just">
                <a:spcAft>
                  <a:spcPts val="0"/>
                </a:spcAft>
              </a:pPr>
              <a:r>
                <a:rPr lang="es-CO" sz="1400" b="1" dirty="0" smtClean="0">
                  <a:solidFill>
                    <a:schemeClr val="bg1"/>
                  </a:solidFill>
                  <a:effectLst/>
                  <a:latin typeface="Arial" panose="020B0604020202020204" pitchFamily="34" charset="0"/>
                  <a:ea typeface="Overlock"/>
                  <a:cs typeface="Times New Roman" panose="02020603050405020304" pitchFamily="18" charset="0"/>
                </a:rPr>
                <a:t>Secretaría </a:t>
              </a:r>
              <a:r>
                <a:rPr lang="es-CO" sz="1400" b="1" dirty="0">
                  <a:solidFill>
                    <a:schemeClr val="bg1"/>
                  </a:solidFill>
                  <a:effectLst/>
                  <a:latin typeface="Arial" panose="020B0604020202020204" pitchFamily="34" charset="0"/>
                  <a:ea typeface="Overlock"/>
                  <a:cs typeface="Times New Roman" panose="02020603050405020304" pitchFamily="18" charset="0"/>
                </a:rPr>
                <a:t>de Desarrollo Rural y Gestión Ambiental, CARDER</a:t>
              </a:r>
              <a:r>
                <a:rPr lang="es-CO" sz="1200" b="1" dirty="0">
                  <a:solidFill>
                    <a:schemeClr val="bg1"/>
                  </a:solidFill>
                  <a:effectLst/>
                  <a:latin typeface="Arial" panose="020B0604020202020204" pitchFamily="34" charset="0"/>
                  <a:ea typeface="Overlock"/>
                  <a:cs typeface="Times New Roman" panose="02020603050405020304" pitchFamily="18" charset="0"/>
                </a:rPr>
                <a:t>.</a:t>
              </a:r>
              <a:endParaRPr lang="en-US"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0" name="19 Grupo"/>
          <p:cNvGrpSpPr/>
          <p:nvPr/>
        </p:nvGrpSpPr>
        <p:grpSpPr>
          <a:xfrm>
            <a:off x="12357" y="5616053"/>
            <a:ext cx="12179643" cy="1241946"/>
            <a:chOff x="12357" y="5616053"/>
            <a:chExt cx="12179643" cy="1241946"/>
          </a:xfrm>
        </p:grpSpPr>
        <p:pic>
          <p:nvPicPr>
            <p:cNvPr id="21" name="20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22" name="21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23" name="22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2279617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1678880" y="963828"/>
            <a:ext cx="8810368" cy="852617"/>
          </a:xfrm>
        </p:spPr>
        <p:txBody>
          <a:bodyPr>
            <a:normAutofit/>
          </a:bodyPr>
          <a:lstStyle/>
          <a:p>
            <a:r>
              <a:rPr lang="es-CO" sz="2800" b="1" dirty="0">
                <a:solidFill>
                  <a:schemeClr val="accent2">
                    <a:lumMod val="50000"/>
                  </a:schemeClr>
                </a:solidFill>
                <a:effectLst>
                  <a:glow rad="139700">
                    <a:schemeClr val="accent2">
                      <a:lumMod val="50000"/>
                      <a:alpha val="40000"/>
                    </a:schemeClr>
                  </a:glow>
                </a:effectLst>
              </a:rPr>
              <a:t>Subprograma 2 </a:t>
            </a:r>
            <a:r>
              <a:rPr lang="es-CO" sz="2800" b="1" dirty="0" smtClean="0">
                <a:solidFill>
                  <a:schemeClr val="accent2">
                    <a:lumMod val="50000"/>
                  </a:schemeClr>
                </a:solidFill>
                <a:effectLst>
                  <a:glow rad="139700">
                    <a:schemeClr val="accent2">
                      <a:lumMod val="50000"/>
                      <a:alpha val="40000"/>
                    </a:schemeClr>
                  </a:glow>
                </a:effectLst>
              </a:rPr>
              <a:t>TRANSFERENCIA DE CONOCIMIENTO</a:t>
            </a:r>
            <a:endParaRPr lang="en-US" sz="2800" dirty="0">
              <a:solidFill>
                <a:schemeClr val="accent2">
                  <a:lumMod val="50000"/>
                </a:schemeClr>
              </a:solidFill>
              <a:effectLst>
                <a:glow rad="139700">
                  <a:schemeClr val="accent2">
                    <a:lumMod val="50000"/>
                    <a:alpha val="40000"/>
                  </a:schemeClr>
                </a:glow>
              </a:effectLst>
            </a:endParaRPr>
          </a:p>
        </p:txBody>
      </p:sp>
      <p:grpSp>
        <p:nvGrpSpPr>
          <p:cNvPr id="6" name="Grupo 5"/>
          <p:cNvGrpSpPr>
            <a:grpSpLocks/>
          </p:cNvGrpSpPr>
          <p:nvPr/>
        </p:nvGrpSpPr>
        <p:grpSpPr>
          <a:xfrm>
            <a:off x="2561921" y="1634618"/>
            <a:ext cx="7061518" cy="3981436"/>
            <a:chOff x="0" y="0"/>
            <a:chExt cx="5457825" cy="2219325"/>
          </a:xfrm>
        </p:grpSpPr>
        <p:sp>
          <p:nvSpPr>
            <p:cNvPr id="7" name="Rectángulo: esquinas redondeadas 193"/>
            <p:cNvSpPr/>
            <p:nvPr/>
          </p:nvSpPr>
          <p:spPr>
            <a:xfrm>
              <a:off x="0" y="1798969"/>
              <a:ext cx="5457825" cy="420356"/>
            </a:xfrm>
            <a:prstGeom prst="roundRect">
              <a:avLst/>
            </a:prstGeom>
            <a:solidFill>
              <a:sysClr val="window" lastClr="FFFFFF"/>
            </a:solidFill>
            <a:ln w="28575" cap="rnd" cmpd="sng" algn="ctr">
              <a:solidFill>
                <a:srgbClr val="0070C0"/>
              </a:solidFill>
              <a:prstDash val="solid"/>
            </a:ln>
            <a:effectLst/>
          </p:spPr>
          <p:txBody>
            <a:bodyPr wrap="square" rtlCol="0" anchor="ctr">
              <a:noAutofit/>
            </a:bodyPr>
            <a:lstStyle/>
            <a:p>
              <a:pPr algn="ctr">
                <a:spcAft>
                  <a:spcPts val="0"/>
                </a:spcAft>
              </a:pPr>
              <a:r>
                <a:rPr lang="es-ES" sz="1600" b="1" kern="1200">
                  <a:solidFill>
                    <a:schemeClr val="bg1"/>
                  </a:solidFill>
                  <a:effectLst/>
                  <a:latin typeface="Arial" panose="020B0604020202020204" pitchFamily="34" charset="0"/>
                </a:rPr>
                <a:t>Responsable: Dirección Estratégica del Sistema de Gestión Ambiental Municipal.</a:t>
              </a:r>
              <a:endParaRPr lang="en-US" sz="2400">
                <a:solidFill>
                  <a:schemeClr val="bg1"/>
                </a:solidFill>
                <a:effectLst/>
                <a:latin typeface="Times New Roman" panose="02020603050405020304" pitchFamily="18" charset="0"/>
                <a:ea typeface="Times New Roman" panose="02020603050405020304" pitchFamily="18" charset="0"/>
              </a:endParaRPr>
            </a:p>
          </p:txBody>
        </p:sp>
        <p:sp>
          <p:nvSpPr>
            <p:cNvPr id="8" name="Rectángulo: esquinas redondeadas 194"/>
            <p:cNvSpPr/>
            <p:nvPr/>
          </p:nvSpPr>
          <p:spPr>
            <a:xfrm>
              <a:off x="0" y="485016"/>
              <a:ext cx="2305050" cy="1246505"/>
            </a:xfrm>
            <a:prstGeom prst="roundRect">
              <a:avLst/>
            </a:prstGeom>
            <a:noFill/>
            <a:ln w="28575" cap="rnd" cmpd="sng" algn="ctr">
              <a:solidFill>
                <a:srgbClr val="90C226"/>
              </a:solidFill>
              <a:prstDash val="solid"/>
            </a:ln>
            <a:effectLst/>
          </p:spPr>
          <p:txBody>
            <a:bodyPr wrap="square" rtlCol="0" anchor="ctr">
              <a:noAutofit/>
            </a:bodyPr>
            <a:lstStyle/>
            <a:p>
              <a:pPr algn="just">
                <a:spcAft>
                  <a:spcPts val="0"/>
                </a:spcAft>
              </a:pPr>
              <a:r>
                <a:rPr lang="es-CO" sz="1600" b="1" dirty="0">
                  <a:solidFill>
                    <a:schemeClr val="bg1"/>
                  </a:solidFill>
                  <a:effectLst/>
                  <a:latin typeface="Arial" panose="020B0604020202020204" pitchFamily="34" charset="0"/>
                  <a:ea typeface="Overlock"/>
                  <a:cs typeface="Times New Roman" panose="02020603050405020304" pitchFamily="18" charset="0"/>
                </a:rPr>
                <a:t>Trasferencia de conocimiento entre las entidades de orden público, la academia y las empresas que obtienen subproductos derivados de las líneas priorizadas de maderables y no maderables.</a:t>
              </a:r>
              <a:endPar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esquinas redondeadas 195"/>
            <p:cNvSpPr/>
            <p:nvPr/>
          </p:nvSpPr>
          <p:spPr>
            <a:xfrm>
              <a:off x="2373961" y="485030"/>
              <a:ext cx="1077595" cy="1249045"/>
            </a:xfrm>
            <a:prstGeom prst="roundRect">
              <a:avLst/>
            </a:prstGeom>
            <a:noFill/>
            <a:ln w="28575" cap="rnd" cmpd="sng" algn="ctr">
              <a:solidFill>
                <a:srgbClr val="92D050"/>
              </a:solidFill>
              <a:prstDash val="solid"/>
            </a:ln>
            <a:effectLst/>
          </p:spPr>
          <p:txBody>
            <a:bodyPr wrap="square" rtlCol="0" anchor="ctr">
              <a:noAutofit/>
            </a:bodyPr>
            <a:lstStyle/>
            <a:p>
              <a:pPr algn="just">
                <a:spcAft>
                  <a:spcPts val="0"/>
                </a:spcAft>
              </a:pPr>
              <a:r>
                <a:rPr lang="es-ES" sz="1600" b="1">
                  <a:solidFill>
                    <a:schemeClr val="bg1"/>
                  </a:solidFill>
                  <a:effectLst/>
                  <a:latin typeface="Arial" panose="020B0604020202020204" pitchFamily="34" charset="0"/>
                  <a:ea typeface="Overlock"/>
                </a:rPr>
                <a:t>Número de transferencias de conocimiento realizadas.</a:t>
              </a:r>
              <a:endParaRPr lang="en-US" sz="2400">
                <a:solidFill>
                  <a:schemeClr val="bg1"/>
                </a:solidFill>
                <a:effectLst/>
                <a:latin typeface="Times New Roman" panose="02020603050405020304" pitchFamily="18" charset="0"/>
                <a:ea typeface="Times New Roman" panose="02020603050405020304" pitchFamily="18" charset="0"/>
              </a:endParaRPr>
            </a:p>
          </p:txBody>
        </p:sp>
        <p:sp>
          <p:nvSpPr>
            <p:cNvPr id="10" name="Rectángulo: esquinas redondeadas 196"/>
            <p:cNvSpPr/>
            <p:nvPr/>
          </p:nvSpPr>
          <p:spPr>
            <a:xfrm>
              <a:off x="7951" y="0"/>
              <a:ext cx="2322724" cy="415512"/>
            </a:xfrm>
            <a:prstGeom prst="roundRect">
              <a:avLst/>
            </a:prstGeom>
            <a:solidFill>
              <a:srgbClr val="D5F1FF"/>
            </a:solidFill>
            <a:ln w="12700" cap="rnd" cmpd="sng" algn="ctr">
              <a:solidFill>
                <a:srgbClr val="66CCFF"/>
              </a:solidFill>
              <a:prstDash val="solid"/>
            </a:ln>
            <a:effectLst/>
          </p:spPr>
          <p:txBody>
            <a:bodyPr wrap="square" rtlCol="0" anchor="ctr">
              <a:noAutofit/>
            </a:bodyPr>
            <a:lstStyle/>
            <a:p>
              <a:pPr algn="ctr">
                <a:spcAft>
                  <a:spcPts val="0"/>
                </a:spcAft>
              </a:pPr>
              <a:r>
                <a:rPr lang="es-ES" sz="1600" b="1" kern="1200">
                  <a:solidFill>
                    <a:schemeClr val="bg1"/>
                  </a:solidFill>
                  <a:effectLst/>
                  <a:latin typeface="Arial" panose="020B0604020202020204" pitchFamily="34" charset="0"/>
                </a:rPr>
                <a:t>Actividades</a:t>
              </a:r>
              <a:endParaRPr lang="en-US" sz="2400">
                <a:solidFill>
                  <a:schemeClr val="bg1"/>
                </a:solidFill>
                <a:effectLst/>
                <a:latin typeface="Times New Roman" panose="02020603050405020304" pitchFamily="18" charset="0"/>
                <a:ea typeface="Times New Roman" panose="02020603050405020304" pitchFamily="18" charset="0"/>
              </a:endParaRPr>
            </a:p>
          </p:txBody>
        </p:sp>
        <p:sp>
          <p:nvSpPr>
            <p:cNvPr id="11" name="Rectángulo: esquinas redondeadas 197"/>
            <p:cNvSpPr/>
            <p:nvPr/>
          </p:nvSpPr>
          <p:spPr>
            <a:xfrm>
              <a:off x="3514062" y="0"/>
              <a:ext cx="532698" cy="415290"/>
            </a:xfrm>
            <a:prstGeom prst="roundRect">
              <a:avLst>
                <a:gd name="adj" fmla="val 4117"/>
              </a:avLst>
            </a:prstGeom>
            <a:solidFill>
              <a:srgbClr val="D5F1FF"/>
            </a:solidFill>
            <a:ln w="12700" cap="rnd" cmpd="sng" algn="ctr">
              <a:solidFill>
                <a:srgbClr val="66CCFF"/>
              </a:solidFill>
              <a:prstDash val="solid"/>
            </a:ln>
            <a:effectLst/>
          </p:spPr>
          <p:txBody>
            <a:bodyPr wrap="square" rtlCol="0" anchor="ctr">
              <a:noAutofit/>
            </a:bodyPr>
            <a:lstStyle/>
            <a:p>
              <a:pPr algn="ctr">
                <a:spcAft>
                  <a:spcPts val="0"/>
                </a:spcAft>
              </a:pPr>
              <a:r>
                <a:rPr lang="es-ES" sz="1600" b="1" kern="1200" dirty="0">
                  <a:solidFill>
                    <a:schemeClr val="bg1"/>
                  </a:solidFill>
                  <a:effectLst/>
                  <a:latin typeface="Arial" panose="020B0604020202020204" pitchFamily="34" charset="0"/>
                </a:rPr>
                <a:t>Meta</a:t>
              </a:r>
              <a:endParaRPr lang="en-US" sz="2400" dirty="0">
                <a:solidFill>
                  <a:schemeClr val="bg1"/>
                </a:solidFill>
                <a:effectLst/>
                <a:latin typeface="Times New Roman" panose="02020603050405020304" pitchFamily="18" charset="0"/>
                <a:ea typeface="Times New Roman" panose="02020603050405020304" pitchFamily="18" charset="0"/>
              </a:endParaRPr>
            </a:p>
          </p:txBody>
        </p:sp>
        <p:sp>
          <p:nvSpPr>
            <p:cNvPr id="12" name="Rectángulo: esquinas redondeadas 198"/>
            <p:cNvSpPr/>
            <p:nvPr/>
          </p:nvSpPr>
          <p:spPr>
            <a:xfrm>
              <a:off x="2381913" y="0"/>
              <a:ext cx="1062841" cy="408305"/>
            </a:xfrm>
            <a:prstGeom prst="roundRect">
              <a:avLst/>
            </a:prstGeom>
            <a:solidFill>
              <a:srgbClr val="D5F1FF"/>
            </a:solidFill>
            <a:ln w="12700" cap="rnd" cmpd="sng" algn="ctr">
              <a:solidFill>
                <a:srgbClr val="66CCFF"/>
              </a:solidFill>
              <a:prstDash val="solid"/>
            </a:ln>
            <a:effectLst/>
          </p:spPr>
          <p:txBody>
            <a:bodyPr wrap="square" rtlCol="0" anchor="ctr">
              <a:noAutofit/>
            </a:bodyPr>
            <a:lstStyle/>
            <a:p>
              <a:pPr algn="ctr">
                <a:spcAft>
                  <a:spcPts val="0"/>
                </a:spcAft>
              </a:pPr>
              <a:r>
                <a:rPr lang="es-ES" sz="1600" b="1" kern="1200" dirty="0">
                  <a:solidFill>
                    <a:schemeClr val="bg1"/>
                  </a:solidFill>
                  <a:effectLst/>
                  <a:latin typeface="Arial" panose="020B0604020202020204" pitchFamily="34" charset="0"/>
                </a:rPr>
                <a:t>Indicador</a:t>
              </a:r>
              <a:endParaRPr lang="en-US" sz="2400" dirty="0">
                <a:solidFill>
                  <a:schemeClr val="bg1"/>
                </a:solidFill>
                <a:effectLst/>
                <a:latin typeface="Times New Roman" panose="02020603050405020304" pitchFamily="18" charset="0"/>
                <a:ea typeface="Times New Roman" panose="02020603050405020304" pitchFamily="18" charset="0"/>
              </a:endParaRPr>
            </a:p>
          </p:txBody>
        </p:sp>
        <p:sp>
          <p:nvSpPr>
            <p:cNvPr id="13" name="Cuadro de texto 200"/>
            <p:cNvSpPr txBox="1"/>
            <p:nvPr/>
          </p:nvSpPr>
          <p:spPr>
            <a:xfrm>
              <a:off x="3514062" y="485016"/>
              <a:ext cx="524538" cy="1249045"/>
            </a:xfrm>
            <a:prstGeom prst="roundRect">
              <a:avLst/>
            </a:prstGeom>
            <a:noFill/>
            <a:ln w="28575" cap="rnd" cmpd="sng" algn="ctr">
              <a:solidFill>
                <a:srgbClr val="90C226"/>
              </a:solidFill>
              <a:prstDash val="solid"/>
            </a:ln>
            <a:effectLst/>
          </p:spPr>
          <p:txBody>
            <a:bodyPr wrap="square" rtlCol="0" anchor="ctr">
              <a:noAutofit/>
            </a:bodyPr>
            <a:lstStyle/>
            <a:p>
              <a:pPr algn="ctr">
                <a:spcAft>
                  <a:spcPts val="0"/>
                </a:spcAft>
              </a:pPr>
              <a:r>
                <a:rPr lang="es-ES" sz="1100" kern="1200" dirty="0">
                  <a:solidFill>
                    <a:schemeClr val="bg1"/>
                  </a:solidFill>
                  <a:effectLst/>
                  <a:latin typeface="Trebuchet MS" panose="020B0603020202020204" pitchFamily="34" charset="0"/>
                </a:rPr>
                <a:t> </a:t>
              </a:r>
              <a:endParaRPr lang="en-US" sz="2400" dirty="0">
                <a:solidFill>
                  <a:schemeClr val="bg1"/>
                </a:solidFill>
                <a:effectLst/>
                <a:latin typeface="Times New Roman" panose="02020603050405020304" pitchFamily="18" charset="0"/>
                <a:ea typeface="Times New Roman" panose="02020603050405020304" pitchFamily="18" charset="0"/>
              </a:endParaRPr>
            </a:p>
            <a:p>
              <a:pPr algn="ctr">
                <a:spcAft>
                  <a:spcPts val="0"/>
                </a:spcAft>
              </a:pPr>
              <a:r>
                <a:rPr lang="es-ES" sz="2800" b="1" kern="1200" dirty="0">
                  <a:solidFill>
                    <a:schemeClr val="bg1"/>
                  </a:solidFill>
                  <a:effectLst/>
                  <a:latin typeface="Arial" panose="020B0604020202020204" pitchFamily="34" charset="0"/>
                </a:rPr>
                <a:t> </a:t>
              </a:r>
              <a:r>
                <a:rPr lang="es-ES" sz="2400" b="1" kern="1200" dirty="0" smtClean="0">
                  <a:solidFill>
                    <a:schemeClr val="bg1"/>
                  </a:solidFill>
                  <a:effectLst/>
                  <a:latin typeface="Arial" panose="020B0604020202020204" pitchFamily="34" charset="0"/>
                </a:rPr>
                <a:t>4</a:t>
              </a:r>
              <a:endParaRPr lang="en-US" sz="2400" dirty="0">
                <a:solidFill>
                  <a:schemeClr val="bg1"/>
                </a:solidFill>
                <a:effectLst/>
                <a:latin typeface="Times New Roman" panose="02020603050405020304" pitchFamily="18" charset="0"/>
                <a:ea typeface="Times New Roman" panose="02020603050405020304" pitchFamily="18" charset="0"/>
              </a:endParaRPr>
            </a:p>
          </p:txBody>
        </p:sp>
        <p:sp>
          <p:nvSpPr>
            <p:cNvPr id="14" name="Rectángulo: esquinas redondeadas 201"/>
            <p:cNvSpPr/>
            <p:nvPr/>
          </p:nvSpPr>
          <p:spPr>
            <a:xfrm>
              <a:off x="4116764" y="0"/>
              <a:ext cx="1331535" cy="408305"/>
            </a:xfrm>
            <a:prstGeom prst="roundRect">
              <a:avLst/>
            </a:prstGeom>
            <a:solidFill>
              <a:srgbClr val="D5F1FF"/>
            </a:solidFill>
            <a:ln w="12700" cap="rnd" cmpd="sng" algn="ctr">
              <a:solidFill>
                <a:srgbClr val="66CCFF"/>
              </a:solidFill>
              <a:prstDash val="solid"/>
            </a:ln>
            <a:effectLst/>
          </p:spPr>
          <p:txBody>
            <a:bodyPr wrap="square" rtlCol="0" anchor="ctr">
              <a:noAutofit/>
            </a:bodyPr>
            <a:lstStyle/>
            <a:p>
              <a:pPr algn="ctr">
                <a:spcAft>
                  <a:spcPts val="0"/>
                </a:spcAft>
              </a:pPr>
              <a:r>
                <a:rPr lang="es-ES" sz="1600" b="1" kern="1200">
                  <a:solidFill>
                    <a:schemeClr val="bg1"/>
                  </a:solidFill>
                  <a:effectLst/>
                  <a:latin typeface="Arial" panose="020B0604020202020204" pitchFamily="34" charset="0"/>
                </a:rPr>
                <a:t>Actores</a:t>
              </a:r>
              <a:endParaRPr lang="en-US" sz="2400">
                <a:solidFill>
                  <a:schemeClr val="bg1"/>
                </a:solidFill>
                <a:effectLst/>
                <a:latin typeface="Times New Roman" panose="02020603050405020304" pitchFamily="18" charset="0"/>
                <a:ea typeface="Times New Roman" panose="02020603050405020304" pitchFamily="18" charset="0"/>
              </a:endParaRPr>
            </a:p>
            <a:p>
              <a:pPr algn="ctr">
                <a:spcAft>
                  <a:spcPts val="0"/>
                </a:spcAft>
              </a:pPr>
              <a:r>
                <a:rPr lang="es-ES" sz="1600" b="1" kern="1200">
                  <a:solidFill>
                    <a:schemeClr val="bg1"/>
                  </a:solidFill>
                  <a:effectLst/>
                  <a:latin typeface="Arial" panose="020B0604020202020204" pitchFamily="34" charset="0"/>
                </a:rPr>
                <a:t>Involucrados</a:t>
              </a:r>
              <a:endParaRPr lang="en-US" sz="2400">
                <a:solidFill>
                  <a:schemeClr val="bg1"/>
                </a:solidFill>
                <a:effectLst/>
                <a:latin typeface="Times New Roman" panose="02020603050405020304" pitchFamily="18" charset="0"/>
                <a:ea typeface="Times New Roman" panose="02020603050405020304" pitchFamily="18" charset="0"/>
              </a:endParaRPr>
            </a:p>
          </p:txBody>
        </p:sp>
        <p:sp>
          <p:nvSpPr>
            <p:cNvPr id="15" name="Cuadro de texto 202"/>
            <p:cNvSpPr txBox="1"/>
            <p:nvPr/>
          </p:nvSpPr>
          <p:spPr>
            <a:xfrm>
              <a:off x="4112744" y="485016"/>
              <a:ext cx="1335556" cy="1243330"/>
            </a:xfrm>
            <a:prstGeom prst="roundRect">
              <a:avLst/>
            </a:prstGeom>
            <a:noFill/>
            <a:ln w="28575" cap="rnd" cmpd="sng" algn="ctr">
              <a:solidFill>
                <a:srgbClr val="90C226"/>
              </a:solidFill>
              <a:prstDash val="solid"/>
            </a:ln>
            <a:effectLst/>
          </p:spPr>
          <p:txBody>
            <a:bodyPr wrap="square" rtlCol="0" anchor="ctr">
              <a:noAutofit/>
            </a:bodyPr>
            <a:lstStyle/>
            <a:p>
              <a:pPr algn="just">
                <a:lnSpc>
                  <a:spcPct val="80000"/>
                </a:lnSpc>
                <a:spcAft>
                  <a:spcPts val="0"/>
                </a:spcAft>
              </a:pPr>
              <a:r>
                <a:rPr lang="es-CO" sz="1000" b="1" dirty="0">
                  <a:solidFill>
                    <a:schemeClr val="bg1"/>
                  </a:solidFill>
                  <a:effectLst/>
                  <a:latin typeface="Arial" panose="020B0604020202020204" pitchFamily="34" charset="0"/>
                  <a:ea typeface="Overlock"/>
                  <a:cs typeface="Times New Roman" panose="02020603050405020304" pitchFamily="18" charset="0"/>
                </a:rPr>
                <a:t> </a:t>
              </a:r>
              <a:endPar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80000"/>
                </a:lnSpc>
                <a:spcAft>
                  <a:spcPts val="0"/>
                </a:spcAft>
              </a:pPr>
              <a:r>
                <a:rPr lang="es-CO" sz="1000" b="1" dirty="0">
                  <a:solidFill>
                    <a:schemeClr val="bg1"/>
                  </a:solidFill>
                  <a:effectLst/>
                  <a:latin typeface="Arial" panose="020B0604020202020204" pitchFamily="34" charset="0"/>
                  <a:ea typeface="Overlock"/>
                  <a:cs typeface="Times New Roman" panose="02020603050405020304" pitchFamily="18" charset="0"/>
                </a:rPr>
                <a:t> </a:t>
              </a:r>
              <a:endPar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80000"/>
                </a:lnSpc>
                <a:spcAft>
                  <a:spcPts val="0"/>
                </a:spcAft>
              </a:pPr>
              <a:r>
                <a:rPr lang="es-CO" sz="1600" b="1" dirty="0" smtClean="0">
                  <a:solidFill>
                    <a:schemeClr val="bg1"/>
                  </a:solidFill>
                  <a:effectLst/>
                  <a:latin typeface="Arial" panose="020B0604020202020204" pitchFamily="34" charset="0"/>
                  <a:ea typeface="Overlock"/>
                  <a:cs typeface="Times New Roman" panose="02020603050405020304" pitchFamily="18" charset="0"/>
                </a:rPr>
                <a:t>Secretaría </a:t>
              </a:r>
              <a:r>
                <a:rPr lang="es-CO" sz="1600" b="1" dirty="0">
                  <a:solidFill>
                    <a:schemeClr val="bg1"/>
                  </a:solidFill>
                  <a:effectLst/>
                  <a:latin typeface="Arial" panose="020B0604020202020204" pitchFamily="34" charset="0"/>
                  <a:ea typeface="Overlock"/>
                  <a:cs typeface="Times New Roman" panose="02020603050405020304" pitchFamily="18" charset="0"/>
                </a:rPr>
                <a:t>de Desarrollo Rural y Gestión Ambiental,</a:t>
              </a:r>
              <a:endPar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s-ES" sz="1600" b="1" dirty="0">
                  <a:solidFill>
                    <a:schemeClr val="bg1"/>
                  </a:solidFill>
                  <a:effectLst/>
                  <a:latin typeface="Arial" panose="020B0604020202020204" pitchFamily="34" charset="0"/>
                  <a:ea typeface="Overlock"/>
                </a:rPr>
                <a:t>CARDER.</a:t>
              </a:r>
              <a:endParaRPr lang="en-US" sz="2400" dirty="0">
                <a:solidFill>
                  <a:schemeClr val="bg1"/>
                </a:solidFill>
                <a:effectLst/>
                <a:latin typeface="Times New Roman" panose="02020603050405020304" pitchFamily="18" charset="0"/>
                <a:ea typeface="Times New Roman" panose="02020603050405020304" pitchFamily="18" charset="0"/>
              </a:endParaRPr>
            </a:p>
          </p:txBody>
        </p:sp>
      </p:grpSp>
      <p:grpSp>
        <p:nvGrpSpPr>
          <p:cNvPr id="16" name="15 Grupo"/>
          <p:cNvGrpSpPr/>
          <p:nvPr/>
        </p:nvGrpSpPr>
        <p:grpSpPr>
          <a:xfrm>
            <a:off x="12357" y="5616053"/>
            <a:ext cx="12179643" cy="1241946"/>
            <a:chOff x="12357" y="5616053"/>
            <a:chExt cx="12179643" cy="1241946"/>
          </a:xfrm>
        </p:grpSpPr>
        <p:pic>
          <p:nvPicPr>
            <p:cNvPr id="17" name="16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8345" y="5701460"/>
              <a:ext cx="2703655" cy="1143481"/>
            </a:xfrm>
            <a:prstGeom prst="rect">
              <a:avLst/>
            </a:prstGeom>
          </p:spPr>
        </p:pic>
        <p:pic>
          <p:nvPicPr>
            <p:cNvPr id="18" name="17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29" y="5616053"/>
              <a:ext cx="2516391" cy="672167"/>
            </a:xfrm>
            <a:prstGeom prst="rect">
              <a:avLst/>
            </a:prstGeom>
          </p:spPr>
        </p:pic>
        <p:pic>
          <p:nvPicPr>
            <p:cNvPr id="19" name="18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7" y="6273201"/>
              <a:ext cx="3995936" cy="584798"/>
            </a:xfrm>
            <a:prstGeom prst="rect">
              <a:avLst/>
            </a:prstGeom>
          </p:spPr>
        </p:pic>
      </p:grpSp>
    </p:spTree>
    <p:extLst>
      <p:ext uri="{BB962C8B-B14F-4D97-AF65-F5344CB8AC3E}">
        <p14:creationId xmlns:p14="http://schemas.microsoft.com/office/powerpoint/2010/main" val="8825993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o">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TM04033919[[fn=Circuito]]</Template>
  <TotalTime>189</TotalTime>
  <Words>1148</Words>
  <Application>Microsoft Office PowerPoint</Application>
  <PresentationFormat>Panorámica</PresentationFormat>
  <Paragraphs>121</Paragraphs>
  <Slides>14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14</vt:i4>
      </vt:variant>
    </vt:vector>
  </HeadingPairs>
  <TitlesOfParts>
    <vt:vector size="21" baseType="lpstr">
      <vt:lpstr>Arial</vt:lpstr>
      <vt:lpstr>Calibri</vt:lpstr>
      <vt:lpstr>Overlock</vt:lpstr>
      <vt:lpstr>Times New Roman</vt:lpstr>
      <vt:lpstr>Trebuchet MS</vt:lpstr>
      <vt:lpstr>Tw Cen MT</vt:lpstr>
      <vt:lpstr>Circuito</vt:lpstr>
      <vt:lpstr>APROVECHAMIENTO DE LOS PRODUCTOS MADERABLES Y NO MADERABLES DEL BOSQUE EN EL MUNICIPIO DE PEREIRA</vt:lpstr>
      <vt:lpstr>Presentación de PowerPoint</vt:lpstr>
      <vt:lpstr>INTRODUCCIÓN</vt:lpstr>
      <vt:lpstr>OBJETIVO DEL PROGRAMA</vt:lpstr>
      <vt:lpstr>CLASIFICACIÓN DE LOS PRODUCTOS MADERABLES Y NO MADERABLES</vt:lpstr>
      <vt:lpstr>QUE SE HA HECHO?</vt:lpstr>
      <vt:lpstr>SUBPROGRAMAS PLANTEADOS</vt:lpstr>
      <vt:lpstr>SUBPROGRAMA: 1 SENSIBILIZACIÓN Y REFORESTACIÓN</vt:lpstr>
      <vt:lpstr>Subprograma 2 TRANSFERENCIA DE CONOCIMIENTO</vt:lpstr>
      <vt:lpstr>SUBPROGRAMA 3 COMERCIALIZACIÓN LEGAL </vt:lpstr>
      <vt:lpstr>Presentación de PowerPoint</vt:lpstr>
      <vt:lpstr>IMPLEMENTACIÓN</vt:lpstr>
      <vt:lpstr>CONCLUSIONES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APROVECHAMIENTO DE LOS PRODUCTOS MADERABLES Y NO MADERABLES DEL BOSQUE EN EL MUNICIPIO DE PEREIRA</dc:title>
  <dc:creator>user</dc:creator>
  <cp:lastModifiedBy>user</cp:lastModifiedBy>
  <cp:revision>43</cp:revision>
  <dcterms:created xsi:type="dcterms:W3CDTF">2020-04-11T17:19:11Z</dcterms:created>
  <dcterms:modified xsi:type="dcterms:W3CDTF">2020-04-15T02:08:30Z</dcterms:modified>
</cp:coreProperties>
</file>