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1" r:id="rId16"/>
    <p:sldId id="272" r:id="rId17"/>
    <p:sldId id="273" r:id="rId18"/>
    <p:sldId id="274" r:id="rId19"/>
    <p:sldId id="275" r:id="rId20"/>
    <p:sldId id="276"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28473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961156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27969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4068704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8034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228328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390435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105051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72332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85600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362413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52100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4515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83464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4/14/2020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135695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4/14/2020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711816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4/14/2020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424385993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97639" y="1534266"/>
            <a:ext cx="8921306" cy="1646302"/>
          </a:xfrm>
        </p:spPr>
        <p:txBody>
          <a:bodyPr>
            <a:normAutofit fontScale="90000"/>
          </a:bodyPr>
          <a:lstStyle/>
          <a:p>
            <a:pPr algn="ctr"/>
            <a:r>
              <a:rPr lang="es-MX" b="1" dirty="0" smtClean="0">
                <a:effectLst>
                  <a:glow rad="228600">
                    <a:schemeClr val="accent1">
                      <a:satMod val="175000"/>
                      <a:alpha val="40000"/>
                    </a:schemeClr>
                  </a:glow>
                </a:effectLst>
              </a:rPr>
              <a:t>INDICE DE GESTION AMBIENTAL MUNICIPAL - IGAM</a:t>
            </a:r>
            <a:endParaRPr lang="en-US" b="1" dirty="0">
              <a:effectLst>
                <a:glow rad="228600">
                  <a:schemeClr val="accent1">
                    <a:satMod val="175000"/>
                    <a:alpha val="40000"/>
                  </a:schemeClr>
                </a:glow>
              </a:effectLst>
            </a:endParaRPr>
          </a:p>
        </p:txBody>
      </p:sp>
      <p:sp>
        <p:nvSpPr>
          <p:cNvPr id="3" name="Subtítulo 2"/>
          <p:cNvSpPr>
            <a:spLocks noGrp="1"/>
          </p:cNvSpPr>
          <p:nvPr>
            <p:ph type="subTitle" idx="1"/>
          </p:nvPr>
        </p:nvSpPr>
        <p:spPr>
          <a:xfrm>
            <a:off x="2010325" y="4026120"/>
            <a:ext cx="7766936" cy="1096899"/>
          </a:xfrm>
        </p:spPr>
        <p:txBody>
          <a:bodyPr>
            <a:normAutofit lnSpcReduction="10000"/>
          </a:bodyPr>
          <a:lstStyle/>
          <a:p>
            <a:pPr algn="ctr"/>
            <a:r>
              <a:rPr lang="es-MX" dirty="0" smtClean="0"/>
              <a:t>Dirección Estratégica de  Gestión Ambiental Municipal – DEGA</a:t>
            </a:r>
          </a:p>
          <a:p>
            <a:pPr algn="ctr"/>
            <a:endParaRPr lang="es-MX" dirty="0"/>
          </a:p>
          <a:p>
            <a:pPr algn="ctr"/>
            <a:r>
              <a:rPr lang="es-MX" dirty="0"/>
              <a:t>Pereira Abril  2020</a:t>
            </a:r>
          </a:p>
          <a:p>
            <a:pPr algn="ctr"/>
            <a:endParaRPr lang="en-US" dirty="0"/>
          </a:p>
        </p:txBody>
      </p:sp>
      <p:grpSp>
        <p:nvGrpSpPr>
          <p:cNvPr id="8" name="7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3909978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899892329"/>
              </p:ext>
            </p:extLst>
          </p:nvPr>
        </p:nvGraphicFramePr>
        <p:xfrm>
          <a:off x="1173899" y="1804523"/>
          <a:ext cx="9723749" cy="3703362"/>
        </p:xfrm>
        <a:graphic>
          <a:graphicData uri="http://schemas.openxmlformats.org/drawingml/2006/table">
            <a:tbl>
              <a:tblPr>
                <a:tableStyleId>{5DA37D80-6434-44D0-A028-1B22A696006F}</a:tableStyleId>
              </a:tblPr>
              <a:tblGrid>
                <a:gridCol w="4289052">
                  <a:extLst>
                    <a:ext uri="{9D8B030D-6E8A-4147-A177-3AD203B41FA5}">
                      <a16:colId xmlns:a16="http://schemas.microsoft.com/office/drawing/2014/main" val="599516872"/>
                    </a:ext>
                  </a:extLst>
                </a:gridCol>
                <a:gridCol w="813172">
                  <a:extLst>
                    <a:ext uri="{9D8B030D-6E8A-4147-A177-3AD203B41FA5}">
                      <a16:colId xmlns:a16="http://schemas.microsoft.com/office/drawing/2014/main" val="676629258"/>
                    </a:ext>
                  </a:extLst>
                </a:gridCol>
                <a:gridCol w="813172">
                  <a:extLst>
                    <a:ext uri="{9D8B030D-6E8A-4147-A177-3AD203B41FA5}">
                      <a16:colId xmlns:a16="http://schemas.microsoft.com/office/drawing/2014/main" val="3830120438"/>
                    </a:ext>
                  </a:extLst>
                </a:gridCol>
                <a:gridCol w="813172">
                  <a:extLst>
                    <a:ext uri="{9D8B030D-6E8A-4147-A177-3AD203B41FA5}">
                      <a16:colId xmlns:a16="http://schemas.microsoft.com/office/drawing/2014/main" val="3011807770"/>
                    </a:ext>
                  </a:extLst>
                </a:gridCol>
                <a:gridCol w="1897400">
                  <a:extLst>
                    <a:ext uri="{9D8B030D-6E8A-4147-A177-3AD203B41FA5}">
                      <a16:colId xmlns:a16="http://schemas.microsoft.com/office/drawing/2014/main" val="1134748344"/>
                    </a:ext>
                  </a:extLst>
                </a:gridCol>
                <a:gridCol w="1097781">
                  <a:extLst>
                    <a:ext uri="{9D8B030D-6E8A-4147-A177-3AD203B41FA5}">
                      <a16:colId xmlns:a16="http://schemas.microsoft.com/office/drawing/2014/main" val="599160211"/>
                    </a:ext>
                  </a:extLst>
                </a:gridCol>
              </a:tblGrid>
              <a:tr h="231660">
                <a:tc gridSpan="5">
                  <a:txBody>
                    <a:bodyPr/>
                    <a:lstStyle/>
                    <a:p>
                      <a:pPr algn="ctr" fontAlgn="b"/>
                      <a:r>
                        <a:rPr lang="es-MX" sz="1400" b="1" u="none" strike="noStrike" dirty="0">
                          <a:effectLst/>
                        </a:rPr>
                        <a:t>5. CAPACIDAD DE GESTIÓN DE RECURSOS  </a:t>
                      </a:r>
                      <a:endParaRPr lang="es-MX" sz="14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400" b="1" u="none" strike="noStrike">
                          <a:effectLst/>
                        </a:rPr>
                        <a:t>50</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extLst>
                  <a:ext uri="{0D108BD9-81ED-4DB2-BD59-A6C34878D82A}">
                    <a16:rowId xmlns:a16="http://schemas.microsoft.com/office/drawing/2014/main" val="3981345252"/>
                  </a:ext>
                </a:extLst>
              </a:tr>
              <a:tr h="231660">
                <a:tc>
                  <a:txBody>
                    <a:bodyPr/>
                    <a:lstStyle/>
                    <a:p>
                      <a:pPr algn="l" fontAlgn="b"/>
                      <a:r>
                        <a:rPr lang="en-US" sz="1400" b="1" u="none" strike="noStrike">
                          <a:effectLst/>
                        </a:rPr>
                        <a:t>5.1 Asignación de recursos </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rowSpan="2">
                  <a:txBody>
                    <a:bodyPr/>
                    <a:lstStyle/>
                    <a:p>
                      <a:pPr algn="ctr" fontAlgn="ctr"/>
                      <a:r>
                        <a:rPr lang="en-US" sz="1400" b="1" u="none" strike="noStrike">
                          <a:effectLst/>
                        </a:rPr>
                        <a:t>Sí </a:t>
                      </a:r>
                      <a:endParaRPr lang="en-US"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rowSpan="2">
                  <a:txBody>
                    <a:bodyPr/>
                    <a:lstStyle/>
                    <a:p>
                      <a:pPr algn="ctr" fontAlgn="ctr"/>
                      <a:r>
                        <a:rPr lang="en-US" sz="1400" b="1" u="none" strike="noStrike">
                          <a:effectLst/>
                        </a:rPr>
                        <a:t>No</a:t>
                      </a:r>
                      <a:endParaRPr lang="en-US"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rowSpan="2">
                  <a:txBody>
                    <a:bodyPr/>
                    <a:lstStyle/>
                    <a:p>
                      <a:pPr algn="ctr" fontAlgn="ctr"/>
                      <a:r>
                        <a:rPr lang="en-US" sz="1400" b="1" u="none" strike="noStrike">
                          <a:effectLst/>
                        </a:rPr>
                        <a:t>Calificación </a:t>
                      </a:r>
                      <a:endParaRPr lang="en-US"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rowSpan="2">
                  <a:txBody>
                    <a:bodyPr/>
                    <a:lstStyle/>
                    <a:p>
                      <a:pPr algn="ctr" fontAlgn="ctr"/>
                      <a:r>
                        <a:rPr lang="en-US" sz="1400" b="1" u="none" strike="noStrike">
                          <a:effectLst/>
                        </a:rPr>
                        <a:t>Implicaciones para el SIGAM</a:t>
                      </a:r>
                      <a:endParaRPr lang="en-US"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rowSpan="2">
                  <a:txBody>
                    <a:bodyPr/>
                    <a:lstStyle/>
                    <a:p>
                      <a:pPr algn="ctr" fontAlgn="ctr"/>
                      <a:r>
                        <a:rPr lang="en-US" sz="1400" b="1" u="none" strike="noStrike" dirty="0" err="1">
                          <a:effectLst/>
                        </a:rPr>
                        <a:t>Puntaje</a:t>
                      </a:r>
                      <a:r>
                        <a:rPr lang="en-US" sz="1400" b="1" u="none" strike="noStrike" dirty="0">
                          <a:effectLst/>
                        </a:rPr>
                        <a:t> </a:t>
                      </a:r>
                      <a:r>
                        <a:rPr lang="en-US" sz="1400" b="1" u="none" strike="noStrike" dirty="0" err="1">
                          <a:effectLst/>
                        </a:rPr>
                        <a:t>máximo</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val="1083315732"/>
                  </a:ext>
                </a:extLst>
              </a:tr>
              <a:tr h="231660">
                <a:tc>
                  <a:txBody>
                    <a:bodyPr/>
                    <a:lstStyle/>
                    <a:p>
                      <a:pPr algn="l" fontAlgn="b"/>
                      <a:r>
                        <a:rPr lang="en-US" sz="1400" b="1" u="none" strike="noStrike" dirty="0">
                          <a:effectLst/>
                        </a:rPr>
                        <a:t>(</a:t>
                      </a:r>
                      <a:r>
                        <a:rPr lang="en-US" sz="1400" b="1" u="none" strike="noStrike" dirty="0" err="1">
                          <a:effectLst/>
                        </a:rPr>
                        <a:t>Señale</a:t>
                      </a:r>
                      <a:r>
                        <a:rPr lang="en-US" sz="1400" b="1" u="none" strike="noStrike" dirty="0">
                          <a:effectLst/>
                        </a:rPr>
                        <a:t> con X) </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557743320"/>
                  </a:ext>
                </a:extLst>
              </a:tr>
              <a:tr h="466126">
                <a:tc>
                  <a:txBody>
                    <a:bodyPr/>
                    <a:lstStyle/>
                    <a:p>
                      <a:pPr algn="l" fontAlgn="b"/>
                      <a:r>
                        <a:rPr lang="es-MX" sz="1400" u="none" strike="noStrike" dirty="0">
                          <a:effectLst/>
                        </a:rPr>
                        <a:t>El municipio tiene autosuficiencia en la asignación de recursos destinados al manejo ambiental </a:t>
                      </a:r>
                      <a:endParaRPr lang="es-MX"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dirty="0">
                          <a:effectLst/>
                        </a:rPr>
                        <a:t>X</a:t>
                      </a:r>
                      <a:endParaRPr lang="en-US"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8</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99535575"/>
                  </a:ext>
                </a:extLst>
              </a:tr>
              <a:tr h="384931">
                <a:tc>
                  <a:txBody>
                    <a:bodyPr/>
                    <a:lstStyle/>
                    <a:p>
                      <a:pPr algn="l" fontAlgn="b"/>
                      <a:r>
                        <a:rPr lang="es-MX" sz="1400" u="none" strike="noStrike">
                          <a:effectLst/>
                        </a:rPr>
                        <a:t>Del total, los recursos propios asignados a este rubro son:</a:t>
                      </a:r>
                      <a:endParaRPr lang="es-MX"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49543959"/>
                  </a:ext>
                </a:extLst>
              </a:tr>
              <a:tr h="231660">
                <a:tc>
                  <a:txBody>
                    <a:bodyPr/>
                    <a:lstStyle/>
                    <a:p>
                      <a:pPr algn="l" fontAlgn="b"/>
                      <a:r>
                        <a:rPr lang="es-MX" sz="1400" u="none" strike="noStrike">
                          <a:effectLst/>
                        </a:rPr>
                        <a:t>Entre el 70 y 100%</a:t>
                      </a:r>
                      <a:endParaRPr lang="es-MX"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X</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8</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37217636"/>
                  </a:ext>
                </a:extLst>
              </a:tr>
              <a:tr h="231660">
                <a:tc>
                  <a:txBody>
                    <a:bodyPr/>
                    <a:lstStyle/>
                    <a:p>
                      <a:pPr algn="l" fontAlgn="b"/>
                      <a:r>
                        <a:rPr lang="es-MX" sz="1400" u="none" strike="noStrike">
                          <a:effectLst/>
                        </a:rPr>
                        <a:t>Entre el 40 y 70%</a:t>
                      </a:r>
                      <a:endParaRPr lang="es-MX"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56629974"/>
                  </a:ext>
                </a:extLst>
              </a:tr>
              <a:tr h="231660">
                <a:tc>
                  <a:txBody>
                    <a:bodyPr/>
                    <a:lstStyle/>
                    <a:p>
                      <a:pPr algn="l" fontAlgn="b"/>
                      <a:r>
                        <a:rPr lang="en-US" sz="1400" u="none" strike="noStrike">
                          <a:effectLst/>
                        </a:rPr>
                        <a:t>Menos del 40%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05439824"/>
                  </a:ext>
                </a:extLst>
              </a:tr>
              <a:tr h="252731">
                <a:tc>
                  <a:txBody>
                    <a:bodyPr/>
                    <a:lstStyle/>
                    <a:p>
                      <a:pPr algn="l" fontAlgn="b"/>
                      <a:r>
                        <a:rPr lang="es-MX" sz="1400" u="none" strike="noStrike">
                          <a:effectLst/>
                        </a:rPr>
                        <a:t>El trámite promedio de recursos con entidades dura:</a:t>
                      </a:r>
                      <a:endParaRPr lang="es-MX"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13544610"/>
                  </a:ext>
                </a:extLst>
              </a:tr>
              <a:tr h="231660">
                <a:tc>
                  <a:txBody>
                    <a:bodyPr/>
                    <a:lstStyle/>
                    <a:p>
                      <a:pPr algn="l" fontAlgn="b"/>
                      <a:r>
                        <a:rPr lang="en-US" sz="1400" u="none" strike="noStrike">
                          <a:effectLst/>
                        </a:rPr>
                        <a:t>Menos de dos meses</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49582294"/>
                  </a:ext>
                </a:extLst>
              </a:tr>
              <a:tr h="231660">
                <a:tc>
                  <a:txBody>
                    <a:bodyPr/>
                    <a:lstStyle/>
                    <a:p>
                      <a:pPr algn="l" fontAlgn="b"/>
                      <a:r>
                        <a:rPr lang="en-US" sz="1400" u="none" strike="noStrike">
                          <a:effectLst/>
                        </a:rPr>
                        <a:t>Entre dos y cuatro</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X</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dirty="0">
                          <a:effectLst/>
                        </a:rPr>
                        <a:t>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66157513"/>
                  </a:ext>
                </a:extLst>
              </a:tr>
              <a:tr h="231660">
                <a:tc>
                  <a:txBody>
                    <a:bodyPr/>
                    <a:lstStyle/>
                    <a:p>
                      <a:pPr algn="l" fontAlgn="b"/>
                      <a:r>
                        <a:rPr lang="en-US" sz="1400" u="none" strike="noStrike">
                          <a:effectLst/>
                        </a:rPr>
                        <a:t>Más de cuatro</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71606453"/>
                  </a:ext>
                </a:extLst>
              </a:tr>
              <a:tr h="231660">
                <a:tc gridSpan="3">
                  <a:txBody>
                    <a:bodyPr/>
                    <a:lstStyle/>
                    <a:p>
                      <a:pPr algn="r" fontAlgn="b"/>
                      <a:r>
                        <a:rPr lang="en-US" sz="1400" b="1" u="none" strike="noStrike">
                          <a:effectLst/>
                        </a:rPr>
                        <a:t>SUBTOTAL </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rowSpan="2">
                  <a:txBody>
                    <a:bodyPr/>
                    <a:lstStyle/>
                    <a:p>
                      <a:pPr algn="ctr" fontAlgn="b"/>
                      <a:r>
                        <a:rPr lang="en-US" sz="1400" u="none" strike="noStrike" dirty="0">
                          <a:effectLst/>
                        </a:rPr>
                        <a:t>46</a:t>
                      </a:r>
                      <a:endParaRPr lang="en-US" sz="1400" b="0" i="0" u="none" strike="noStrike" dirty="0">
                        <a:solidFill>
                          <a:srgbClr val="000000"/>
                        </a:solidFill>
                        <a:effectLst/>
                        <a:latin typeface="Calibri" panose="020F0502020204030204" pitchFamily="34" charset="0"/>
                      </a:endParaRPr>
                    </a:p>
                  </a:txBody>
                  <a:tcPr marL="9525" marR="9525" marT="9525" marB="0" anchor="ctr"/>
                </a:tc>
                <a:tc rowSpan="2">
                  <a:txBody>
                    <a:bodyPr/>
                    <a:lstStyle/>
                    <a:p>
                      <a:pPr algn="ctr" fontAlgn="ctr"/>
                      <a:r>
                        <a:rPr lang="en-US" sz="1400" u="none" strike="noStrike">
                          <a:effectLst/>
                        </a:rPr>
                        <a:t>Puntaje máximo</a:t>
                      </a:r>
                      <a:endParaRPr lang="en-US" sz="1400" b="1" i="0" u="none" strike="noStrike">
                        <a:solidFill>
                          <a:srgbClr val="000000"/>
                        </a:solidFill>
                        <a:effectLst/>
                        <a:latin typeface="Calibri" panose="020F0502020204030204" pitchFamily="34" charset="0"/>
                      </a:endParaRPr>
                    </a:p>
                  </a:txBody>
                  <a:tcPr marL="9525" marR="9525" marT="9525" marB="0" anchor="ctr"/>
                </a:tc>
                <a:tc rowSpan="2">
                  <a:txBody>
                    <a:bodyPr/>
                    <a:lstStyle/>
                    <a:p>
                      <a:pPr algn="ctr" fontAlgn="ctr"/>
                      <a:r>
                        <a:rPr lang="en-US" sz="1400" u="none" strike="noStrike">
                          <a:effectLst/>
                        </a:rPr>
                        <a:t>50</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817647"/>
                  </a:ext>
                </a:extLst>
              </a:tr>
              <a:tr h="231660">
                <a:tc gridSpan="3">
                  <a:txBody>
                    <a:bodyPr/>
                    <a:lstStyle/>
                    <a:p>
                      <a:pPr algn="r" fontAlgn="b"/>
                      <a:r>
                        <a:rPr lang="es-MX" sz="1400" b="1" u="none" strike="noStrike" dirty="0">
                          <a:effectLst/>
                        </a:rPr>
                        <a:t>Capacidad de planeación y ejecución </a:t>
                      </a:r>
                      <a:endParaRPr lang="es-MX" sz="14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289615804"/>
                  </a:ext>
                </a:extLst>
              </a:tr>
            </a:tbl>
          </a:graphicData>
        </a:graphic>
      </p:graphicFrame>
      <p:grpSp>
        <p:nvGrpSpPr>
          <p:cNvPr id="4" name="3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594025" y="1212039"/>
            <a:ext cx="8876274"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ts val="2800"/>
              </a:lnSpc>
            </a:pPr>
            <a:r>
              <a:rPr lang="es-MX" sz="2800" b="1" dirty="0" smtClean="0">
                <a:effectLst>
                  <a:glow rad="139700">
                    <a:schemeClr val="accent1">
                      <a:satMod val="175000"/>
                      <a:alpha val="40000"/>
                    </a:schemeClr>
                  </a:glow>
                </a:effectLst>
              </a:rPr>
              <a:t>VARIABLE 5: CAPACIDAD DE GESTIÓN DE RECURSOS</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2718252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974734244"/>
              </p:ext>
            </p:extLst>
          </p:nvPr>
        </p:nvGraphicFramePr>
        <p:xfrm>
          <a:off x="543705" y="1995467"/>
          <a:ext cx="11095356" cy="3431357"/>
        </p:xfrm>
        <a:graphic>
          <a:graphicData uri="http://schemas.openxmlformats.org/drawingml/2006/table">
            <a:tbl>
              <a:tblPr>
                <a:tableStyleId>{5DA37D80-6434-44D0-A028-1B22A696006F}</a:tableStyleId>
              </a:tblPr>
              <a:tblGrid>
                <a:gridCol w="5770614">
                  <a:extLst>
                    <a:ext uri="{9D8B030D-6E8A-4147-A177-3AD203B41FA5}">
                      <a16:colId xmlns:a16="http://schemas.microsoft.com/office/drawing/2014/main" val="207825014"/>
                    </a:ext>
                  </a:extLst>
                </a:gridCol>
                <a:gridCol w="457200">
                  <a:extLst>
                    <a:ext uri="{9D8B030D-6E8A-4147-A177-3AD203B41FA5}">
                      <a16:colId xmlns:a16="http://schemas.microsoft.com/office/drawing/2014/main" val="20001"/>
                    </a:ext>
                  </a:extLst>
                </a:gridCol>
                <a:gridCol w="481913">
                  <a:extLst>
                    <a:ext uri="{9D8B030D-6E8A-4147-A177-3AD203B41FA5}">
                      <a16:colId xmlns:a16="http://schemas.microsoft.com/office/drawing/2014/main" val="20002"/>
                    </a:ext>
                  </a:extLst>
                </a:gridCol>
                <a:gridCol w="1025611">
                  <a:extLst>
                    <a:ext uri="{9D8B030D-6E8A-4147-A177-3AD203B41FA5}">
                      <a16:colId xmlns:a16="http://schemas.microsoft.com/office/drawing/2014/main" val="20003"/>
                    </a:ext>
                  </a:extLst>
                </a:gridCol>
                <a:gridCol w="2113005">
                  <a:extLst>
                    <a:ext uri="{9D8B030D-6E8A-4147-A177-3AD203B41FA5}">
                      <a16:colId xmlns:a16="http://schemas.microsoft.com/office/drawing/2014/main" val="3137500834"/>
                    </a:ext>
                  </a:extLst>
                </a:gridCol>
                <a:gridCol w="1247013">
                  <a:extLst>
                    <a:ext uri="{9D8B030D-6E8A-4147-A177-3AD203B41FA5}">
                      <a16:colId xmlns:a16="http://schemas.microsoft.com/office/drawing/2014/main" val="1384339753"/>
                    </a:ext>
                  </a:extLst>
                </a:gridCol>
              </a:tblGrid>
              <a:tr h="171025">
                <a:tc gridSpan="5">
                  <a:txBody>
                    <a:bodyPr/>
                    <a:lstStyle/>
                    <a:p>
                      <a:pPr algn="ctr" fontAlgn="b"/>
                      <a:r>
                        <a:rPr lang="es-MX" sz="1100" b="1" u="none" strike="noStrike" dirty="0">
                          <a:effectLst/>
                        </a:rPr>
                        <a:t>6. CAPACIDAD DE AUTORREGULACIÓN Y ADECUACIÓN </a:t>
                      </a:r>
                      <a:endParaRPr lang="es-MX" sz="1100" b="1" i="0" u="none" strike="noStrike" dirty="0">
                        <a:solidFill>
                          <a:srgbClr val="000000"/>
                        </a:solidFill>
                        <a:effectLst/>
                        <a:latin typeface="Calibri" panose="020F0502020204030204" pitchFamily="34" charset="0"/>
                      </a:endParaRPr>
                    </a:p>
                  </a:txBody>
                  <a:tcPr marL="5970" marR="5970" marT="5970" marB="0" anchor="b">
                    <a:solidFill>
                      <a:schemeClr val="accent1">
                        <a:lumMod val="60000"/>
                        <a:lumOff val="4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n-US"/>
                    </a:p>
                  </a:txBody>
                  <a:tcPr/>
                </a:tc>
                <a:tc>
                  <a:txBody>
                    <a:bodyPr/>
                    <a:lstStyle/>
                    <a:p>
                      <a:pPr algn="ctr" fontAlgn="b"/>
                      <a:r>
                        <a:rPr lang="en-US" sz="1100" b="1" u="none" strike="noStrike" dirty="0">
                          <a:effectLst/>
                        </a:rPr>
                        <a:t>30</a:t>
                      </a:r>
                      <a:endParaRPr lang="en-US" sz="1100" b="1" i="0" u="none" strike="noStrike" dirty="0">
                        <a:solidFill>
                          <a:srgbClr val="000000"/>
                        </a:solidFill>
                        <a:effectLst/>
                        <a:latin typeface="Calibri" panose="020F0502020204030204" pitchFamily="34" charset="0"/>
                      </a:endParaRPr>
                    </a:p>
                  </a:txBody>
                  <a:tcPr marL="5970" marR="5970" marT="5970" marB="0" anchor="b">
                    <a:solidFill>
                      <a:schemeClr val="accent1">
                        <a:lumMod val="60000"/>
                        <a:lumOff val="40000"/>
                      </a:schemeClr>
                    </a:solidFill>
                  </a:tcPr>
                </a:tc>
                <a:extLst>
                  <a:ext uri="{0D108BD9-81ED-4DB2-BD59-A6C34878D82A}">
                    <a16:rowId xmlns:a16="http://schemas.microsoft.com/office/drawing/2014/main" val="4174619378"/>
                  </a:ext>
                </a:extLst>
              </a:tr>
              <a:tr h="171025">
                <a:tc>
                  <a:txBody>
                    <a:bodyPr/>
                    <a:lstStyle/>
                    <a:p>
                      <a:pPr algn="l" fontAlgn="b"/>
                      <a:r>
                        <a:rPr lang="en-US" sz="1100" b="1" u="none" strike="noStrike" dirty="0">
                          <a:effectLst/>
                        </a:rPr>
                        <a:t>6.1 </a:t>
                      </a:r>
                      <a:r>
                        <a:rPr lang="en-US" sz="1100" b="1" u="none" strike="noStrike" dirty="0" err="1">
                          <a:effectLst/>
                        </a:rPr>
                        <a:t>Desempeño</a:t>
                      </a:r>
                      <a:r>
                        <a:rPr lang="en-US" sz="1100" b="1" u="none" strike="noStrike" dirty="0">
                          <a:effectLst/>
                        </a:rPr>
                        <a:t> </a:t>
                      </a:r>
                      <a:r>
                        <a:rPr lang="en-US" sz="1100" b="1" u="none" strike="noStrike" dirty="0" err="1">
                          <a:effectLst/>
                        </a:rPr>
                        <a:t>institucional</a:t>
                      </a:r>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5970" marR="5970" marT="5970" marB="0" anchor="b">
                    <a:solidFill>
                      <a:schemeClr val="accent1">
                        <a:lumMod val="60000"/>
                        <a:lumOff val="40000"/>
                      </a:schemeClr>
                    </a:solidFill>
                  </a:tcPr>
                </a:tc>
                <a:tc rowSpan="2">
                  <a:txBody>
                    <a:bodyPr/>
                    <a:lstStyle/>
                    <a:p>
                      <a:pPr algn="ctr" fontAlgn="ctr"/>
                      <a:r>
                        <a:rPr lang="en-US" sz="1100" b="1" u="none" strike="noStrike" dirty="0" err="1">
                          <a:effectLst/>
                        </a:rPr>
                        <a:t>Sí</a:t>
                      </a:r>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5970" marR="5970" marT="5970" marB="0" anchor="ctr">
                    <a:solidFill>
                      <a:schemeClr val="accent1">
                        <a:lumMod val="60000"/>
                        <a:lumOff val="40000"/>
                      </a:schemeClr>
                    </a:solidFill>
                  </a:tcPr>
                </a:tc>
                <a:tc rowSpan="2">
                  <a:txBody>
                    <a:bodyPr/>
                    <a:lstStyle/>
                    <a:p>
                      <a:pPr algn="ctr" fontAlgn="ctr"/>
                      <a:r>
                        <a:rPr lang="en-US" sz="1100" b="1" u="none" strike="noStrike" dirty="0">
                          <a:effectLst/>
                        </a:rPr>
                        <a:t>No</a:t>
                      </a:r>
                      <a:endParaRPr lang="en-US" sz="1100" b="1" i="0" u="none" strike="noStrike" dirty="0">
                        <a:solidFill>
                          <a:srgbClr val="000000"/>
                        </a:solidFill>
                        <a:effectLst/>
                        <a:latin typeface="Calibri" panose="020F0502020204030204" pitchFamily="34" charset="0"/>
                      </a:endParaRPr>
                    </a:p>
                  </a:txBody>
                  <a:tcPr marL="5970" marR="5970" marT="5970" marB="0" anchor="ctr">
                    <a:solidFill>
                      <a:schemeClr val="accent1">
                        <a:lumMod val="60000"/>
                        <a:lumOff val="40000"/>
                      </a:schemeClr>
                    </a:solidFill>
                  </a:tcPr>
                </a:tc>
                <a:tc rowSpan="2">
                  <a:txBody>
                    <a:bodyPr/>
                    <a:lstStyle/>
                    <a:p>
                      <a:pPr algn="ctr" fontAlgn="ctr"/>
                      <a:r>
                        <a:rPr lang="en-US" sz="1100" b="1" u="none" strike="noStrike" dirty="0" err="1">
                          <a:effectLst/>
                        </a:rPr>
                        <a:t>Calificación</a:t>
                      </a:r>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5970" marR="5970" marT="5970" marB="0" anchor="ctr">
                    <a:solidFill>
                      <a:schemeClr val="accent1">
                        <a:lumMod val="60000"/>
                        <a:lumOff val="40000"/>
                      </a:schemeClr>
                    </a:solidFill>
                  </a:tcPr>
                </a:tc>
                <a:tc rowSpan="2">
                  <a:txBody>
                    <a:bodyPr/>
                    <a:lstStyle/>
                    <a:p>
                      <a:pPr algn="ctr" fontAlgn="ctr"/>
                      <a:r>
                        <a:rPr lang="en-US" sz="1100" b="1" u="none" strike="noStrike">
                          <a:effectLst/>
                        </a:rPr>
                        <a:t>Implicaciones para el SIGAM</a:t>
                      </a:r>
                      <a:endParaRPr lang="en-US" sz="1100" b="1" i="0" u="none" strike="noStrike">
                        <a:solidFill>
                          <a:srgbClr val="000000"/>
                        </a:solidFill>
                        <a:effectLst/>
                        <a:latin typeface="Calibri" panose="020F0502020204030204" pitchFamily="34" charset="0"/>
                      </a:endParaRPr>
                    </a:p>
                  </a:txBody>
                  <a:tcPr marL="5970" marR="5970" marT="5970" marB="0" anchor="ctr">
                    <a:solidFill>
                      <a:schemeClr val="accent1">
                        <a:lumMod val="60000"/>
                        <a:lumOff val="40000"/>
                      </a:schemeClr>
                    </a:solidFill>
                  </a:tcPr>
                </a:tc>
                <a:tc rowSpan="2">
                  <a:txBody>
                    <a:bodyPr/>
                    <a:lstStyle/>
                    <a:p>
                      <a:pPr algn="ctr" fontAlgn="ctr"/>
                      <a:r>
                        <a:rPr lang="en-US" sz="1100" b="1" u="none" strike="noStrike" dirty="0" err="1">
                          <a:effectLst/>
                        </a:rPr>
                        <a:t>Puntaje</a:t>
                      </a:r>
                      <a:r>
                        <a:rPr lang="en-US" sz="1100" b="1" u="none" strike="noStrike" dirty="0">
                          <a:effectLst/>
                        </a:rPr>
                        <a:t> </a:t>
                      </a:r>
                      <a:r>
                        <a:rPr lang="en-US" sz="1100" b="1" u="none" strike="noStrike" dirty="0" err="1">
                          <a:effectLst/>
                        </a:rPr>
                        <a:t>máximo</a:t>
                      </a:r>
                      <a:endParaRPr lang="en-US" sz="1100" b="1" i="0" u="none" strike="noStrike" dirty="0">
                        <a:solidFill>
                          <a:srgbClr val="000000"/>
                        </a:solidFill>
                        <a:effectLst/>
                        <a:latin typeface="Calibri" panose="020F0502020204030204" pitchFamily="34" charset="0"/>
                      </a:endParaRPr>
                    </a:p>
                  </a:txBody>
                  <a:tcPr marL="5970" marR="5970" marT="5970" marB="0" anchor="ctr">
                    <a:solidFill>
                      <a:schemeClr val="accent1">
                        <a:lumMod val="60000"/>
                        <a:lumOff val="40000"/>
                      </a:schemeClr>
                    </a:solidFill>
                  </a:tcPr>
                </a:tc>
                <a:extLst>
                  <a:ext uri="{0D108BD9-81ED-4DB2-BD59-A6C34878D82A}">
                    <a16:rowId xmlns:a16="http://schemas.microsoft.com/office/drawing/2014/main" val="2854223952"/>
                  </a:ext>
                </a:extLst>
              </a:tr>
              <a:tr h="171025">
                <a:tc>
                  <a:txBody>
                    <a:bodyPr/>
                    <a:lstStyle/>
                    <a:p>
                      <a:pPr algn="l" fontAlgn="b"/>
                      <a:r>
                        <a:rPr lang="en-US" sz="1100" b="1" u="none" strike="noStrike" dirty="0">
                          <a:effectLst/>
                        </a:rPr>
                        <a:t>(</a:t>
                      </a:r>
                      <a:r>
                        <a:rPr lang="en-US" sz="1100" b="1" u="none" strike="noStrike" dirty="0" err="1">
                          <a:effectLst/>
                        </a:rPr>
                        <a:t>Señale</a:t>
                      </a:r>
                      <a:r>
                        <a:rPr lang="en-US" sz="1100" b="1" u="none" strike="noStrike" dirty="0">
                          <a:effectLst/>
                        </a:rPr>
                        <a:t> con X) </a:t>
                      </a:r>
                      <a:endParaRPr lang="en-US" sz="1100" b="1" i="0" u="none" strike="noStrike" dirty="0">
                        <a:solidFill>
                          <a:srgbClr val="000000"/>
                        </a:solidFill>
                        <a:effectLst/>
                        <a:latin typeface="Calibri" panose="020F0502020204030204" pitchFamily="34" charset="0"/>
                      </a:endParaRPr>
                    </a:p>
                  </a:txBody>
                  <a:tcPr marL="5970" marR="5970" marT="5970" marB="0" anchor="b">
                    <a:solidFill>
                      <a:schemeClr val="accent1">
                        <a:lumMod val="60000"/>
                        <a:lumOff val="40000"/>
                      </a:schemeClr>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244729146"/>
                  </a:ext>
                </a:extLst>
              </a:tr>
              <a:tr h="247017">
                <a:tc>
                  <a:txBody>
                    <a:bodyPr/>
                    <a:lstStyle/>
                    <a:p>
                      <a:pPr algn="just" fontAlgn="ctr"/>
                      <a:r>
                        <a:rPr lang="es-MX" sz="1100" u="none" strike="noStrike">
                          <a:effectLst/>
                        </a:rPr>
                        <a:t>El municipio realiza informes periódicos de desempeño de sus entidades ambientales.</a:t>
                      </a:r>
                      <a:endParaRPr lang="es-MX" sz="1100" b="0" i="0" u="none" strike="noStrike">
                        <a:solidFill>
                          <a:srgbClr val="000000"/>
                        </a:solidFill>
                        <a:effectLst/>
                        <a:latin typeface="Calibri" panose="020F0502020204030204" pitchFamily="34" charset="0"/>
                      </a:endParaRPr>
                    </a:p>
                  </a:txBody>
                  <a:tcPr marL="5970" marR="5970" marT="5970" marB="0" anchor="ctr"/>
                </a:tc>
                <a:tc>
                  <a:txBody>
                    <a:bodyPr/>
                    <a:lstStyle/>
                    <a:p>
                      <a:pPr algn="ctr" fontAlgn="ctr"/>
                      <a:r>
                        <a:rPr lang="en-US" sz="1100" u="none" strike="noStrike" dirty="0">
                          <a:effectLst/>
                        </a:rPr>
                        <a:t>X</a:t>
                      </a:r>
                      <a:endParaRPr lang="en-US" sz="1100" b="1" i="0" u="none" strike="noStrike" dirty="0">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dirty="0">
                          <a:effectLst/>
                        </a:rPr>
                        <a:t>5</a:t>
                      </a:r>
                      <a:endParaRPr lang="en-US" sz="1100" b="1" i="0" u="none" strike="noStrike" dirty="0">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dirty="0">
                          <a:effectLst/>
                        </a:rPr>
                        <a:t>5</a:t>
                      </a:r>
                      <a:endParaRPr lang="en-US" sz="1100" b="0" i="0" u="none" strike="noStrike" dirty="0">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3487579227"/>
                  </a:ext>
                </a:extLst>
              </a:tr>
              <a:tr h="222416">
                <a:tc>
                  <a:txBody>
                    <a:bodyPr/>
                    <a:lstStyle/>
                    <a:p>
                      <a:pPr algn="just" fontAlgn="ctr"/>
                      <a:r>
                        <a:rPr lang="es-MX" sz="1100" u="none" strike="noStrike">
                          <a:effectLst/>
                        </a:rPr>
                        <a:t>Posee instructivos y manuales de funciones para regular su funcionamiento.</a:t>
                      </a:r>
                      <a:endParaRPr lang="es-MX" sz="1100" b="0" i="0" u="none" strike="noStrike">
                        <a:solidFill>
                          <a:srgbClr val="000000"/>
                        </a:solidFill>
                        <a:effectLst/>
                        <a:latin typeface="Calibri" panose="020F0502020204030204" pitchFamily="34" charset="0"/>
                      </a:endParaRPr>
                    </a:p>
                  </a:txBody>
                  <a:tcPr marL="5970" marR="5970" marT="5970" marB="0" anchor="ctr"/>
                </a:tc>
                <a:tc>
                  <a:txBody>
                    <a:bodyPr/>
                    <a:lstStyle/>
                    <a:p>
                      <a:pPr algn="ctr" fontAlgn="ctr"/>
                      <a:r>
                        <a:rPr lang="en-US" sz="1100" u="none" strike="noStrike">
                          <a:effectLst/>
                        </a:rPr>
                        <a:t>X</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5</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4270991514"/>
                  </a:ext>
                </a:extLst>
              </a:tr>
              <a:tr h="234768">
                <a:tc>
                  <a:txBody>
                    <a:bodyPr/>
                    <a:lstStyle/>
                    <a:p>
                      <a:pPr algn="just" fontAlgn="ctr"/>
                      <a:r>
                        <a:rPr lang="es-MX" sz="1100" u="none" strike="noStrike">
                          <a:effectLst/>
                        </a:rPr>
                        <a:t>Posee formas de consulta fáciles y accesibles al público.</a:t>
                      </a:r>
                      <a:endParaRPr lang="es-MX" sz="1100" b="0" i="0" u="none" strike="noStrike">
                        <a:solidFill>
                          <a:srgbClr val="000000"/>
                        </a:solidFill>
                        <a:effectLst/>
                        <a:latin typeface="Calibri" panose="020F0502020204030204" pitchFamily="34" charset="0"/>
                      </a:endParaRPr>
                    </a:p>
                  </a:txBody>
                  <a:tcPr marL="5970" marR="5970" marT="5970" marB="0" anchor="ctr"/>
                </a:tc>
                <a:tc>
                  <a:txBody>
                    <a:bodyPr/>
                    <a:lstStyle/>
                    <a:p>
                      <a:pPr algn="ctr" fontAlgn="ctr"/>
                      <a:r>
                        <a:rPr lang="en-US" sz="1100" u="none" strike="noStrike">
                          <a:effectLst/>
                        </a:rPr>
                        <a:t>X</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5</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dirty="0">
                          <a:effectLst/>
                        </a:rPr>
                        <a:t>5</a:t>
                      </a:r>
                      <a:endParaRPr lang="en-US" sz="1100" b="0" i="0" u="none" strike="noStrike" dirty="0">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338705069"/>
                  </a:ext>
                </a:extLst>
              </a:tr>
              <a:tr h="171025">
                <a:tc>
                  <a:txBody>
                    <a:bodyPr/>
                    <a:lstStyle/>
                    <a:p>
                      <a:pPr algn="l" fontAlgn="b"/>
                      <a:r>
                        <a:rPr lang="en-US" sz="1100" u="none" strike="noStrike">
                          <a:effectLst/>
                        </a:rPr>
                        <a:t>6.2 Desarrollo humano</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29908967"/>
                  </a:ext>
                </a:extLst>
              </a:tr>
              <a:tr h="236749">
                <a:tc>
                  <a:txBody>
                    <a:bodyPr/>
                    <a:lstStyle/>
                    <a:p>
                      <a:pPr algn="just" fontAlgn="ctr"/>
                      <a:r>
                        <a:rPr lang="es-MX" sz="1100" u="none" strike="noStrike">
                          <a:effectLst/>
                        </a:rPr>
                        <a:t>El municipio cuenta con planes periódicos de capacitación a funcionarios.</a:t>
                      </a:r>
                      <a:endParaRPr lang="es-MX" sz="1100" b="0" i="0" u="none" strike="noStrike">
                        <a:solidFill>
                          <a:srgbClr val="000000"/>
                        </a:solidFill>
                        <a:effectLst/>
                        <a:latin typeface="Calibri" panose="020F0502020204030204" pitchFamily="34" charset="0"/>
                      </a:endParaRPr>
                    </a:p>
                  </a:txBody>
                  <a:tcPr marL="5970" marR="5970" marT="5970" marB="0" anchor="ctr"/>
                </a:tc>
                <a:tc>
                  <a:txBody>
                    <a:bodyPr/>
                    <a:lstStyle/>
                    <a:p>
                      <a:pPr algn="ctr" fontAlgn="ctr"/>
                      <a:r>
                        <a:rPr lang="en-US" sz="1100" u="none" strike="noStrike">
                          <a:effectLst/>
                        </a:rPr>
                        <a:t>X</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5</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776277199"/>
                  </a:ext>
                </a:extLst>
              </a:tr>
              <a:tr h="171025">
                <a:tc>
                  <a:txBody>
                    <a:bodyPr/>
                    <a:lstStyle/>
                    <a:p>
                      <a:pPr algn="l" fontAlgn="b"/>
                      <a:r>
                        <a:rPr lang="en-US" sz="1100" u="none" strike="noStrike">
                          <a:effectLst/>
                        </a:rPr>
                        <a:t>6.3 Adecuación funcional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1"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3079601976"/>
                  </a:ext>
                </a:extLst>
              </a:tr>
              <a:tr h="385029">
                <a:tc>
                  <a:txBody>
                    <a:bodyPr/>
                    <a:lstStyle/>
                    <a:p>
                      <a:pPr algn="l" fontAlgn="b"/>
                      <a:r>
                        <a:rPr lang="es-MX" sz="1100" u="none" strike="noStrike" dirty="0">
                          <a:effectLst/>
                        </a:rPr>
                        <a:t>El municipio posee recursos técnicos y humanos suficientes para atender la problemática ambiental rural (ver primera parte)</a:t>
                      </a:r>
                      <a:endParaRPr lang="es-MX" sz="1100" b="0" i="0" u="none" strike="noStrike" dirty="0">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X</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4</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ctr"/>
                      <a:r>
                        <a:rPr lang="en-US" sz="1100" u="none" strike="noStrike">
                          <a:effectLst/>
                        </a:rPr>
                        <a:t>Reestructuraciòn administrativa. Municipio URPA</a:t>
                      </a:r>
                      <a:endParaRPr lang="en-US" sz="1100" b="0" i="0" u="none" strike="noStrike">
                        <a:solidFill>
                          <a:srgbClr val="000000"/>
                        </a:solidFill>
                        <a:effectLst/>
                        <a:latin typeface="Calibri" panose="020F0502020204030204" pitchFamily="34" charset="0"/>
                      </a:endParaRPr>
                    </a:p>
                  </a:txBody>
                  <a:tcPr marL="5970" marR="5970" marT="5970" marB="0" anchor="ctr"/>
                </a:tc>
                <a:tc>
                  <a:txBody>
                    <a:bodyPr/>
                    <a:lstStyle/>
                    <a:p>
                      <a:pPr algn="ctr" fontAlgn="ctr"/>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138961089"/>
                  </a:ext>
                </a:extLst>
              </a:tr>
              <a:tr h="171025">
                <a:tc>
                  <a:txBody>
                    <a:bodyPr/>
                    <a:lstStyle/>
                    <a:p>
                      <a:pPr algn="l" fontAlgn="b"/>
                      <a:r>
                        <a:rPr lang="en-US" sz="1100" u="none" strike="noStrike">
                          <a:effectLst/>
                        </a:rPr>
                        <a:t>Indique Tres debilidades</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3870053468"/>
                  </a:ext>
                </a:extLst>
              </a:tr>
              <a:tr h="171025">
                <a:tc gridSpan="4">
                  <a:txBody>
                    <a:bodyPr/>
                    <a:lstStyle/>
                    <a:p>
                      <a:pPr algn="l" fontAlgn="ctr"/>
                      <a:r>
                        <a:rPr lang="es-MX" sz="1100" u="none" strike="noStrike">
                          <a:effectLst/>
                        </a:rPr>
                        <a:t>1 La frecuencia de vigilancia de la calidad del agua. (Secretraría de Salud) </a:t>
                      </a:r>
                      <a:endParaRPr lang="es-MX" sz="1100" b="0" i="0" u="none" strike="noStrike">
                        <a:solidFill>
                          <a:srgbClr val="000000"/>
                        </a:solidFill>
                        <a:effectLst/>
                        <a:latin typeface="Calibri" panose="020F0502020204030204" pitchFamily="34" charset="0"/>
                      </a:endParaRPr>
                    </a:p>
                  </a:txBody>
                  <a:tcPr marL="5970" marR="5970" marT="5970" marB="0" anchor="ct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1605573646"/>
                  </a:ext>
                </a:extLst>
              </a:tr>
              <a:tr h="201638">
                <a:tc gridSpan="4">
                  <a:txBody>
                    <a:bodyPr/>
                    <a:lstStyle/>
                    <a:p>
                      <a:pPr algn="l" fontAlgn="b"/>
                      <a:r>
                        <a:rPr lang="es-MX" sz="1100" u="none" strike="noStrike">
                          <a:effectLst/>
                        </a:rPr>
                        <a:t>2 Falta de instrumentos técnicos para realizar monitoreo y mediciones a las diferentes variables de la calidad ambiental</a:t>
                      </a:r>
                      <a:endParaRPr lang="es-MX" sz="1100" b="0" i="0" u="none" strike="noStrike">
                        <a:solidFill>
                          <a:srgbClr val="000000"/>
                        </a:solidFill>
                        <a:effectLst/>
                        <a:latin typeface="Calibri" panose="020F0502020204030204" pitchFamily="34" charset="0"/>
                      </a:endParaRPr>
                    </a:p>
                  </a:txBody>
                  <a:tcPr marL="5970" marR="5970" marT="5970" marB="0" anchor="b"/>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1151341030"/>
                  </a:ext>
                </a:extLst>
              </a:tr>
              <a:tr h="298531">
                <a:tc>
                  <a:txBody>
                    <a:bodyPr/>
                    <a:lstStyle/>
                    <a:p>
                      <a:pPr algn="l" fontAlgn="b"/>
                      <a:r>
                        <a:rPr lang="es-MX" sz="1100" u="none" strike="noStrike">
                          <a:effectLst/>
                        </a:rPr>
                        <a:t>El municipio posee recursos técnicos y humanos suficientes para atender la problemática ambiental rural (ver primera parte)</a:t>
                      </a:r>
                      <a:endParaRPr lang="es-MX" sz="1100" b="0" i="0" u="none" strike="noStrike">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a:effectLst/>
                        </a:rPr>
                        <a:t>X</a:t>
                      </a:r>
                      <a:endParaRPr lang="en-US" sz="1100" b="1" i="0" u="none" strike="noStrike">
                        <a:solidFill>
                          <a:srgbClr val="000000"/>
                        </a:solidFill>
                        <a:effectLst/>
                        <a:latin typeface="Calibri" panose="020F0502020204030204" pitchFamily="34" charset="0"/>
                      </a:endParaRPr>
                    </a:p>
                  </a:txBody>
                  <a:tcPr marL="5970" marR="5970" marT="5970" marB="0" anchor="ctr"/>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970" marR="5970" marT="5970" marB="0" anchor="b"/>
                </a:tc>
                <a:tc>
                  <a:txBody>
                    <a:bodyPr/>
                    <a:lstStyle/>
                    <a:p>
                      <a:pPr algn="ctr" fontAlgn="ctr"/>
                      <a:r>
                        <a:rPr lang="en-US" sz="1100" u="none" strike="noStrike" dirty="0">
                          <a:effectLst/>
                        </a:rPr>
                        <a:t>4</a:t>
                      </a:r>
                      <a:endParaRPr lang="en-US" sz="1100" b="1" i="0" u="none" strike="noStrike" dirty="0">
                        <a:solidFill>
                          <a:srgbClr val="000000"/>
                        </a:solidFill>
                        <a:effectLst/>
                        <a:latin typeface="Calibri" panose="020F0502020204030204" pitchFamily="34" charset="0"/>
                      </a:endParaRPr>
                    </a:p>
                  </a:txBody>
                  <a:tcPr marL="5970" marR="5970" marT="5970" marB="0" anchor="ctr"/>
                </a:tc>
                <a:tc>
                  <a:txBody>
                    <a:bodyPr/>
                    <a:lstStyle/>
                    <a:p>
                      <a:pPr algn="l" fontAlgn="ctr"/>
                      <a:r>
                        <a:rPr lang="en-US" sz="1100" u="none" strike="noStrike">
                          <a:effectLst/>
                        </a:rPr>
                        <a:t>Reestructuraciòn administrativa. Municipio </a:t>
                      </a:r>
                      <a:endParaRPr lang="en-US" sz="1100" b="0" i="0" u="none" strike="noStrike">
                        <a:solidFill>
                          <a:srgbClr val="000000"/>
                        </a:solidFill>
                        <a:effectLst/>
                        <a:latin typeface="Calibri" panose="020F0502020204030204" pitchFamily="34" charset="0"/>
                      </a:endParaRPr>
                    </a:p>
                  </a:txBody>
                  <a:tcPr marL="5970" marR="5970" marT="5970" marB="0" anchor="ctr"/>
                </a:tc>
                <a:tc>
                  <a:txBody>
                    <a:bodyPr/>
                    <a:lstStyle/>
                    <a:p>
                      <a:pPr algn="ctr" fontAlgn="ctr"/>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4185121224"/>
                  </a:ext>
                </a:extLst>
              </a:tr>
              <a:tr h="171025">
                <a:tc gridSpan="3">
                  <a:txBody>
                    <a:bodyPr/>
                    <a:lstStyle/>
                    <a:p>
                      <a:pPr algn="r" fontAlgn="b"/>
                      <a:r>
                        <a:rPr lang="en-US" sz="1100" b="1" u="none" strike="noStrike" dirty="0">
                          <a:effectLst/>
                        </a:rPr>
                        <a:t>SUBTOTAL </a:t>
                      </a:r>
                      <a:endParaRPr lang="en-US" sz="1100" b="1" i="0" u="none" strike="noStrike" dirty="0">
                        <a:solidFill>
                          <a:srgbClr val="000000"/>
                        </a:solidFill>
                        <a:effectLst/>
                        <a:latin typeface="Calibri" panose="020F0502020204030204" pitchFamily="34" charset="0"/>
                      </a:endParaRPr>
                    </a:p>
                  </a:txBody>
                  <a:tcPr marL="5970" marR="5970" marT="5970" marB="0" anchor="b">
                    <a:solidFill>
                      <a:schemeClr val="accent1">
                        <a:lumMod val="60000"/>
                        <a:lumOff val="40000"/>
                      </a:schemeClr>
                    </a:solidFill>
                  </a:tcPr>
                </a:tc>
                <a:tc hMerge="1">
                  <a:txBody>
                    <a:bodyPr/>
                    <a:lstStyle/>
                    <a:p>
                      <a:endParaRPr lang="es-CO"/>
                    </a:p>
                  </a:txBody>
                  <a:tcPr/>
                </a:tc>
                <a:tc hMerge="1">
                  <a:txBody>
                    <a:bodyPr/>
                    <a:lstStyle/>
                    <a:p>
                      <a:endParaRPr lang="es-CO"/>
                    </a:p>
                  </a:txBody>
                  <a:tcPr/>
                </a:tc>
                <a:tc rowSpan="2">
                  <a:txBody>
                    <a:bodyPr/>
                    <a:lstStyle/>
                    <a:p>
                      <a:pPr algn="ctr" fontAlgn="ctr"/>
                      <a:r>
                        <a:rPr lang="en-US" sz="1100" u="none" strike="noStrike">
                          <a:effectLst/>
                        </a:rPr>
                        <a:t>28</a:t>
                      </a:r>
                      <a:endParaRPr lang="en-US" sz="1100" b="0" i="0" u="none" strike="noStrike">
                        <a:solidFill>
                          <a:srgbClr val="000000"/>
                        </a:solidFill>
                        <a:effectLst/>
                        <a:latin typeface="Calibri" panose="020F0502020204030204" pitchFamily="34" charset="0"/>
                      </a:endParaRPr>
                    </a:p>
                  </a:txBody>
                  <a:tcPr marL="5970" marR="5970" marT="5970" marB="0" anchor="ctr"/>
                </a:tc>
                <a:tc rowSpan="2">
                  <a:txBody>
                    <a:bodyPr/>
                    <a:lstStyle/>
                    <a:p>
                      <a:pPr algn="ctr" fontAlgn="ctr"/>
                      <a:r>
                        <a:rPr lang="en-US" sz="1100" u="none" strike="noStrike">
                          <a:effectLst/>
                        </a:rPr>
                        <a:t>Puntaje máximo</a:t>
                      </a:r>
                      <a:endParaRPr lang="en-US" sz="1100" b="1" i="0" u="none" strike="noStrike">
                        <a:solidFill>
                          <a:srgbClr val="000000"/>
                        </a:solidFill>
                        <a:effectLst/>
                        <a:latin typeface="Calibri" panose="020F0502020204030204" pitchFamily="34" charset="0"/>
                      </a:endParaRPr>
                    </a:p>
                  </a:txBody>
                  <a:tcPr marL="5970" marR="5970" marT="5970" marB="0" anchor="ctr"/>
                </a:tc>
                <a:tc rowSpan="2">
                  <a:txBody>
                    <a:bodyPr/>
                    <a:lstStyle/>
                    <a:p>
                      <a:pPr algn="ctr" fontAlgn="ctr"/>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5970" marR="5970" marT="5970" marB="0" anchor="ctr"/>
                </a:tc>
                <a:extLst>
                  <a:ext uri="{0D108BD9-81ED-4DB2-BD59-A6C34878D82A}">
                    <a16:rowId xmlns:a16="http://schemas.microsoft.com/office/drawing/2014/main" val="212928404"/>
                  </a:ext>
                </a:extLst>
              </a:tr>
              <a:tr h="171025">
                <a:tc gridSpan="3">
                  <a:txBody>
                    <a:bodyPr/>
                    <a:lstStyle/>
                    <a:p>
                      <a:pPr algn="r" fontAlgn="b"/>
                      <a:r>
                        <a:rPr lang="es-MX" sz="1100" b="1" u="none" strike="noStrike" dirty="0">
                          <a:effectLst/>
                        </a:rPr>
                        <a:t>Capacidad de planeación y ejecución </a:t>
                      </a:r>
                      <a:endParaRPr lang="es-MX" sz="1100" b="1" i="0" u="none" strike="noStrike" dirty="0">
                        <a:solidFill>
                          <a:srgbClr val="000000"/>
                        </a:solidFill>
                        <a:effectLst/>
                        <a:latin typeface="Calibri" panose="020F0502020204030204" pitchFamily="34" charset="0"/>
                      </a:endParaRPr>
                    </a:p>
                  </a:txBody>
                  <a:tcPr marL="5970" marR="5970" marT="5970" marB="0" anchor="b">
                    <a:solidFill>
                      <a:schemeClr val="accent1">
                        <a:lumMod val="60000"/>
                        <a:lumOff val="40000"/>
                      </a:schemeClr>
                    </a:solidFill>
                  </a:tcPr>
                </a:tc>
                <a:tc hMerge="1">
                  <a:txBody>
                    <a:bodyPr/>
                    <a:lstStyle/>
                    <a:p>
                      <a:endParaRPr lang="es-CO"/>
                    </a:p>
                  </a:txBody>
                  <a:tcPr/>
                </a:tc>
                <a:tc hMerge="1">
                  <a:txBody>
                    <a:bodyPr/>
                    <a:lstStyle/>
                    <a:p>
                      <a:endParaRPr lang="es-CO"/>
                    </a:p>
                  </a:txBody>
                  <a:tcPr/>
                </a:tc>
                <a:tc vMerge="1">
                  <a:txBody>
                    <a:bodyPr/>
                    <a:lstStyle/>
                    <a:p>
                      <a:endParaRPr lang="es-CO"/>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618225926"/>
                  </a:ext>
                </a:extLst>
              </a:tr>
            </a:tbl>
          </a:graphicData>
        </a:graphic>
      </p:graphicFrame>
      <p:grpSp>
        <p:nvGrpSpPr>
          <p:cNvPr id="5" name="4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725347" y="1187325"/>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ts val="2800"/>
              </a:lnSpc>
            </a:pPr>
            <a:r>
              <a:rPr lang="es-MX" sz="2800" b="1" dirty="0" smtClean="0">
                <a:effectLst>
                  <a:glow rad="139700">
                    <a:schemeClr val="accent1">
                      <a:satMod val="175000"/>
                      <a:alpha val="40000"/>
                    </a:schemeClr>
                  </a:glow>
                </a:effectLst>
              </a:rPr>
              <a:t>VARIABLE 6: CAPACIDAD DE AUTOREGULACIÓN</a:t>
            </a:r>
          </a:p>
          <a:p>
            <a:pPr algn="ctr">
              <a:lnSpc>
                <a:spcPts val="2800"/>
              </a:lnSpc>
            </a:pPr>
            <a:r>
              <a:rPr lang="es-MX" sz="2800" b="1" dirty="0" smtClean="0">
                <a:effectLst>
                  <a:glow rad="139700">
                    <a:schemeClr val="accent1">
                      <a:satMod val="175000"/>
                      <a:alpha val="40000"/>
                    </a:schemeClr>
                  </a:glow>
                </a:effectLst>
              </a:rPr>
              <a:t>Y ADECUACIÓN</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2847692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2245559708"/>
              </p:ext>
            </p:extLst>
          </p:nvPr>
        </p:nvGraphicFramePr>
        <p:xfrm>
          <a:off x="317693" y="1733128"/>
          <a:ext cx="11618934" cy="3507421"/>
        </p:xfrm>
        <a:graphic>
          <a:graphicData uri="http://schemas.openxmlformats.org/drawingml/2006/table">
            <a:tbl>
              <a:tblPr>
                <a:tableStyleId>{5DA37D80-6434-44D0-A028-1B22A696006F}</a:tableStyleId>
              </a:tblPr>
              <a:tblGrid>
                <a:gridCol w="460783">
                  <a:extLst>
                    <a:ext uri="{9D8B030D-6E8A-4147-A177-3AD203B41FA5}">
                      <a16:colId xmlns:a16="http://schemas.microsoft.com/office/drawing/2014/main" val="3892141519"/>
                    </a:ext>
                  </a:extLst>
                </a:gridCol>
                <a:gridCol w="4243417">
                  <a:extLst>
                    <a:ext uri="{9D8B030D-6E8A-4147-A177-3AD203B41FA5}">
                      <a16:colId xmlns:a16="http://schemas.microsoft.com/office/drawing/2014/main" val="232836628"/>
                    </a:ext>
                  </a:extLst>
                </a:gridCol>
                <a:gridCol w="1700183">
                  <a:extLst>
                    <a:ext uri="{9D8B030D-6E8A-4147-A177-3AD203B41FA5}">
                      <a16:colId xmlns:a16="http://schemas.microsoft.com/office/drawing/2014/main" val="1155164979"/>
                    </a:ext>
                  </a:extLst>
                </a:gridCol>
                <a:gridCol w="1544594">
                  <a:extLst>
                    <a:ext uri="{9D8B030D-6E8A-4147-A177-3AD203B41FA5}">
                      <a16:colId xmlns:a16="http://schemas.microsoft.com/office/drawing/2014/main" val="2591303897"/>
                    </a:ext>
                  </a:extLst>
                </a:gridCol>
                <a:gridCol w="1618735">
                  <a:extLst>
                    <a:ext uri="{9D8B030D-6E8A-4147-A177-3AD203B41FA5}">
                      <a16:colId xmlns:a16="http://schemas.microsoft.com/office/drawing/2014/main" val="3921822348"/>
                    </a:ext>
                  </a:extLst>
                </a:gridCol>
                <a:gridCol w="2051222">
                  <a:extLst>
                    <a:ext uri="{9D8B030D-6E8A-4147-A177-3AD203B41FA5}">
                      <a16:colId xmlns:a16="http://schemas.microsoft.com/office/drawing/2014/main" val="2160614227"/>
                    </a:ext>
                  </a:extLst>
                </a:gridCol>
              </a:tblGrid>
              <a:tr h="231601">
                <a:tc gridSpan="6">
                  <a:txBody>
                    <a:bodyPr/>
                    <a:lstStyle/>
                    <a:p>
                      <a:pPr algn="ctr" fontAlgn="t"/>
                      <a:r>
                        <a:rPr lang="es-MX" sz="1600" b="1" u="none" strike="noStrike" dirty="0">
                          <a:effectLst/>
                        </a:rPr>
                        <a:t>CAPACIDAD DE GESTIÓN AMBIENTAL MUNICIPAL</a:t>
                      </a:r>
                      <a:endParaRPr lang="es-MX" sz="1600" b="1" i="0" u="none" strike="noStrike" dirty="0">
                        <a:solidFill>
                          <a:srgbClr val="000000"/>
                        </a:solidFill>
                        <a:effectLst/>
                        <a:latin typeface="Calibri" panose="020F0502020204030204" pitchFamily="34" charset="0"/>
                      </a:endParaRPr>
                    </a:p>
                  </a:txBody>
                  <a:tcPr marL="9525" marR="9525" marT="9525" marB="0">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06816904"/>
                  </a:ext>
                </a:extLst>
              </a:tr>
              <a:tr h="234778">
                <a:tc gridSpan="6">
                  <a:txBody>
                    <a:bodyPr/>
                    <a:lstStyle/>
                    <a:p>
                      <a:pPr algn="ctr" fontAlgn="t"/>
                      <a:r>
                        <a:rPr lang="en-US" sz="1600" b="1" u="none" strike="noStrike" dirty="0" err="1">
                          <a:effectLst/>
                        </a:rPr>
                        <a:t>Municipio</a:t>
                      </a:r>
                      <a:r>
                        <a:rPr lang="en-US" sz="1600" b="1" u="none" strike="noStrike" dirty="0">
                          <a:effectLst/>
                        </a:rPr>
                        <a:t> de Pereira      </a:t>
                      </a:r>
                      <a:r>
                        <a:rPr lang="en-US" sz="1600" b="1" u="none" strike="noStrike" dirty="0" err="1">
                          <a:effectLst/>
                        </a:rPr>
                        <a:t>Fecha</a:t>
                      </a:r>
                      <a:r>
                        <a:rPr lang="en-US" sz="1600" b="1" u="none" strike="noStrike" dirty="0">
                          <a:effectLst/>
                        </a:rPr>
                        <a:t>: 2019</a:t>
                      </a:r>
                      <a:endParaRPr lang="en-US" sz="1600" b="1" i="0" u="none" strike="noStrike" dirty="0">
                        <a:solidFill>
                          <a:srgbClr val="000000"/>
                        </a:solidFill>
                        <a:effectLst/>
                        <a:latin typeface="Calibri" panose="020F0502020204030204" pitchFamily="34" charset="0"/>
                      </a:endParaRPr>
                    </a:p>
                  </a:txBody>
                  <a:tcPr marL="9525" marR="9525" marT="9525"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7908695"/>
                  </a:ext>
                </a:extLst>
              </a:tr>
              <a:tr h="642552">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ctr"/>
                      <a:r>
                        <a:rPr lang="en-US" sz="1600" b="1" u="none" strike="noStrike" dirty="0">
                          <a:effectLst/>
                        </a:rPr>
                        <a:t>GRUPO DE VARIABLES</a:t>
                      </a:r>
                      <a:endParaRPr lang="en-US" sz="1600" b="1" i="0" u="none" strike="noStrike" dirty="0">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a:txBody>
                    <a:bodyPr/>
                    <a:lstStyle/>
                    <a:p>
                      <a:pPr algn="ctr" fontAlgn="ctr"/>
                      <a:r>
                        <a:rPr lang="en-US" sz="1400" b="1" u="none" strike="noStrike">
                          <a:effectLst/>
                        </a:rPr>
                        <a:t>Calificación valores de referencia </a:t>
                      </a:r>
                      <a:endParaRPr lang="en-US"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a:txBody>
                    <a:bodyPr/>
                    <a:lstStyle/>
                    <a:p>
                      <a:pPr algn="ctr" fontAlgn="ctr"/>
                      <a:r>
                        <a:rPr lang="es-MX" sz="1400" b="1" u="none" strike="noStrike">
                          <a:effectLst/>
                        </a:rPr>
                        <a:t>Calificación en el municipio 2017</a:t>
                      </a:r>
                      <a:endParaRPr lang="es-MX"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a:txBody>
                    <a:bodyPr/>
                    <a:lstStyle/>
                    <a:p>
                      <a:pPr algn="ctr" fontAlgn="ctr"/>
                      <a:r>
                        <a:rPr lang="es-MX" sz="1400" b="1" u="none" strike="noStrike">
                          <a:effectLst/>
                        </a:rPr>
                        <a:t>Calificación en el municipio 2018</a:t>
                      </a:r>
                      <a:endParaRPr lang="es-MX" sz="1400" b="1" i="0" u="none" strike="noStrike">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tc>
                  <a:txBody>
                    <a:bodyPr/>
                    <a:lstStyle/>
                    <a:p>
                      <a:pPr algn="ctr" fontAlgn="ctr"/>
                      <a:r>
                        <a:rPr lang="es-MX" sz="1400" b="1" u="none" strike="noStrike" dirty="0">
                          <a:effectLst/>
                        </a:rPr>
                        <a:t>Calificación en el municipio 2019</a:t>
                      </a:r>
                      <a:endParaRPr lang="es-MX" sz="1400" b="1" i="0" u="none" strike="noStrike" dirty="0">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val="2503716413"/>
                  </a:ext>
                </a:extLst>
              </a:tr>
              <a:tr h="336877">
                <a:tc>
                  <a:txBody>
                    <a:bodyPr/>
                    <a:lstStyle/>
                    <a:p>
                      <a:pPr algn="ctr" fontAlgn="b"/>
                      <a:r>
                        <a:rPr lang="en-US" sz="1400" b="1" u="none" strike="noStrike">
                          <a:effectLst/>
                        </a:rPr>
                        <a:t>1</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1400" b="1" u="none" strike="noStrike" dirty="0">
                          <a:effectLst/>
                        </a:rPr>
                        <a:t>CAPACIDAD DE PLANEACIÓN Y EJECUCIÓN </a:t>
                      </a:r>
                      <a:endParaRPr lang="es-MX"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130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87</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94</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800" u="none" strike="noStrike">
                          <a:effectLst/>
                        </a:rPr>
                        <a:t>114</a:t>
                      </a:r>
                      <a:endParaRPr lang="en-US"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17482372"/>
                  </a:ext>
                </a:extLst>
              </a:tr>
              <a:tr h="336877">
                <a:tc>
                  <a:txBody>
                    <a:bodyPr/>
                    <a:lstStyle/>
                    <a:p>
                      <a:pPr algn="ctr" fontAlgn="b"/>
                      <a:r>
                        <a:rPr lang="en-US" sz="1400" b="1" u="none" strike="noStrike">
                          <a:effectLst/>
                        </a:rPr>
                        <a:t>2</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b="1" u="none" strike="noStrike" dirty="0">
                          <a:effectLst/>
                        </a:rPr>
                        <a:t>COORDINACIÓN INTERNA Y EXTERNA</a:t>
                      </a:r>
                      <a:endParaRPr lang="en-US"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120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109</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117</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800" u="none" strike="noStrike">
                          <a:effectLst/>
                        </a:rPr>
                        <a:t>120</a:t>
                      </a:r>
                      <a:endParaRPr lang="en-US"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49514141"/>
                  </a:ext>
                </a:extLst>
              </a:tr>
              <a:tr h="336877">
                <a:tc>
                  <a:txBody>
                    <a:bodyPr/>
                    <a:lstStyle/>
                    <a:p>
                      <a:pPr algn="ctr" fontAlgn="b"/>
                      <a:r>
                        <a:rPr lang="en-US" sz="1400" b="1" u="none" strike="noStrike">
                          <a:effectLst/>
                        </a:rPr>
                        <a:t>3</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1400" b="1" u="none" strike="noStrike" dirty="0">
                          <a:effectLst/>
                        </a:rPr>
                        <a:t>CAPACIDAD DE EVALUACIÓN Y PREDICCIÓN </a:t>
                      </a:r>
                      <a:endParaRPr lang="es-MX"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100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dirty="0">
                          <a:effectLst/>
                        </a:rPr>
                        <a:t>65</a:t>
                      </a: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65</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800" u="none" strike="noStrike">
                          <a:effectLst/>
                        </a:rPr>
                        <a:t>80</a:t>
                      </a:r>
                      <a:endParaRPr lang="en-US"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27476006"/>
                  </a:ext>
                </a:extLst>
              </a:tr>
              <a:tr h="336877">
                <a:tc>
                  <a:txBody>
                    <a:bodyPr/>
                    <a:lstStyle/>
                    <a:p>
                      <a:pPr algn="ctr" fontAlgn="b"/>
                      <a:r>
                        <a:rPr lang="en-US" sz="1400" b="1" u="none" strike="noStrike">
                          <a:effectLst/>
                        </a:rPr>
                        <a:t>4</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b="1" u="none" strike="noStrike">
                          <a:effectLst/>
                        </a:rPr>
                        <a:t>LIDERAZGO Y DIRECCIÓN</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70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40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40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800" u="none" strike="noStrike">
                          <a:effectLst/>
                        </a:rPr>
                        <a:t>46</a:t>
                      </a:r>
                      <a:endParaRPr lang="en-US"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805655375"/>
                  </a:ext>
                </a:extLst>
              </a:tr>
              <a:tr h="336877">
                <a:tc>
                  <a:txBody>
                    <a:bodyPr/>
                    <a:lstStyle/>
                    <a:p>
                      <a:pPr algn="ctr" fontAlgn="b"/>
                      <a:r>
                        <a:rPr lang="en-US" sz="1400" b="1" u="none" strike="noStrike">
                          <a:effectLst/>
                        </a:rPr>
                        <a:t>5</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1400" b="1" u="none" strike="noStrike">
                          <a:effectLst/>
                        </a:rPr>
                        <a:t>CAPACIDAD DE GESTIÓN DE RECURSOS</a:t>
                      </a:r>
                      <a:endParaRPr lang="es-MX"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50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21</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21</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800" u="none" strike="noStrike">
                          <a:effectLst/>
                        </a:rPr>
                        <a:t>46</a:t>
                      </a:r>
                      <a:endParaRPr lang="en-US"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499066970"/>
                  </a:ext>
                </a:extLst>
              </a:tr>
              <a:tr h="336877">
                <a:tc>
                  <a:txBody>
                    <a:bodyPr/>
                    <a:lstStyle/>
                    <a:p>
                      <a:pPr algn="ctr" fontAlgn="b"/>
                      <a:r>
                        <a:rPr lang="en-US" sz="1400" b="1" u="none" strike="noStrike">
                          <a:effectLst/>
                        </a:rPr>
                        <a:t>6</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1400" b="1" u="none" strike="noStrike">
                          <a:effectLst/>
                        </a:rPr>
                        <a:t>CAPACIDAD DE AUTORREGULACIÓN Y ADECUACIÓN </a:t>
                      </a:r>
                      <a:endParaRPr lang="es-MX"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30</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25</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25</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800" u="none" strike="noStrike">
                          <a:effectLst/>
                        </a:rPr>
                        <a:t>28</a:t>
                      </a:r>
                      <a:endParaRPr lang="en-US"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03203393"/>
                  </a:ext>
                </a:extLst>
              </a:tr>
              <a:tr h="336877">
                <a:tc gridSpan="2">
                  <a:txBody>
                    <a:bodyPr/>
                    <a:lstStyle/>
                    <a:p>
                      <a:pPr algn="ctr" fontAlgn="b"/>
                      <a:r>
                        <a:rPr lang="en-US" sz="1400" b="1" u="none" strike="noStrike" dirty="0">
                          <a:effectLst/>
                        </a:rPr>
                        <a:t>SUMA DE PUNTAJE</a:t>
                      </a:r>
                      <a:endParaRPr lang="en-US" sz="14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endParaRPr lang="en-US"/>
                    </a:p>
                  </a:txBody>
                  <a:tcPr/>
                </a:tc>
                <a:tc>
                  <a:txBody>
                    <a:bodyPr/>
                    <a:lstStyle/>
                    <a:p>
                      <a:pPr algn="ctr" fontAlgn="b"/>
                      <a:r>
                        <a:rPr lang="en-US" sz="1800" u="none" strike="noStrike">
                          <a:effectLst/>
                        </a:rPr>
                        <a:t>500</a:t>
                      </a:r>
                      <a:endParaRPr lang="en-US"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347</a:t>
                      </a:r>
                      <a:endParaRPr lang="en-US"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dirty="0">
                          <a:effectLst/>
                        </a:rPr>
                        <a:t>362</a:t>
                      </a:r>
                      <a:endParaRPr lang="en-US"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dirty="0">
                          <a:effectLst/>
                        </a:rPr>
                        <a:t>434</a:t>
                      </a:r>
                      <a:endParaRPr lang="en-US" sz="18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71709405"/>
                  </a:ext>
                </a:extLst>
              </a:tr>
            </a:tbl>
          </a:graphicData>
        </a:graphic>
      </p:graphicFrame>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725347" y="1063755"/>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RESULTADOS IGAM 2017,2018 Y 2019</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42539082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duotone>
              <a:schemeClr val="accent2">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Lst>
          </a:blip>
          <a:srcRect l="2515" t="9877" r="1367" b="4983"/>
          <a:stretch/>
        </p:blipFill>
        <p:spPr>
          <a:xfrm>
            <a:off x="2903837" y="1594014"/>
            <a:ext cx="6289589" cy="3348681"/>
          </a:xfrm>
          <a:prstGeom prst="rect">
            <a:avLst/>
          </a:prstGeom>
        </p:spPr>
      </p:pic>
      <p:sp>
        <p:nvSpPr>
          <p:cNvPr id="5" name="Rectángulo 4"/>
          <p:cNvSpPr/>
          <p:nvPr/>
        </p:nvSpPr>
        <p:spPr>
          <a:xfrm>
            <a:off x="494272" y="4950947"/>
            <a:ext cx="10948086" cy="685059"/>
          </a:xfrm>
          <a:prstGeom prst="rect">
            <a:avLst/>
          </a:prstGeom>
        </p:spPr>
        <p:txBody>
          <a:bodyPr wrap="square">
            <a:spAutoFit/>
          </a:bodyPr>
          <a:lstStyle/>
          <a:p>
            <a:pPr algn="just">
              <a:lnSpc>
                <a:spcPct val="107000"/>
              </a:lnSpc>
              <a:spcAft>
                <a:spcPts val="800"/>
              </a:spcAft>
            </a:pPr>
            <a:r>
              <a:rPr lang="es-CO" dirty="0" smtClean="0">
                <a:ea typeface="Calibri" panose="020F0502020204030204" pitchFamily="34" charset="0"/>
                <a:cs typeface="Times New Roman" panose="02020603050405020304" pitchFamily="18" charset="0"/>
              </a:rPr>
              <a:t>Se observa </a:t>
            </a:r>
            <a:r>
              <a:rPr lang="es-CO" dirty="0">
                <a:ea typeface="Calibri" panose="020F0502020204030204" pitchFamily="34" charset="0"/>
                <a:cs typeface="Times New Roman" panose="02020603050405020304" pitchFamily="18" charset="0"/>
              </a:rPr>
              <a:t>que el municipio desde el año 2017 ha ido incrementando los esfuerzos en el cumplimiento de metas ambientales, obteniendo unos índices de 347, 362 y 434 para los años 2017, 2018 y 2019.</a:t>
            </a:r>
            <a:endParaRPr lang="en-US" dirty="0">
              <a:ea typeface="Calibri" panose="020F0502020204030204" pitchFamily="34" charset="0"/>
              <a:cs typeface="Times New Roman" panose="02020603050405020304" pitchFamily="18" charset="0"/>
            </a:endParaRPr>
          </a:p>
        </p:txBody>
      </p:sp>
      <p:grpSp>
        <p:nvGrpSpPr>
          <p:cNvPr id="6" name="5 Grupo"/>
          <p:cNvGrpSpPr/>
          <p:nvPr/>
        </p:nvGrpSpPr>
        <p:grpSpPr>
          <a:xfrm>
            <a:off x="12357" y="5616053"/>
            <a:ext cx="12162971" cy="1243908"/>
            <a:chOff x="12357" y="5616053"/>
            <a:chExt cx="12162971" cy="1243908"/>
          </a:xfrm>
        </p:grpSpPr>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10" name="Título 1"/>
          <p:cNvSpPr txBox="1">
            <a:spLocks/>
          </p:cNvSpPr>
          <p:nvPr/>
        </p:nvSpPr>
        <p:spPr>
          <a:xfrm>
            <a:off x="1725347" y="1063755"/>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RESULTADOS IGAM 2017,2018 Y 2019</a:t>
            </a:r>
            <a:endParaRPr lang="en-US" sz="2800" b="1" dirty="0">
              <a:effectLst>
                <a:glow rad="139700">
                  <a:schemeClr val="accent1">
                    <a:satMod val="175000"/>
                    <a:alpha val="40000"/>
                  </a:schemeClr>
                </a:glow>
              </a:effectLst>
            </a:endParaRPr>
          </a:p>
        </p:txBody>
      </p:sp>
      <p:sp>
        <p:nvSpPr>
          <p:cNvPr id="11" name="Título 1"/>
          <p:cNvSpPr txBox="1">
            <a:spLocks/>
          </p:cNvSpPr>
          <p:nvPr/>
        </p:nvSpPr>
        <p:spPr>
          <a:xfrm>
            <a:off x="308920" y="2871961"/>
            <a:ext cx="2347784" cy="686786"/>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000" b="1" dirty="0" smtClean="0">
                <a:solidFill>
                  <a:schemeClr val="tx1"/>
                </a:solidFill>
                <a:effectLst>
                  <a:glow rad="139700">
                    <a:schemeClr val="accent1">
                      <a:satMod val="175000"/>
                      <a:alpha val="40000"/>
                    </a:schemeClr>
                  </a:glow>
                </a:effectLst>
              </a:rPr>
              <a:t>INDICE IGAM </a:t>
            </a:r>
          </a:p>
          <a:p>
            <a:pPr algn="ctr"/>
            <a:r>
              <a:rPr lang="es-MX" sz="2000" b="1" dirty="0" smtClean="0">
                <a:solidFill>
                  <a:schemeClr val="tx1"/>
                </a:solidFill>
                <a:effectLst>
                  <a:glow rad="139700">
                    <a:schemeClr val="accent1">
                      <a:satMod val="175000"/>
                      <a:alpha val="40000"/>
                    </a:schemeClr>
                  </a:glow>
                </a:effectLst>
              </a:rPr>
              <a:t>DEL MUNICIPIO</a:t>
            </a:r>
            <a:endParaRPr lang="en-US" sz="2000" b="1" dirty="0">
              <a:solidFill>
                <a:schemeClr val="tx1"/>
              </a:solidFill>
              <a:effectLst>
                <a:glow rad="139700">
                  <a:schemeClr val="accent1">
                    <a:satMod val="175000"/>
                    <a:alpha val="40000"/>
                  </a:schemeClr>
                </a:glow>
              </a:effectLst>
            </a:endParaRPr>
          </a:p>
        </p:txBody>
      </p:sp>
    </p:spTree>
    <p:extLst>
      <p:ext uri="{BB962C8B-B14F-4D97-AF65-F5344CB8AC3E}">
        <p14:creationId xmlns:p14="http://schemas.microsoft.com/office/powerpoint/2010/main" val="33487453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clrChange>
              <a:clrFrom>
                <a:srgbClr val="FFFFFF"/>
              </a:clrFrom>
              <a:clrTo>
                <a:srgbClr val="FFFFFF">
                  <a:alpha val="0"/>
                </a:srgbClr>
              </a:clrTo>
            </a:clrChange>
          </a:blip>
          <a:srcRect l="379" t="15520" r="1381" b="2295"/>
          <a:stretch/>
        </p:blipFill>
        <p:spPr>
          <a:xfrm>
            <a:off x="2817333" y="1490126"/>
            <a:ext cx="7908324" cy="4147181"/>
          </a:xfrm>
          <a:prstGeom prst="rect">
            <a:avLst/>
          </a:prstGeom>
        </p:spPr>
      </p:pic>
      <p:grpSp>
        <p:nvGrpSpPr>
          <p:cNvPr id="5" name="4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10" name="Título 1"/>
          <p:cNvSpPr txBox="1">
            <a:spLocks/>
          </p:cNvSpPr>
          <p:nvPr/>
        </p:nvSpPr>
        <p:spPr>
          <a:xfrm>
            <a:off x="1725347" y="1088469"/>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RESULTADOS IGAM 2017,2018 Y 2019</a:t>
            </a:r>
            <a:endParaRPr lang="en-US" sz="2800" b="1" dirty="0">
              <a:effectLst>
                <a:glow rad="139700">
                  <a:schemeClr val="accent1">
                    <a:satMod val="175000"/>
                    <a:alpha val="40000"/>
                  </a:schemeClr>
                </a:glow>
              </a:effectLst>
            </a:endParaRPr>
          </a:p>
        </p:txBody>
      </p:sp>
      <p:sp>
        <p:nvSpPr>
          <p:cNvPr id="12" name="Título 1"/>
          <p:cNvSpPr txBox="1">
            <a:spLocks/>
          </p:cNvSpPr>
          <p:nvPr/>
        </p:nvSpPr>
        <p:spPr>
          <a:xfrm>
            <a:off x="98905" y="2266586"/>
            <a:ext cx="2860886" cy="132923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800" b="1" dirty="0" smtClean="0">
                <a:solidFill>
                  <a:schemeClr val="tx1"/>
                </a:solidFill>
                <a:effectLst>
                  <a:glow rad="139700">
                    <a:schemeClr val="accent1">
                      <a:satMod val="175000"/>
                      <a:alpha val="40000"/>
                    </a:schemeClr>
                  </a:glow>
                </a:effectLst>
              </a:rPr>
              <a:t>CAPACIDAD DE </a:t>
            </a:r>
          </a:p>
          <a:p>
            <a:pPr algn="ctr"/>
            <a:r>
              <a:rPr lang="es-MX" sz="1800" b="1" dirty="0" smtClean="0">
                <a:solidFill>
                  <a:schemeClr val="tx1"/>
                </a:solidFill>
                <a:effectLst>
                  <a:glow rad="139700">
                    <a:schemeClr val="accent1">
                      <a:satMod val="175000"/>
                      <a:alpha val="40000"/>
                    </a:schemeClr>
                  </a:glow>
                </a:effectLst>
              </a:rPr>
              <a:t>GESTIÓN AMBIENTAL MUNICIPAL </a:t>
            </a:r>
          </a:p>
          <a:p>
            <a:pPr algn="ctr"/>
            <a:r>
              <a:rPr lang="es-MX" sz="1800" b="1" dirty="0" smtClean="0">
                <a:solidFill>
                  <a:schemeClr val="tx1"/>
                </a:solidFill>
                <a:effectLst>
                  <a:glow rad="139700">
                    <a:schemeClr val="accent1">
                      <a:satMod val="175000"/>
                      <a:alpha val="40000"/>
                    </a:schemeClr>
                  </a:glow>
                </a:effectLst>
              </a:rPr>
              <a:t>AÑOS </a:t>
            </a:r>
          </a:p>
          <a:p>
            <a:pPr algn="ctr"/>
            <a:r>
              <a:rPr lang="es-MX" sz="1800" b="1" dirty="0" smtClean="0">
                <a:solidFill>
                  <a:schemeClr val="tx1"/>
                </a:solidFill>
                <a:effectLst>
                  <a:glow rad="139700">
                    <a:schemeClr val="accent1">
                      <a:satMod val="175000"/>
                      <a:alpha val="40000"/>
                    </a:schemeClr>
                  </a:glow>
                </a:effectLst>
              </a:rPr>
              <a:t>2017,2018 Y 2019</a:t>
            </a:r>
            <a:endParaRPr lang="en-US" sz="1800" b="1" dirty="0">
              <a:solidFill>
                <a:schemeClr val="tx1"/>
              </a:solidFill>
              <a:effectLst>
                <a:glow rad="139700">
                  <a:schemeClr val="accent1">
                    <a:satMod val="175000"/>
                    <a:alpha val="40000"/>
                  </a:schemeClr>
                </a:glow>
              </a:effectLst>
            </a:endParaRPr>
          </a:p>
        </p:txBody>
      </p:sp>
    </p:spTree>
    <p:extLst>
      <p:ext uri="{BB962C8B-B14F-4D97-AF65-F5344CB8AC3E}">
        <p14:creationId xmlns:p14="http://schemas.microsoft.com/office/powerpoint/2010/main" val="1005372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307042560"/>
              </p:ext>
            </p:extLst>
          </p:nvPr>
        </p:nvGraphicFramePr>
        <p:xfrm>
          <a:off x="380085" y="2530310"/>
          <a:ext cx="6679859" cy="2126288"/>
        </p:xfrm>
        <a:graphic>
          <a:graphicData uri="http://schemas.openxmlformats.org/drawingml/2006/table">
            <a:tbl>
              <a:tblPr>
                <a:tableStyleId>{BDBED569-4797-4DF1-A0F4-6AAB3CD982D8}</a:tableStyleId>
              </a:tblPr>
              <a:tblGrid>
                <a:gridCol w="1322744">
                  <a:extLst>
                    <a:ext uri="{9D8B030D-6E8A-4147-A177-3AD203B41FA5}">
                      <a16:colId xmlns:a16="http://schemas.microsoft.com/office/drawing/2014/main" val="2978824787"/>
                    </a:ext>
                  </a:extLst>
                </a:gridCol>
                <a:gridCol w="1807751">
                  <a:extLst>
                    <a:ext uri="{9D8B030D-6E8A-4147-A177-3AD203B41FA5}">
                      <a16:colId xmlns:a16="http://schemas.microsoft.com/office/drawing/2014/main" val="2011145419"/>
                    </a:ext>
                  </a:extLst>
                </a:gridCol>
                <a:gridCol w="1829796">
                  <a:extLst>
                    <a:ext uri="{9D8B030D-6E8A-4147-A177-3AD203B41FA5}">
                      <a16:colId xmlns:a16="http://schemas.microsoft.com/office/drawing/2014/main" val="1134728731"/>
                    </a:ext>
                  </a:extLst>
                </a:gridCol>
                <a:gridCol w="1719568">
                  <a:extLst>
                    <a:ext uri="{9D8B030D-6E8A-4147-A177-3AD203B41FA5}">
                      <a16:colId xmlns:a16="http://schemas.microsoft.com/office/drawing/2014/main" val="2480710180"/>
                    </a:ext>
                  </a:extLst>
                </a:gridCol>
              </a:tblGrid>
              <a:tr h="348813">
                <a:tc>
                  <a:txBody>
                    <a:bodyPr/>
                    <a:lstStyle/>
                    <a:p>
                      <a:pPr algn="ctr" fontAlgn="b"/>
                      <a:r>
                        <a:rPr lang="en-US" sz="1800" b="1" u="none" strike="noStrike" dirty="0">
                          <a:effectLst/>
                        </a:rPr>
                        <a:t>VARIABLES</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solidFill>
                      <a:schemeClr val="accent1">
                        <a:lumMod val="60000"/>
                        <a:lumOff val="40000"/>
                      </a:schemeClr>
                    </a:solidFill>
                  </a:tcPr>
                </a:tc>
                <a:tc>
                  <a:txBody>
                    <a:bodyPr/>
                    <a:lstStyle/>
                    <a:p>
                      <a:pPr algn="ctr" fontAlgn="b"/>
                      <a:r>
                        <a:rPr lang="en-US" sz="1800" b="1" u="none" strike="noStrike" dirty="0" smtClean="0">
                          <a:effectLst/>
                        </a:rPr>
                        <a:t>2017 %</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solidFill>
                      <a:schemeClr val="accent1">
                        <a:lumMod val="60000"/>
                        <a:lumOff val="40000"/>
                      </a:schemeClr>
                    </a:solidFill>
                  </a:tcPr>
                </a:tc>
                <a:tc>
                  <a:txBody>
                    <a:bodyPr/>
                    <a:lstStyle/>
                    <a:p>
                      <a:pPr algn="ctr" fontAlgn="b"/>
                      <a:r>
                        <a:rPr lang="en-US" sz="1800" b="1" u="none" strike="noStrike" dirty="0" smtClean="0">
                          <a:effectLst/>
                        </a:rPr>
                        <a:t>2018 %</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solidFill>
                      <a:schemeClr val="accent1">
                        <a:lumMod val="60000"/>
                        <a:lumOff val="40000"/>
                      </a:schemeClr>
                    </a:solidFill>
                  </a:tcPr>
                </a:tc>
                <a:tc>
                  <a:txBody>
                    <a:bodyPr/>
                    <a:lstStyle/>
                    <a:p>
                      <a:pPr algn="ctr" fontAlgn="b"/>
                      <a:r>
                        <a:rPr lang="en-US" sz="1800" b="1" u="none" strike="noStrike" dirty="0" smtClean="0">
                          <a:effectLst/>
                        </a:rPr>
                        <a:t>2019 %</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296246774"/>
                  </a:ext>
                </a:extLst>
              </a:tr>
              <a:tr h="320099">
                <a:tc>
                  <a:txBody>
                    <a:bodyPr/>
                    <a:lstStyle/>
                    <a:p>
                      <a:pPr algn="ctr" fontAlgn="b"/>
                      <a:r>
                        <a:rPr lang="en-US" sz="1800" u="none" strike="noStrike">
                          <a:effectLst/>
                        </a:rPr>
                        <a:t>1</a:t>
                      </a:r>
                      <a:endParaRPr lang="en-US"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66,9</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72,3</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87,7</a:t>
                      </a:r>
                      <a:endParaRPr lang="en-US"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126464938"/>
                  </a:ext>
                </a:extLst>
              </a:tr>
              <a:tr h="308919">
                <a:tc>
                  <a:txBody>
                    <a:bodyPr/>
                    <a:lstStyle/>
                    <a:p>
                      <a:pPr algn="ctr" fontAlgn="b"/>
                      <a:r>
                        <a:rPr lang="en-US" sz="1800" u="none" strike="noStrike">
                          <a:effectLst/>
                        </a:rPr>
                        <a:t>2</a:t>
                      </a:r>
                      <a:endParaRPr lang="en-US"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90,8</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97,5</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100,0</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147374339"/>
                  </a:ext>
                </a:extLst>
              </a:tr>
              <a:tr h="284205">
                <a:tc>
                  <a:txBody>
                    <a:bodyPr/>
                    <a:lstStyle/>
                    <a:p>
                      <a:pPr algn="ctr" fontAlgn="b"/>
                      <a:r>
                        <a:rPr lang="en-US" sz="1800" u="none" strike="noStrike">
                          <a:effectLst/>
                        </a:rPr>
                        <a:t>3</a:t>
                      </a:r>
                      <a:endParaRPr lang="en-US"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65,0</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65,0</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80,0</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1188008494"/>
                  </a:ext>
                </a:extLst>
              </a:tr>
              <a:tr h="259492">
                <a:tc>
                  <a:txBody>
                    <a:bodyPr/>
                    <a:lstStyle/>
                    <a:p>
                      <a:pPr algn="ctr" fontAlgn="b"/>
                      <a:r>
                        <a:rPr lang="en-US" sz="1800" u="none" strike="noStrike">
                          <a:effectLst/>
                        </a:rPr>
                        <a:t>4</a:t>
                      </a:r>
                      <a:endParaRPr lang="en-US"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57,1</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57,1</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65,7</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4190971342"/>
                  </a:ext>
                </a:extLst>
              </a:tr>
              <a:tr h="259492">
                <a:tc>
                  <a:txBody>
                    <a:bodyPr/>
                    <a:lstStyle/>
                    <a:p>
                      <a:pPr algn="ctr" fontAlgn="b"/>
                      <a:r>
                        <a:rPr lang="en-US" sz="1800" u="none" strike="noStrike">
                          <a:effectLst/>
                        </a:rPr>
                        <a:t>5</a:t>
                      </a:r>
                      <a:endParaRPr lang="en-US"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42,0</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42,0</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92,0</a:t>
                      </a:r>
                      <a:endParaRPr lang="en-US"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555116538"/>
                  </a:ext>
                </a:extLst>
              </a:tr>
              <a:tr h="296562">
                <a:tc>
                  <a:txBody>
                    <a:bodyPr/>
                    <a:lstStyle/>
                    <a:p>
                      <a:pPr algn="ctr" fontAlgn="b"/>
                      <a:r>
                        <a:rPr lang="en-US" sz="1800" u="none" strike="noStrike">
                          <a:effectLst/>
                        </a:rPr>
                        <a:t>6</a:t>
                      </a:r>
                      <a:endParaRPr lang="en-US"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83,3</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a:effectLst/>
                        </a:rPr>
                        <a:t>83,3</a:t>
                      </a:r>
                      <a:endParaRPr lang="en-US"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93,3</a:t>
                      </a:r>
                      <a:endParaRPr lang="en-US"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219116555"/>
                  </a:ext>
                </a:extLst>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259329219"/>
              </p:ext>
            </p:extLst>
          </p:nvPr>
        </p:nvGraphicFramePr>
        <p:xfrm>
          <a:off x="7512907" y="2516611"/>
          <a:ext cx="4324865" cy="2122170"/>
        </p:xfrm>
        <a:graphic>
          <a:graphicData uri="http://schemas.openxmlformats.org/drawingml/2006/table">
            <a:tbl>
              <a:tblPr>
                <a:tableStyleId>{BC89EF96-8CEA-46FF-86C4-4CE0E7609802}</a:tableStyleId>
              </a:tblPr>
              <a:tblGrid>
                <a:gridCol w="842506">
                  <a:extLst>
                    <a:ext uri="{9D8B030D-6E8A-4147-A177-3AD203B41FA5}">
                      <a16:colId xmlns:a16="http://schemas.microsoft.com/office/drawing/2014/main" val="3029667659"/>
                    </a:ext>
                  </a:extLst>
                </a:gridCol>
                <a:gridCol w="3482359">
                  <a:extLst>
                    <a:ext uri="{9D8B030D-6E8A-4147-A177-3AD203B41FA5}">
                      <a16:colId xmlns:a16="http://schemas.microsoft.com/office/drawing/2014/main" val="435969762"/>
                    </a:ext>
                  </a:extLst>
                </a:gridCol>
              </a:tblGrid>
              <a:tr h="571500">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ctr"/>
                      <a:r>
                        <a:rPr lang="en-US" sz="1400" b="1" u="none" strike="noStrike" dirty="0">
                          <a:effectLst/>
                        </a:rPr>
                        <a:t>GRUPO DE VARIABLES</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val="1694794994"/>
                  </a:ext>
                </a:extLst>
              </a:tr>
              <a:tr h="190500">
                <a:tc>
                  <a:txBody>
                    <a:bodyPr/>
                    <a:lstStyle/>
                    <a:p>
                      <a:pPr algn="ctr" fontAlgn="b"/>
                      <a:r>
                        <a:rPr lang="en-US" sz="1400" u="none" strike="noStrike">
                          <a:effectLst/>
                        </a:rPr>
                        <a:t>1</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400" u="none" strike="noStrike">
                          <a:effectLst/>
                        </a:rPr>
                        <a:t>CAPACIDAD DE PLANEACIÓN Y EJECUCIÓN </a:t>
                      </a:r>
                      <a:endParaRPr lang="es-MX"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10420937"/>
                  </a:ext>
                </a:extLst>
              </a:tr>
              <a:tr h="190500">
                <a:tc>
                  <a:txBody>
                    <a:bodyPr/>
                    <a:lstStyle/>
                    <a:p>
                      <a:pPr algn="ctr" fontAlgn="b"/>
                      <a:r>
                        <a:rPr lang="en-US" sz="1400" u="none" strike="noStrike">
                          <a:effectLst/>
                        </a:rPr>
                        <a:t>2</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COORDINACIÓN INTERNA Y EXTERNA</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8056585"/>
                  </a:ext>
                </a:extLst>
              </a:tr>
              <a:tr h="190500">
                <a:tc>
                  <a:txBody>
                    <a:bodyPr/>
                    <a:lstStyle/>
                    <a:p>
                      <a:pPr algn="ctr" fontAlgn="b"/>
                      <a:r>
                        <a:rPr lang="en-US" sz="1400" u="none" strike="noStrike">
                          <a:effectLst/>
                        </a:rPr>
                        <a:t>3</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400" u="none" strike="noStrike">
                          <a:effectLst/>
                        </a:rPr>
                        <a:t>CAPACIDAD DE EVALUACIÓN Y PREDICCIÓN </a:t>
                      </a:r>
                      <a:endParaRPr lang="es-MX"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08852809"/>
                  </a:ext>
                </a:extLst>
              </a:tr>
              <a:tr h="190500">
                <a:tc>
                  <a:txBody>
                    <a:bodyPr/>
                    <a:lstStyle/>
                    <a:p>
                      <a:pPr algn="ctr" fontAlgn="b"/>
                      <a:r>
                        <a:rPr lang="en-US" sz="1400" u="none" strike="noStrike">
                          <a:effectLst/>
                        </a:rPr>
                        <a:t>4</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LIDERAZGO Y DIRECCIÓN</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8932780"/>
                  </a:ext>
                </a:extLst>
              </a:tr>
              <a:tr h="190500">
                <a:tc>
                  <a:txBody>
                    <a:bodyPr/>
                    <a:lstStyle/>
                    <a:p>
                      <a:pPr algn="ctr" fontAlgn="b"/>
                      <a:r>
                        <a:rPr lang="en-US" sz="1400" u="none" strike="noStrike">
                          <a:effectLst/>
                        </a:rPr>
                        <a:t>5</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400" u="none" strike="noStrike">
                          <a:effectLst/>
                        </a:rPr>
                        <a:t>CAPACIDAD DE GESTIÓN DE RECURSOS</a:t>
                      </a:r>
                      <a:endParaRPr lang="es-MX"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82618391"/>
                  </a:ext>
                </a:extLst>
              </a:tr>
              <a:tr h="190500">
                <a:tc>
                  <a:txBody>
                    <a:bodyPr/>
                    <a:lstStyle/>
                    <a:p>
                      <a:pPr algn="ctr" fontAlgn="b"/>
                      <a:r>
                        <a:rPr lang="en-US" sz="1400" u="none" strike="noStrike">
                          <a:effectLst/>
                        </a:rPr>
                        <a:t>6</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400" u="none" strike="noStrike" dirty="0">
                          <a:effectLst/>
                        </a:rPr>
                        <a:t>CAPACIDAD DE AUTORREGULACIÓN Y ADECUACIÓN </a:t>
                      </a:r>
                      <a:endParaRPr lang="es-MX"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29211667"/>
                  </a:ext>
                </a:extLst>
              </a:tr>
            </a:tbl>
          </a:graphicData>
        </a:graphic>
      </p:graphicFrame>
      <p:grpSp>
        <p:nvGrpSpPr>
          <p:cNvPr id="5" name="4 Grupo"/>
          <p:cNvGrpSpPr/>
          <p:nvPr/>
        </p:nvGrpSpPr>
        <p:grpSpPr>
          <a:xfrm>
            <a:off x="12357" y="5616053"/>
            <a:ext cx="12162971" cy="1243908"/>
            <a:chOff x="12357" y="5616053"/>
            <a:chExt cx="12162971" cy="1243908"/>
          </a:xfrm>
        </p:grpSpPr>
        <p:pic>
          <p:nvPicPr>
            <p:cNvPr id="8"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11" name="Título 1"/>
          <p:cNvSpPr txBox="1">
            <a:spLocks/>
          </p:cNvSpPr>
          <p:nvPr/>
        </p:nvSpPr>
        <p:spPr>
          <a:xfrm>
            <a:off x="1715577" y="1076102"/>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RESULTADOS DE LAS VARIABLES DEL IGAM 2017,2018 Y 2019</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36501452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5989" y="1520160"/>
            <a:ext cx="11467070" cy="3880773"/>
          </a:xfrm>
        </p:spPr>
        <p:txBody>
          <a:bodyPr>
            <a:noAutofit/>
          </a:bodyPr>
          <a:lstStyle/>
          <a:p>
            <a:pPr marL="0" indent="0" algn="just">
              <a:buNone/>
            </a:pPr>
            <a:r>
              <a:rPr lang="es-MX" dirty="0" smtClean="0"/>
              <a:t>Existen tres tipologías ambientales A, B y C, acorde a las características ambientales y a la capacidad que tenga el municipio para cumplir con sus funciones.</a:t>
            </a:r>
            <a:endParaRPr lang="es-MX" dirty="0"/>
          </a:p>
          <a:p>
            <a:pPr algn="just"/>
            <a:r>
              <a:rPr lang="es-MX" dirty="0" smtClean="0"/>
              <a:t>Los municipios tipo A: tienen una alta capacidad GAM.</a:t>
            </a:r>
          </a:p>
          <a:p>
            <a:pPr algn="just"/>
            <a:r>
              <a:rPr lang="es-MX" dirty="0" smtClean="0"/>
              <a:t>Los municipios tipo B: tienen media capacidad GAM.</a:t>
            </a:r>
          </a:p>
          <a:p>
            <a:pPr algn="just"/>
            <a:r>
              <a:rPr lang="es-MX" dirty="0" smtClean="0"/>
              <a:t>Los municipios tipo C: tienen baja capacidad GAM.</a:t>
            </a:r>
          </a:p>
          <a:p>
            <a:pPr marL="0" indent="0" algn="just">
              <a:buFont typeface="Wingdings 3" charset="2"/>
              <a:buNone/>
            </a:pPr>
            <a:r>
              <a:rPr lang="es-MX" dirty="0" smtClean="0"/>
              <a:t>Se </a:t>
            </a:r>
            <a:r>
              <a:rPr lang="es-MX" dirty="0"/>
              <a:t>diligencia la tabla 26 y 27 de la Guía </a:t>
            </a:r>
            <a:r>
              <a:rPr lang="es-CO" dirty="0"/>
              <a:t>de gestión administrativa para la aplicación del </a:t>
            </a:r>
            <a:r>
              <a:rPr lang="es-CO" dirty="0" smtClean="0"/>
              <a:t>SIGAM.</a:t>
            </a:r>
          </a:p>
          <a:p>
            <a:pPr marL="0" indent="0" algn="just">
              <a:buFont typeface="Wingdings 3" charset="2"/>
              <a:buNone/>
            </a:pPr>
            <a:r>
              <a:rPr lang="es-CO" dirty="0" smtClean="0"/>
              <a:t>Acorde al diligenciamiento de dichas tablas se define si </a:t>
            </a:r>
            <a:r>
              <a:rPr lang="es-CO" dirty="0"/>
              <a:t>el municipio corresponde a la Sub - categoría A1, A2, A3; B1, B2, B3; C1, C2, C3. </a:t>
            </a:r>
            <a:endParaRPr lang="es-CO" dirty="0" smtClean="0"/>
          </a:p>
          <a:p>
            <a:pPr marL="0" indent="0" algn="just">
              <a:buNone/>
            </a:pPr>
            <a:r>
              <a:rPr lang="es-CO" dirty="0" smtClean="0"/>
              <a:t>El análisis </a:t>
            </a:r>
            <a:r>
              <a:rPr lang="es-CO" dirty="0"/>
              <a:t>de la información de los años 2017, 2018 y 2019 se puede verificar que el municipio incrementó su tipología de B2 en el año 2018 a A1 en el año 2019, lo cual quiere decir que el municipio mejoró sus debilidades en la planeación, seguimiento y ejecución de planes y que el SIGAM se encuentra con un buen funcionamiento.</a:t>
            </a:r>
            <a:endParaRPr lang="en-US" dirty="0"/>
          </a:p>
          <a:p>
            <a:pPr marL="0" indent="0" algn="just">
              <a:buNone/>
            </a:pPr>
            <a:endParaRPr lang="en-US" b="1" dirty="0"/>
          </a:p>
          <a:p>
            <a:pPr marL="0" indent="0" algn="just">
              <a:buFont typeface="Wingdings 3" charset="2"/>
              <a:buNone/>
            </a:pPr>
            <a:endParaRPr lang="en-US" dirty="0"/>
          </a:p>
        </p:txBody>
      </p:sp>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8" name="Título 1"/>
          <p:cNvSpPr txBox="1">
            <a:spLocks/>
          </p:cNvSpPr>
          <p:nvPr/>
        </p:nvSpPr>
        <p:spPr>
          <a:xfrm>
            <a:off x="1703220" y="1039031"/>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DEFINICIÓN DE LA TIPOLOGÍA MUNICIPAL</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140826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49454" y="1866157"/>
            <a:ext cx="10007460" cy="3397834"/>
          </a:xfrm>
        </p:spPr>
        <p:txBody>
          <a:bodyPr>
            <a:noAutofit/>
          </a:bodyPr>
          <a:lstStyle/>
          <a:p>
            <a:pPr lvl="0" algn="just"/>
            <a:r>
              <a:rPr lang="es-CO" sz="2000" dirty="0"/>
              <a:t>Para el año 2019 el municipio de Pereira obtuvo un IGAM Alto (434) y una tipología A1, lo cual significa que están cumpliendo satisfactoriamente con las funciones ambientales, han emprendido acciones hacia el mejoramiento ambiental del municipio con un enfoque de sostenibilidad.</a:t>
            </a:r>
            <a:endParaRPr lang="en-US" sz="2000" dirty="0"/>
          </a:p>
          <a:p>
            <a:pPr algn="just"/>
            <a:r>
              <a:rPr lang="es-CO" sz="2000" dirty="0" smtClean="0"/>
              <a:t>Para </a:t>
            </a:r>
            <a:r>
              <a:rPr lang="es-CO" sz="2000" dirty="0"/>
              <a:t>los años 2017 y 2018, el municipio de Pereira obtuvo un IGAM medio (347 y 362 respectivamente), a pesar de que en el año 2018 se incrementaron algunos indicadores, no supero la calificación de 399, el cual es el valor límite del IGAM medio, por lo tanto, el municipio en el año 2018 se encontraba dentro de la tipología B. Lo cual significa que se realizan esfuerzos pero debe continuar con los </a:t>
            </a:r>
            <a:r>
              <a:rPr lang="es-CO" sz="2000" dirty="0" smtClean="0"/>
              <a:t>procesos</a:t>
            </a:r>
            <a:r>
              <a:rPr lang="en-US" sz="2000" dirty="0"/>
              <a:t>.</a:t>
            </a:r>
            <a:endParaRPr lang="en-US" sz="2000" b="1" dirty="0"/>
          </a:p>
        </p:txBody>
      </p:sp>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8" name="Título 1"/>
          <p:cNvSpPr txBox="1">
            <a:spLocks/>
          </p:cNvSpPr>
          <p:nvPr/>
        </p:nvSpPr>
        <p:spPr>
          <a:xfrm>
            <a:off x="1727934" y="989603"/>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CONCLUSIONES</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30549533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752648" y="952532"/>
            <a:ext cx="8596668" cy="383177"/>
          </a:xfrm>
        </p:spPr>
        <p:txBody>
          <a:bodyPr>
            <a:noAutofit/>
          </a:bodyPr>
          <a:lstStyle/>
          <a:p>
            <a:pPr algn="ctr"/>
            <a:r>
              <a:rPr lang="es-MX" sz="2800" b="1" dirty="0" smtClean="0">
                <a:effectLst>
                  <a:glow rad="139700">
                    <a:schemeClr val="accent1">
                      <a:satMod val="175000"/>
                      <a:alpha val="40000"/>
                    </a:schemeClr>
                  </a:glow>
                </a:effectLst>
              </a:rPr>
              <a:t>CONCLUSIONES</a:t>
            </a:r>
            <a:endParaRPr lang="en-US" sz="2800" b="1" dirty="0">
              <a:effectLst>
                <a:glow rad="139700">
                  <a:schemeClr val="accent1">
                    <a:satMod val="175000"/>
                    <a:alpha val="40000"/>
                  </a:schemeClr>
                </a:glow>
              </a:effectLst>
            </a:endParaRPr>
          </a:p>
        </p:txBody>
      </p:sp>
      <p:sp>
        <p:nvSpPr>
          <p:cNvPr id="3" name="Marcador de contenido 2"/>
          <p:cNvSpPr>
            <a:spLocks noGrp="1"/>
          </p:cNvSpPr>
          <p:nvPr>
            <p:ph idx="1"/>
          </p:nvPr>
        </p:nvSpPr>
        <p:spPr>
          <a:xfrm>
            <a:off x="444843" y="1458375"/>
            <a:ext cx="11170508" cy="3880773"/>
          </a:xfrm>
        </p:spPr>
        <p:txBody>
          <a:bodyPr>
            <a:noAutofit/>
          </a:bodyPr>
          <a:lstStyle/>
          <a:p>
            <a:pPr lvl="0" algn="just"/>
            <a:r>
              <a:rPr lang="es-CO" sz="2000" dirty="0"/>
              <a:t>El IGAM para el año 2019 correspondiente a la capacidad de planeación y ejecución obtuvo un cumplimiento del 87,7%, se evidencia un incremento del 15,4% respecto al año anterior; el municipio debe seguir con la construcción del plan de transporte y movilidad urbana y presentarlo ante el Consejo Municipal para que sea adoptado mediante acto administrativo y de esta manera incrementar el cumplimiento de esta meta, en cuanto a vertimientos el municipio formuló el Plan de Saneamiento y Manejo de Vertimientos – PSMV de la vereda </a:t>
            </a:r>
            <a:r>
              <a:rPr lang="es-CO" sz="2000" dirty="0" err="1"/>
              <a:t>Caimalito</a:t>
            </a:r>
            <a:r>
              <a:rPr lang="es-CO" sz="2000" dirty="0"/>
              <a:t> – Puerto caldas y de la vereda Arabia y ante La Corporación Autónoma Regional de Risaralda – CARDER se radicó el PSMV de la vereda Tribunas. En cuanto al sector forestal el municipio realizó la formulación del Plan de Manejo de Áreas Forestales para sus </a:t>
            </a:r>
            <a:r>
              <a:rPr lang="es-CO" sz="2000" dirty="0" smtClean="0"/>
              <a:t>predios.</a:t>
            </a:r>
          </a:p>
          <a:p>
            <a:pPr lvl="0" algn="just"/>
            <a:r>
              <a:rPr lang="es-CO" sz="2000" dirty="0" smtClean="0"/>
              <a:t>El </a:t>
            </a:r>
            <a:r>
              <a:rPr lang="es-CO" sz="2000" dirty="0"/>
              <a:t>IGAM para el año 2019 correspondiente a la coordinación interna y externa obtuvo un cumplimiento del 100%, se evidencia un incremento de 2,5% respecto al año anterior; el municipio unificó criterios entre sus políticas y las del Ministerio del Medio Ambiente – MMA e intensificó las relaciones de sus dependencias con la zona rural.</a:t>
            </a:r>
            <a:endParaRPr lang="en-US" sz="2000" dirty="0"/>
          </a:p>
          <a:p>
            <a:pPr marL="0" indent="0" algn="just">
              <a:buFont typeface="Wingdings 3" charset="2"/>
              <a:buNone/>
            </a:pPr>
            <a:endParaRPr lang="en-US" dirty="0"/>
          </a:p>
        </p:txBody>
      </p:sp>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1429059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5480" y="1433661"/>
            <a:ext cx="10886304" cy="3880773"/>
          </a:xfrm>
        </p:spPr>
        <p:txBody>
          <a:bodyPr>
            <a:noAutofit/>
          </a:bodyPr>
          <a:lstStyle/>
          <a:p>
            <a:pPr lvl="0" algn="just"/>
            <a:r>
              <a:rPr lang="es-CO" sz="2000" dirty="0"/>
              <a:t>El IGAM correspondiente a la capacidad de evaluación y predicción obtuvo un cumplimiento del 80%, evidenciándose un incremento del 15% respecto al año anterior, el cual se refleja en los ítems denominados contaminación hídrica debido a la inclusión de </a:t>
            </a:r>
            <a:r>
              <a:rPr lang="es-CO" sz="2000" dirty="0" err="1"/>
              <a:t>monitoreos</a:t>
            </a:r>
            <a:r>
              <a:rPr lang="es-CO" sz="2000" dirty="0"/>
              <a:t> urbanos y al ítem contaminación por desechos puesto que el municipio cuenta con el PGIRS actualizado y se encuentra implementando cada una de las acciones contempladas en este. El municipio debe incrementar sus esfuerzos en Muestreos periódicos confiables de contaminación aérea y la actualización de las bases cartográficas.</a:t>
            </a:r>
            <a:endParaRPr lang="en-US" sz="2000" dirty="0"/>
          </a:p>
          <a:p>
            <a:pPr lvl="0" algn="just"/>
            <a:r>
              <a:rPr lang="es-CO" sz="2000" dirty="0" smtClean="0"/>
              <a:t>El </a:t>
            </a:r>
            <a:r>
              <a:rPr lang="es-CO" sz="2000" dirty="0"/>
              <a:t>IGAM correspondiente a liderazgo y dirección obtuvo un cumplimiento del 65,7%, se observa un incremento de 8,56% respecto al año 2018; el municipio debe buscar estrategias para publicar los resultados de su cumplimiento ambiental con el propósito de participar en premiaciones o distinciones por su labor en la GAM, así como la implementación de pautas publicitarias en periódicos.</a:t>
            </a:r>
            <a:endParaRPr lang="en-US" sz="2000" dirty="0"/>
          </a:p>
          <a:p>
            <a:pPr marL="0" indent="0" algn="just">
              <a:buFont typeface="Wingdings 3" charset="2"/>
              <a:buNone/>
            </a:pPr>
            <a:endParaRPr lang="en-US" dirty="0"/>
          </a:p>
        </p:txBody>
      </p:sp>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8" name="Título 1"/>
          <p:cNvSpPr txBox="1">
            <a:spLocks/>
          </p:cNvSpPr>
          <p:nvPr/>
        </p:nvSpPr>
        <p:spPr>
          <a:xfrm>
            <a:off x="1703220" y="927818"/>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CONCLUSIONES</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1309567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10323" y="877335"/>
            <a:ext cx="8122217" cy="1285103"/>
          </a:xfrm>
        </p:spPr>
        <p:txBody>
          <a:bodyPr>
            <a:normAutofit/>
          </a:bodyPr>
          <a:lstStyle/>
          <a:p>
            <a:pPr algn="ctr"/>
            <a:r>
              <a:rPr lang="es-MX" sz="3200" b="1" dirty="0" smtClean="0">
                <a:effectLst>
                  <a:glow rad="139700">
                    <a:schemeClr val="accent1">
                      <a:satMod val="175000"/>
                      <a:alpha val="40000"/>
                    </a:schemeClr>
                  </a:glow>
                </a:effectLst>
              </a:rPr>
              <a:t>QUE ES EL INDICE DE GESTION AMBIENTAL MUNICIPAL – IGAM</a:t>
            </a:r>
            <a:endParaRPr lang="en-US" sz="3200" b="1" dirty="0">
              <a:effectLst>
                <a:glow rad="139700">
                  <a:schemeClr val="accent1">
                    <a:satMod val="175000"/>
                    <a:alpha val="40000"/>
                  </a:schemeClr>
                </a:glow>
              </a:effectLst>
            </a:endParaRPr>
          </a:p>
        </p:txBody>
      </p:sp>
      <p:sp>
        <p:nvSpPr>
          <p:cNvPr id="5" name="CuadroTexto 4"/>
          <p:cNvSpPr txBox="1"/>
          <p:nvPr/>
        </p:nvSpPr>
        <p:spPr>
          <a:xfrm>
            <a:off x="432486" y="2131372"/>
            <a:ext cx="8097561" cy="3477875"/>
          </a:xfrm>
          <a:prstGeom prst="rect">
            <a:avLst/>
          </a:prstGeom>
          <a:noFill/>
        </p:spPr>
        <p:txBody>
          <a:bodyPr wrap="square" rtlCol="0">
            <a:spAutoFit/>
          </a:bodyPr>
          <a:lstStyle/>
          <a:p>
            <a:pPr algn="just">
              <a:lnSpc>
                <a:spcPts val="2400"/>
              </a:lnSpc>
            </a:pPr>
            <a:r>
              <a:rPr lang="es-MX" sz="2400" dirty="0" smtClean="0"/>
              <a:t>Es un indicador que busca evaluar la capacidad que tiene el municipio para realizar la gestión ambiental, acorde a las dinámicas económicas, sociales y ambientales.</a:t>
            </a:r>
          </a:p>
          <a:p>
            <a:pPr algn="just">
              <a:lnSpc>
                <a:spcPts val="2400"/>
              </a:lnSpc>
            </a:pPr>
            <a:endParaRPr lang="es-CO" sz="2400" dirty="0" smtClean="0"/>
          </a:p>
          <a:p>
            <a:pPr algn="just">
              <a:lnSpc>
                <a:spcPts val="2400"/>
              </a:lnSpc>
            </a:pPr>
            <a:r>
              <a:rPr lang="es-CO" sz="2400" dirty="0" smtClean="0"/>
              <a:t>Se </a:t>
            </a:r>
            <a:r>
              <a:rPr lang="es-CO" sz="2400" dirty="0"/>
              <a:t>construye a partir de seis grupos de variables, las cuales determinan si el municipio tiene una ALTA, MEDIA o BAJA capacidad ambiental</a:t>
            </a:r>
            <a:r>
              <a:rPr lang="es-CO" sz="2400" dirty="0" smtClean="0"/>
              <a:t>.</a:t>
            </a:r>
          </a:p>
          <a:p>
            <a:pPr algn="just">
              <a:lnSpc>
                <a:spcPts val="2400"/>
              </a:lnSpc>
            </a:pPr>
            <a:endParaRPr lang="es-CO" sz="1200" dirty="0"/>
          </a:p>
          <a:p>
            <a:pPr marL="285750" indent="-285750" algn="just">
              <a:lnSpc>
                <a:spcPts val="2400"/>
              </a:lnSpc>
              <a:buFont typeface="Arial" panose="020B0604020202020204" pitchFamily="34" charset="0"/>
              <a:buChar char="•"/>
            </a:pPr>
            <a:r>
              <a:rPr lang="es-CO" sz="1600" dirty="0" smtClean="0"/>
              <a:t>El municipio de Pereira calculó su IGAM para los años 2017, 2018 y 2019.</a:t>
            </a:r>
          </a:p>
          <a:p>
            <a:pPr algn="just">
              <a:lnSpc>
                <a:spcPts val="2400"/>
              </a:lnSpc>
            </a:pPr>
            <a:r>
              <a:rPr lang="es-CO" sz="1200" dirty="0" smtClean="0"/>
              <a:t>Lineamientos del Ministerio del Medio Ambiente: Guía de Gestión Administrativa para la aplicación del SIGAM  - 2002.</a:t>
            </a:r>
            <a:endParaRPr lang="en-US" sz="1200" dirty="0"/>
          </a:p>
        </p:txBody>
      </p:sp>
      <p:pic>
        <p:nvPicPr>
          <p:cNvPr id="1026" name="Picture 2" descr="Manual de gestión de calidad paso a paso: INDICADORES DE CALIDAD"/>
          <p:cNvPicPr>
            <a:picLocks noChangeAspect="1" noChangeArrowheads="1"/>
          </p:cNvPicPr>
          <p:nvPr/>
        </p:nvPicPr>
        <p:blipFill>
          <a:blip r:embed="rId2">
            <a:clrChange>
              <a:clrFrom>
                <a:srgbClr val="F4F4F4"/>
              </a:clrFrom>
              <a:clrTo>
                <a:srgbClr val="F4F4F4">
                  <a:alpha val="0"/>
                </a:srgbClr>
              </a:clrTo>
            </a:clrChange>
            <a:extLst>
              <a:ext uri="{28A0092B-C50C-407E-A947-70E740481C1C}">
                <a14:useLocalDpi xmlns:a14="http://schemas.microsoft.com/office/drawing/2010/main" val="0"/>
              </a:ext>
            </a:extLst>
          </a:blip>
          <a:srcRect/>
          <a:stretch>
            <a:fillRect/>
          </a:stretch>
        </p:blipFill>
        <p:spPr bwMode="auto">
          <a:xfrm>
            <a:off x="8798596" y="2193147"/>
            <a:ext cx="3136265" cy="2350548"/>
          </a:xfrm>
          <a:prstGeom prst="rect">
            <a:avLst/>
          </a:prstGeom>
          <a:noFill/>
          <a:extLst>
            <a:ext uri="{909E8E84-426E-40DD-AFC4-6F175D3DCCD1}">
              <a14:hiddenFill xmlns:a14="http://schemas.microsoft.com/office/drawing/2010/main">
                <a:solidFill>
                  <a:srgbClr val="FFFFFF"/>
                </a:solidFill>
              </a14:hiddenFill>
            </a:ext>
          </a:extLst>
        </p:spPr>
      </p:pic>
      <p:grpSp>
        <p:nvGrpSpPr>
          <p:cNvPr id="6" name="5 Grupo"/>
          <p:cNvGrpSpPr/>
          <p:nvPr/>
        </p:nvGrpSpPr>
        <p:grpSpPr>
          <a:xfrm>
            <a:off x="12357" y="5616053"/>
            <a:ext cx="12162971" cy="1243908"/>
            <a:chOff x="12357" y="5616053"/>
            <a:chExt cx="12162971" cy="1243908"/>
          </a:xfrm>
        </p:grpSpPr>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1242018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4740" y="1834374"/>
            <a:ext cx="10007460" cy="3880773"/>
          </a:xfrm>
        </p:spPr>
        <p:txBody>
          <a:bodyPr>
            <a:noAutofit/>
          </a:bodyPr>
          <a:lstStyle/>
          <a:p>
            <a:pPr lvl="0" algn="just"/>
            <a:r>
              <a:rPr lang="es-CO" sz="2000" dirty="0"/>
              <a:t>El IGAM correspondiente a la capacidad de gestión de recursos obtuvo un cumplimiento del 92%, se observa un incremento del 50% respecto al año 2018, el municipio debe continuar trabajado en la auto eficiencia con la asignación de recursos destinados al manejo ambiental, respecto al año 2018 se agilizó el tiempo para la realización de trámites.</a:t>
            </a:r>
            <a:endParaRPr lang="en-US" sz="2000" dirty="0"/>
          </a:p>
          <a:p>
            <a:pPr lvl="0" algn="just"/>
            <a:r>
              <a:rPr lang="es-CO" sz="2000" dirty="0" smtClean="0"/>
              <a:t>El </a:t>
            </a:r>
            <a:r>
              <a:rPr lang="es-CO" sz="2000" dirty="0"/>
              <a:t>IGAM para la capacidad </a:t>
            </a:r>
            <a:r>
              <a:rPr lang="es-CO" sz="2000" dirty="0" err="1"/>
              <a:t>autoregulación</a:t>
            </a:r>
            <a:r>
              <a:rPr lang="es-CO" sz="2000" dirty="0"/>
              <a:t> y adecuación obtuvo un cumplimiento del 93,3%, se observa un incremento del 10% respecto al año 2018, como una acción de mejora el municipio debe continuar gestionando recursos técnicos y humanos articulados a la zona rural</a:t>
            </a:r>
            <a:r>
              <a:rPr lang="es-CO" sz="2000" dirty="0" smtClean="0"/>
              <a:t>.</a:t>
            </a:r>
            <a:endParaRPr lang="en-US" dirty="0"/>
          </a:p>
        </p:txBody>
      </p:sp>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8" name="Título 1"/>
          <p:cNvSpPr txBox="1">
            <a:spLocks/>
          </p:cNvSpPr>
          <p:nvPr/>
        </p:nvSpPr>
        <p:spPr>
          <a:xfrm>
            <a:off x="1703220" y="903104"/>
            <a:ext cx="8596668"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effectLst>
                  <a:glow rad="139700">
                    <a:schemeClr val="accent1">
                      <a:satMod val="175000"/>
                      <a:alpha val="40000"/>
                    </a:schemeClr>
                  </a:glow>
                </a:effectLst>
              </a:rPr>
              <a:t>CONCLUSIONES</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2991498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343540" y="2569028"/>
            <a:ext cx="8596668" cy="1320800"/>
          </a:xfrm>
        </p:spPr>
        <p:txBody>
          <a:bodyPr>
            <a:noAutofit/>
          </a:bodyPr>
          <a:lstStyle/>
          <a:p>
            <a:pPr algn="ctr"/>
            <a:r>
              <a:rPr lang="es-MX" sz="9600" b="1" dirty="0" smtClean="0">
                <a:effectLst>
                  <a:glow rad="228600">
                    <a:schemeClr val="accent1">
                      <a:satMod val="175000"/>
                      <a:alpha val="40000"/>
                    </a:schemeClr>
                  </a:glow>
                </a:effectLst>
              </a:rPr>
              <a:t>GRACIAS</a:t>
            </a:r>
            <a:endParaRPr lang="en-US" sz="9600" b="1" dirty="0">
              <a:effectLst>
                <a:glow rad="228600">
                  <a:schemeClr val="accent1">
                    <a:satMod val="175000"/>
                    <a:alpha val="40000"/>
                  </a:schemeClr>
                </a:glow>
              </a:effectLst>
            </a:endParaRPr>
          </a:p>
        </p:txBody>
      </p:sp>
      <p:grpSp>
        <p:nvGrpSpPr>
          <p:cNvPr id="3" name="2 Grupo"/>
          <p:cNvGrpSpPr/>
          <p:nvPr/>
        </p:nvGrpSpPr>
        <p:grpSpPr>
          <a:xfrm>
            <a:off x="12357" y="5616053"/>
            <a:ext cx="12162971" cy="1243908"/>
            <a:chOff x="12357" y="5616053"/>
            <a:chExt cx="12162971" cy="1243908"/>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319628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702945" y="1091524"/>
            <a:ext cx="8596668" cy="1132702"/>
          </a:xfrm>
        </p:spPr>
        <p:txBody>
          <a:bodyPr>
            <a:normAutofit/>
          </a:bodyPr>
          <a:lstStyle/>
          <a:p>
            <a:pPr algn="ctr"/>
            <a:r>
              <a:rPr lang="es-MX" sz="3000" b="1" dirty="0" smtClean="0">
                <a:effectLst>
                  <a:glow rad="139700">
                    <a:schemeClr val="accent1">
                      <a:satMod val="175000"/>
                      <a:alpha val="40000"/>
                    </a:schemeClr>
                  </a:glow>
                </a:effectLst>
              </a:rPr>
              <a:t>VALORES DE REFERENCIA DE LA CAPACIDAD DE GESTIÓN AMBIENTAL MUNICIPAL</a:t>
            </a:r>
            <a:endParaRPr lang="en-US" sz="3000" b="1" dirty="0">
              <a:effectLst>
                <a:glow rad="139700">
                  <a:schemeClr val="accent1">
                    <a:satMod val="175000"/>
                    <a:alpha val="40000"/>
                  </a:schemeClr>
                </a:glo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02125050"/>
              </p:ext>
            </p:extLst>
          </p:nvPr>
        </p:nvGraphicFramePr>
        <p:xfrm>
          <a:off x="2225198" y="2251683"/>
          <a:ext cx="7647851" cy="2443891"/>
        </p:xfrm>
        <a:graphic>
          <a:graphicData uri="http://schemas.openxmlformats.org/drawingml/2006/table">
            <a:tbl>
              <a:tblPr firstRow="1" firstCol="1" bandRow="1">
                <a:tableStyleId>{5DA37D80-6434-44D0-A028-1B22A696006F}</a:tableStyleId>
              </a:tblPr>
              <a:tblGrid>
                <a:gridCol w="583263">
                  <a:extLst>
                    <a:ext uri="{9D8B030D-6E8A-4147-A177-3AD203B41FA5}">
                      <a16:colId xmlns:a16="http://schemas.microsoft.com/office/drawing/2014/main" val="3256178708"/>
                    </a:ext>
                  </a:extLst>
                </a:gridCol>
                <a:gridCol w="4298393">
                  <a:extLst>
                    <a:ext uri="{9D8B030D-6E8A-4147-A177-3AD203B41FA5}">
                      <a16:colId xmlns:a16="http://schemas.microsoft.com/office/drawing/2014/main" val="961897710"/>
                    </a:ext>
                  </a:extLst>
                </a:gridCol>
                <a:gridCol w="2766195">
                  <a:extLst>
                    <a:ext uri="{9D8B030D-6E8A-4147-A177-3AD203B41FA5}">
                      <a16:colId xmlns:a16="http://schemas.microsoft.com/office/drawing/2014/main" val="1248954886"/>
                    </a:ext>
                  </a:extLst>
                </a:gridCol>
              </a:tblGrid>
              <a:tr h="281458">
                <a:tc gridSpan="3">
                  <a:txBody>
                    <a:bodyPr/>
                    <a:lstStyle/>
                    <a:p>
                      <a:pPr algn="ctr">
                        <a:lnSpc>
                          <a:spcPct val="107000"/>
                        </a:lnSpc>
                        <a:spcAft>
                          <a:spcPts val="0"/>
                        </a:spcAft>
                      </a:pPr>
                      <a:r>
                        <a:rPr lang="es-CO" sz="1400" dirty="0">
                          <a:effectLst/>
                        </a:rPr>
                        <a:t>CAPACIDAD DE GESTION AMBIENTAL MUNICIPAL</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48577336"/>
                  </a:ext>
                </a:extLst>
              </a:tr>
              <a:tr h="247136">
                <a:tc>
                  <a:txBody>
                    <a:bodyPr/>
                    <a:lstStyle/>
                    <a:p>
                      <a:pPr algn="just">
                        <a:lnSpc>
                          <a:spcPct val="107000"/>
                        </a:lnSpc>
                        <a:spcAft>
                          <a:spcPts val="0"/>
                        </a:spcAft>
                      </a:pPr>
                      <a:r>
                        <a:rPr lang="es-CO" sz="1400" dirty="0">
                          <a:effectLst/>
                        </a:rPr>
                        <a:t>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just">
                        <a:lnSpc>
                          <a:spcPct val="107000"/>
                        </a:lnSpc>
                        <a:spcAft>
                          <a:spcPts val="0"/>
                        </a:spcAft>
                      </a:pPr>
                      <a:r>
                        <a:rPr lang="es-CO" sz="1400" b="1" dirty="0">
                          <a:effectLst/>
                        </a:rPr>
                        <a:t>GRUPO </a:t>
                      </a:r>
                      <a:r>
                        <a:rPr lang="es-CO" sz="1400" b="1" dirty="0" smtClean="0">
                          <a:effectLst/>
                        </a:rPr>
                        <a:t>DE VARIABLES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just">
                        <a:lnSpc>
                          <a:spcPct val="107000"/>
                        </a:lnSpc>
                        <a:spcAft>
                          <a:spcPts val="0"/>
                        </a:spcAft>
                      </a:pPr>
                      <a:r>
                        <a:rPr lang="es-CO" sz="1400" b="1" dirty="0">
                          <a:effectLst/>
                        </a:rPr>
                        <a:t>CALIFICACIÓN DE REFERENCIA</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extLst>
                  <a:ext uri="{0D108BD9-81ED-4DB2-BD59-A6C34878D82A}">
                    <a16:rowId xmlns:a16="http://schemas.microsoft.com/office/drawing/2014/main" val="1960714770"/>
                  </a:ext>
                </a:extLst>
              </a:tr>
              <a:tr h="308919">
                <a:tc>
                  <a:txBody>
                    <a:bodyPr/>
                    <a:lstStyle/>
                    <a:p>
                      <a:pPr algn="just">
                        <a:lnSpc>
                          <a:spcPct val="107000"/>
                        </a:lnSpc>
                        <a:spcAft>
                          <a:spcPts val="0"/>
                        </a:spcAft>
                      </a:pPr>
                      <a:r>
                        <a:rPr lang="es-CO" sz="1400" dirty="0">
                          <a:effectLst/>
                        </a:rPr>
                        <a:t>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7000"/>
                        </a:lnSpc>
                        <a:spcAft>
                          <a:spcPts val="0"/>
                        </a:spcAft>
                      </a:pPr>
                      <a:r>
                        <a:rPr lang="es-CO" sz="1400" dirty="0">
                          <a:effectLst/>
                        </a:rPr>
                        <a:t>Capacidad de planeación y ejecución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7000"/>
                        </a:lnSpc>
                        <a:spcAft>
                          <a:spcPts val="0"/>
                        </a:spcAft>
                      </a:pPr>
                      <a:r>
                        <a:rPr lang="es-CO" sz="1400" dirty="0">
                          <a:effectLst/>
                        </a:rPr>
                        <a:t>130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180058036"/>
                  </a:ext>
                </a:extLst>
              </a:tr>
              <a:tr h="296562">
                <a:tc>
                  <a:txBody>
                    <a:bodyPr/>
                    <a:lstStyle/>
                    <a:p>
                      <a:pPr algn="just">
                        <a:lnSpc>
                          <a:spcPct val="107000"/>
                        </a:lnSpc>
                        <a:spcAft>
                          <a:spcPts val="0"/>
                        </a:spcAft>
                      </a:pPr>
                      <a:r>
                        <a:rPr lang="es-CO"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7000"/>
                        </a:lnSpc>
                        <a:spcAft>
                          <a:spcPts val="0"/>
                        </a:spcAft>
                      </a:pPr>
                      <a:r>
                        <a:rPr lang="es-CO" sz="1400">
                          <a:effectLst/>
                        </a:rPr>
                        <a:t>Coordinación interna y externa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7000"/>
                        </a:lnSpc>
                        <a:spcAft>
                          <a:spcPts val="0"/>
                        </a:spcAft>
                      </a:pPr>
                      <a:r>
                        <a:rPr lang="es-CO" sz="1400">
                          <a:effectLst/>
                        </a:rPr>
                        <a:t>120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293254807"/>
                  </a:ext>
                </a:extLst>
              </a:tr>
              <a:tr h="296562">
                <a:tc>
                  <a:txBody>
                    <a:bodyPr/>
                    <a:lstStyle/>
                    <a:p>
                      <a:pPr algn="just">
                        <a:lnSpc>
                          <a:spcPct val="107000"/>
                        </a:lnSpc>
                        <a:spcAft>
                          <a:spcPts val="0"/>
                        </a:spcAft>
                      </a:pPr>
                      <a:r>
                        <a:rPr lang="es-CO" sz="1400" dirty="0">
                          <a:effectLst/>
                        </a:rPr>
                        <a:t>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7000"/>
                        </a:lnSpc>
                        <a:spcAft>
                          <a:spcPts val="0"/>
                        </a:spcAft>
                      </a:pPr>
                      <a:r>
                        <a:rPr lang="es-CO" sz="1400">
                          <a:effectLst/>
                        </a:rPr>
                        <a:t>Capacidad de evaluación y predicción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7000"/>
                        </a:lnSpc>
                        <a:spcAft>
                          <a:spcPts val="0"/>
                        </a:spcAft>
                      </a:pPr>
                      <a:r>
                        <a:rPr lang="es-CO" sz="1400">
                          <a:effectLst/>
                        </a:rPr>
                        <a:t>100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811093493"/>
                  </a:ext>
                </a:extLst>
              </a:tr>
              <a:tr h="259492">
                <a:tc>
                  <a:txBody>
                    <a:bodyPr/>
                    <a:lstStyle/>
                    <a:p>
                      <a:pPr algn="just">
                        <a:lnSpc>
                          <a:spcPct val="107000"/>
                        </a:lnSpc>
                        <a:spcAft>
                          <a:spcPts val="0"/>
                        </a:spcAft>
                      </a:pPr>
                      <a:r>
                        <a:rPr lang="es-CO" sz="1400" dirty="0">
                          <a:effectLst/>
                        </a:rPr>
                        <a:t>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7000"/>
                        </a:lnSpc>
                        <a:spcAft>
                          <a:spcPts val="0"/>
                        </a:spcAft>
                      </a:pPr>
                      <a:r>
                        <a:rPr lang="es-CO" sz="1400">
                          <a:effectLst/>
                        </a:rPr>
                        <a:t>Liderazgo y dirección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7000"/>
                        </a:lnSpc>
                        <a:spcAft>
                          <a:spcPts val="0"/>
                        </a:spcAft>
                      </a:pPr>
                      <a:r>
                        <a:rPr lang="es-CO" sz="1400" dirty="0">
                          <a:effectLst/>
                        </a:rPr>
                        <a:t>70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663019088"/>
                  </a:ext>
                </a:extLst>
              </a:tr>
              <a:tr h="259492">
                <a:tc>
                  <a:txBody>
                    <a:bodyPr/>
                    <a:lstStyle/>
                    <a:p>
                      <a:pPr algn="just">
                        <a:lnSpc>
                          <a:spcPct val="107000"/>
                        </a:lnSpc>
                        <a:spcAft>
                          <a:spcPts val="0"/>
                        </a:spcAft>
                      </a:pPr>
                      <a:r>
                        <a:rPr lang="es-CO" sz="1400" dirty="0">
                          <a:effectLst/>
                        </a:rPr>
                        <a:t>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7000"/>
                        </a:lnSpc>
                        <a:spcAft>
                          <a:spcPts val="0"/>
                        </a:spcAft>
                      </a:pPr>
                      <a:r>
                        <a:rPr lang="es-CO" sz="1400" dirty="0">
                          <a:effectLst/>
                        </a:rPr>
                        <a:t>Capacidad de gestión de recursos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7000"/>
                        </a:lnSpc>
                        <a:spcAft>
                          <a:spcPts val="0"/>
                        </a:spcAft>
                      </a:pPr>
                      <a:r>
                        <a:rPr lang="es-CO" sz="1400">
                          <a:effectLst/>
                        </a:rPr>
                        <a:t>50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534254321"/>
                  </a:ext>
                </a:extLst>
              </a:tr>
              <a:tr h="247135">
                <a:tc>
                  <a:txBody>
                    <a:bodyPr/>
                    <a:lstStyle/>
                    <a:p>
                      <a:pPr algn="just">
                        <a:lnSpc>
                          <a:spcPct val="107000"/>
                        </a:lnSpc>
                        <a:spcAft>
                          <a:spcPts val="0"/>
                        </a:spcAft>
                      </a:pPr>
                      <a:r>
                        <a:rPr lang="es-CO" sz="1400" dirty="0">
                          <a:effectLst/>
                        </a:rPr>
                        <a:t>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7000"/>
                        </a:lnSpc>
                        <a:spcAft>
                          <a:spcPts val="0"/>
                        </a:spcAft>
                      </a:pPr>
                      <a:r>
                        <a:rPr lang="es-CO" sz="1400" dirty="0">
                          <a:effectLst/>
                        </a:rPr>
                        <a:t>Capacidad de autorregulación y adecuación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7000"/>
                        </a:lnSpc>
                        <a:spcAft>
                          <a:spcPts val="0"/>
                        </a:spcAft>
                      </a:pPr>
                      <a:r>
                        <a:rPr lang="es-CO"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841410578"/>
                  </a:ext>
                </a:extLst>
              </a:tr>
              <a:tr h="247135">
                <a:tc>
                  <a:txBody>
                    <a:bodyPr/>
                    <a:lstStyle/>
                    <a:p>
                      <a:pPr algn="just">
                        <a:lnSpc>
                          <a:spcPct val="107000"/>
                        </a:lnSpc>
                        <a:spcAft>
                          <a:spcPts val="0"/>
                        </a:spcAft>
                      </a:pPr>
                      <a:r>
                        <a:rPr lang="es-CO"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r">
                        <a:lnSpc>
                          <a:spcPct val="107000"/>
                        </a:lnSpc>
                        <a:spcAft>
                          <a:spcPts val="0"/>
                        </a:spcAft>
                      </a:pPr>
                      <a:r>
                        <a:rPr lang="es-CO" sz="1400" b="1" dirty="0">
                          <a:effectLst/>
                        </a:rPr>
                        <a:t>SUMA PUNTAJE MAXIMO</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ctr">
                        <a:lnSpc>
                          <a:spcPct val="107000"/>
                        </a:lnSpc>
                        <a:spcAft>
                          <a:spcPts val="0"/>
                        </a:spcAft>
                      </a:pPr>
                      <a:r>
                        <a:rPr lang="es-CO" sz="1400" dirty="0">
                          <a:effectLst/>
                        </a:rPr>
                        <a:t>500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4205311895"/>
                  </a:ext>
                </a:extLst>
              </a:tr>
            </a:tbl>
          </a:graphicData>
        </a:graphic>
      </p:graphicFrame>
      <p:sp>
        <p:nvSpPr>
          <p:cNvPr id="5" name="Rectángulo 4"/>
          <p:cNvSpPr/>
          <p:nvPr/>
        </p:nvSpPr>
        <p:spPr>
          <a:xfrm>
            <a:off x="1581666" y="4883169"/>
            <a:ext cx="8764118" cy="553357"/>
          </a:xfrm>
          <a:prstGeom prst="rect">
            <a:avLst/>
          </a:prstGeom>
        </p:spPr>
        <p:txBody>
          <a:bodyPr wrap="square">
            <a:spAutoFit/>
          </a:bodyPr>
          <a:lstStyle/>
          <a:p>
            <a:pPr algn="just">
              <a:lnSpc>
                <a:spcPct val="107000"/>
              </a:lnSpc>
              <a:spcAft>
                <a:spcPts val="0"/>
              </a:spcAft>
            </a:pPr>
            <a:r>
              <a:rPr lang="es-CO" sz="1400" dirty="0">
                <a:ea typeface="Calibri" panose="020F0502020204030204" pitchFamily="34" charset="0"/>
                <a:cs typeface="Times New Roman" panose="02020603050405020304" pitchFamily="18" charset="0"/>
              </a:rPr>
              <a:t>Estas variables están establecidas en orden de importancia, la primera es la de mayor valor y la ultima la de menos valor; cada variable es calificada con indicadores que en conjunto suman el valor de referencia.</a:t>
            </a:r>
            <a:endParaRPr lang="en-US" sz="1400" dirty="0">
              <a:effectLst/>
              <a:ea typeface="Calibri" panose="020F0502020204030204" pitchFamily="34" charset="0"/>
              <a:cs typeface="Times New Roman" panose="02020603050405020304" pitchFamily="18" charset="0"/>
            </a:endParaRPr>
          </a:p>
        </p:txBody>
      </p:sp>
      <p:grpSp>
        <p:nvGrpSpPr>
          <p:cNvPr id="6" name="5 Grupo"/>
          <p:cNvGrpSpPr/>
          <p:nvPr/>
        </p:nvGrpSpPr>
        <p:grpSpPr>
          <a:xfrm>
            <a:off x="12357" y="5616053"/>
            <a:ext cx="12162971" cy="1243908"/>
            <a:chOff x="12357" y="5616053"/>
            <a:chExt cx="12162971" cy="1243908"/>
          </a:xfrm>
        </p:grpSpPr>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1884714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542324" y="1239807"/>
            <a:ext cx="9059790" cy="1320800"/>
          </a:xfrm>
        </p:spPr>
        <p:txBody>
          <a:bodyPr>
            <a:normAutofit/>
          </a:bodyPr>
          <a:lstStyle/>
          <a:p>
            <a:pPr algn="ctr"/>
            <a:r>
              <a:rPr lang="es-MX" sz="3200" b="1" dirty="0" smtClean="0">
                <a:effectLst>
                  <a:glow rad="139700">
                    <a:schemeClr val="accent1">
                      <a:satMod val="175000"/>
                      <a:alpha val="40000"/>
                    </a:schemeClr>
                  </a:glow>
                </a:effectLst>
              </a:rPr>
              <a:t>VALORES CAPACIDAD DE GESTIÓN AMBIENTAL MUNICIPAL</a:t>
            </a:r>
            <a:endParaRPr lang="en-US" sz="3200" b="1" dirty="0">
              <a:effectLst>
                <a:glow rad="139700">
                  <a:schemeClr val="accent1">
                    <a:satMod val="175000"/>
                    <a:alpha val="40000"/>
                  </a:schemeClr>
                </a:glow>
              </a:effectLst>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4225022109"/>
              </p:ext>
            </p:extLst>
          </p:nvPr>
        </p:nvGraphicFramePr>
        <p:xfrm>
          <a:off x="2537131" y="2676474"/>
          <a:ext cx="6395744" cy="1561894"/>
        </p:xfrm>
        <a:graphic>
          <a:graphicData uri="http://schemas.openxmlformats.org/drawingml/2006/table">
            <a:tbl>
              <a:tblPr firstRow="1" firstCol="1" bandRow="1">
                <a:tableStyleId>{5DA37D80-6434-44D0-A028-1B22A696006F}</a:tableStyleId>
              </a:tblPr>
              <a:tblGrid>
                <a:gridCol w="3197872">
                  <a:extLst>
                    <a:ext uri="{9D8B030D-6E8A-4147-A177-3AD203B41FA5}">
                      <a16:colId xmlns:a16="http://schemas.microsoft.com/office/drawing/2014/main" val="4168058721"/>
                    </a:ext>
                  </a:extLst>
                </a:gridCol>
                <a:gridCol w="3197872">
                  <a:extLst>
                    <a:ext uri="{9D8B030D-6E8A-4147-A177-3AD203B41FA5}">
                      <a16:colId xmlns:a16="http://schemas.microsoft.com/office/drawing/2014/main" val="3251731473"/>
                    </a:ext>
                  </a:extLst>
                </a:gridCol>
              </a:tblGrid>
              <a:tr h="388002">
                <a:tc gridSpan="2">
                  <a:txBody>
                    <a:bodyPr/>
                    <a:lstStyle/>
                    <a:p>
                      <a:pPr algn="ctr">
                        <a:lnSpc>
                          <a:spcPct val="107000"/>
                        </a:lnSpc>
                        <a:spcAft>
                          <a:spcPts val="0"/>
                        </a:spcAft>
                      </a:pPr>
                      <a:r>
                        <a:rPr lang="es-CO" sz="1600" dirty="0">
                          <a:effectLst/>
                        </a:rPr>
                        <a:t>CAPACIDAD DE GESTION AMBIENTAL MUNICIPAL</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hMerge="1">
                  <a:txBody>
                    <a:bodyPr/>
                    <a:lstStyle/>
                    <a:p>
                      <a:endParaRPr lang="en-US"/>
                    </a:p>
                  </a:txBody>
                  <a:tcPr/>
                </a:tc>
                <a:extLst>
                  <a:ext uri="{0D108BD9-81ED-4DB2-BD59-A6C34878D82A}">
                    <a16:rowId xmlns:a16="http://schemas.microsoft.com/office/drawing/2014/main" val="4257818557"/>
                  </a:ext>
                </a:extLst>
              </a:tr>
              <a:tr h="284205">
                <a:tc>
                  <a:txBody>
                    <a:bodyPr/>
                    <a:lstStyle/>
                    <a:p>
                      <a:pPr algn="ctr">
                        <a:lnSpc>
                          <a:spcPct val="107000"/>
                        </a:lnSpc>
                        <a:spcAft>
                          <a:spcPts val="0"/>
                        </a:spcAft>
                      </a:pPr>
                      <a:r>
                        <a:rPr lang="es-CO" sz="1600" dirty="0">
                          <a:effectLst/>
                        </a:rPr>
                        <a:t>IGAM</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ctr">
                        <a:lnSpc>
                          <a:spcPct val="107000"/>
                        </a:lnSpc>
                        <a:spcAft>
                          <a:spcPts val="0"/>
                        </a:spcAft>
                      </a:pPr>
                      <a:r>
                        <a:rPr lang="es-CO" sz="1600" dirty="0">
                          <a:effectLst/>
                        </a:rPr>
                        <a:t>RANGO</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232415421"/>
                  </a:ext>
                </a:extLst>
              </a:tr>
              <a:tr h="271849">
                <a:tc>
                  <a:txBody>
                    <a:bodyPr/>
                    <a:lstStyle/>
                    <a:p>
                      <a:pPr algn="ctr">
                        <a:lnSpc>
                          <a:spcPct val="107000"/>
                        </a:lnSpc>
                        <a:spcAft>
                          <a:spcPts val="0"/>
                        </a:spcAft>
                      </a:pPr>
                      <a:r>
                        <a:rPr lang="es-CO" sz="1600" dirty="0">
                          <a:effectLst/>
                        </a:rPr>
                        <a:t>ALTA</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ctr">
                        <a:lnSpc>
                          <a:spcPct val="107000"/>
                        </a:lnSpc>
                        <a:spcAft>
                          <a:spcPts val="0"/>
                        </a:spcAft>
                      </a:pPr>
                      <a:r>
                        <a:rPr lang="es-CO" sz="1600" dirty="0">
                          <a:effectLst/>
                        </a:rPr>
                        <a:t>Mayor de 400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695989554"/>
                  </a:ext>
                </a:extLst>
              </a:tr>
              <a:tr h="308919">
                <a:tc>
                  <a:txBody>
                    <a:bodyPr/>
                    <a:lstStyle/>
                    <a:p>
                      <a:pPr algn="ctr">
                        <a:lnSpc>
                          <a:spcPct val="107000"/>
                        </a:lnSpc>
                        <a:spcAft>
                          <a:spcPts val="0"/>
                        </a:spcAft>
                      </a:pPr>
                      <a:r>
                        <a:rPr lang="es-CO" sz="1600" dirty="0">
                          <a:effectLst/>
                        </a:rPr>
                        <a:t>MEDIA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ctr">
                        <a:lnSpc>
                          <a:spcPct val="107000"/>
                        </a:lnSpc>
                        <a:spcAft>
                          <a:spcPts val="0"/>
                        </a:spcAft>
                      </a:pPr>
                      <a:r>
                        <a:rPr lang="es-CO" sz="1600" dirty="0">
                          <a:effectLst/>
                        </a:rPr>
                        <a:t>Entre 250 y 399</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347931560"/>
                  </a:ext>
                </a:extLst>
              </a:tr>
              <a:tr h="308919">
                <a:tc>
                  <a:txBody>
                    <a:bodyPr/>
                    <a:lstStyle/>
                    <a:p>
                      <a:pPr algn="ctr">
                        <a:lnSpc>
                          <a:spcPct val="107000"/>
                        </a:lnSpc>
                        <a:spcAft>
                          <a:spcPts val="0"/>
                        </a:spcAft>
                      </a:pPr>
                      <a:r>
                        <a:rPr lang="es-CO" sz="1600" dirty="0">
                          <a:effectLst/>
                        </a:rPr>
                        <a:t>BAJA</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60000"/>
                        <a:lumOff val="40000"/>
                      </a:schemeClr>
                    </a:solidFill>
                  </a:tcPr>
                </a:tc>
                <a:tc>
                  <a:txBody>
                    <a:bodyPr/>
                    <a:lstStyle/>
                    <a:p>
                      <a:pPr algn="ctr">
                        <a:lnSpc>
                          <a:spcPct val="107000"/>
                        </a:lnSpc>
                        <a:spcAft>
                          <a:spcPts val="0"/>
                        </a:spcAft>
                      </a:pPr>
                      <a:r>
                        <a:rPr lang="es-CO" sz="1600" dirty="0">
                          <a:effectLst/>
                        </a:rPr>
                        <a:t>Menor de 250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826597647"/>
                  </a:ext>
                </a:extLst>
              </a:tr>
            </a:tbl>
          </a:graphicData>
        </a:graphic>
      </p:graphicFrame>
      <p:sp>
        <p:nvSpPr>
          <p:cNvPr id="7" name="Rectángulo 6"/>
          <p:cNvSpPr/>
          <p:nvPr/>
        </p:nvSpPr>
        <p:spPr>
          <a:xfrm>
            <a:off x="2608803" y="4709777"/>
            <a:ext cx="6300417" cy="322845"/>
          </a:xfrm>
          <a:prstGeom prst="rect">
            <a:avLst/>
          </a:prstGeom>
        </p:spPr>
        <p:txBody>
          <a:bodyPr wrap="square">
            <a:spAutoFit/>
          </a:bodyPr>
          <a:lstStyle/>
          <a:p>
            <a:pPr algn="just">
              <a:lnSpc>
                <a:spcPct val="107000"/>
              </a:lnSpc>
              <a:spcAft>
                <a:spcPts val="0"/>
              </a:spcAft>
            </a:pPr>
            <a:r>
              <a:rPr lang="es-CO" sz="1400" dirty="0">
                <a:ea typeface="Calibri" panose="020F0502020204030204" pitchFamily="34" charset="0"/>
                <a:cs typeface="Times New Roman" panose="02020603050405020304" pitchFamily="18" charset="0"/>
              </a:rPr>
              <a:t>Fuente: Guía de gestión administrativa para la aplicación del SIGAM. </a:t>
            </a:r>
            <a:r>
              <a:rPr lang="es-CO" sz="1400" dirty="0" err="1">
                <a:ea typeface="Calibri" panose="020F0502020204030204" pitchFamily="34" charset="0"/>
                <a:cs typeface="Times New Roman" panose="02020603050405020304" pitchFamily="18" charset="0"/>
              </a:rPr>
              <a:t>Pag</a:t>
            </a:r>
            <a:r>
              <a:rPr lang="es-CO" sz="1400" dirty="0">
                <a:ea typeface="Calibri" panose="020F0502020204030204" pitchFamily="34" charset="0"/>
                <a:cs typeface="Times New Roman" panose="02020603050405020304" pitchFamily="18" charset="0"/>
              </a:rPr>
              <a:t> 37.</a:t>
            </a:r>
            <a:endParaRPr lang="en-US" sz="1400" dirty="0">
              <a:effectLst/>
              <a:ea typeface="Calibri" panose="020F0502020204030204" pitchFamily="34" charset="0"/>
              <a:cs typeface="Times New Roman" panose="02020603050405020304" pitchFamily="18" charset="0"/>
            </a:endParaRPr>
          </a:p>
        </p:txBody>
      </p:sp>
      <p:grpSp>
        <p:nvGrpSpPr>
          <p:cNvPr id="5" name="4 Grupo"/>
          <p:cNvGrpSpPr/>
          <p:nvPr/>
        </p:nvGrpSpPr>
        <p:grpSpPr>
          <a:xfrm>
            <a:off x="12357" y="5616053"/>
            <a:ext cx="12162971" cy="1243908"/>
            <a:chOff x="12357" y="5616053"/>
            <a:chExt cx="12162971" cy="1243908"/>
          </a:xfrm>
        </p:grpSpPr>
        <p:pic>
          <p:nvPicPr>
            <p:cNvPr id="8"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9" name="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3495002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567022" y="1153308"/>
            <a:ext cx="8596668" cy="1320800"/>
          </a:xfrm>
        </p:spPr>
        <p:txBody>
          <a:bodyPr>
            <a:normAutofit/>
          </a:bodyPr>
          <a:lstStyle/>
          <a:p>
            <a:pPr algn="ctr"/>
            <a:r>
              <a:rPr lang="es-MX" sz="3200" b="1" dirty="0" smtClean="0">
                <a:effectLst>
                  <a:glow rad="139700">
                    <a:schemeClr val="accent1">
                      <a:satMod val="175000"/>
                      <a:alpha val="40000"/>
                    </a:schemeClr>
                  </a:glow>
                </a:effectLst>
              </a:rPr>
              <a:t>ETAPAS DE LA METODOLOGÍA</a:t>
            </a:r>
            <a:endParaRPr lang="en-US" sz="3200" b="1" dirty="0">
              <a:effectLst>
                <a:glow rad="139700">
                  <a:schemeClr val="accent1">
                    <a:satMod val="175000"/>
                    <a:alpha val="40000"/>
                  </a:schemeClr>
                </a:glow>
              </a:effectLst>
            </a:endParaRPr>
          </a:p>
        </p:txBody>
      </p:sp>
      <p:sp>
        <p:nvSpPr>
          <p:cNvPr id="4" name="Rectángulo 3"/>
          <p:cNvSpPr/>
          <p:nvPr/>
        </p:nvSpPr>
        <p:spPr>
          <a:xfrm>
            <a:off x="1062446" y="1658579"/>
            <a:ext cx="6096000" cy="3648884"/>
          </a:xfrm>
          <a:prstGeom prst="rect">
            <a:avLst/>
          </a:prstGeom>
        </p:spPr>
        <p:txBody>
          <a:bodyPr>
            <a:spAutoFit/>
          </a:bodyPr>
          <a:lstStyle/>
          <a:p>
            <a:pPr algn="just">
              <a:lnSpc>
                <a:spcPct val="107000"/>
              </a:lnSpc>
              <a:spcAft>
                <a:spcPts val="0"/>
              </a:spcAft>
            </a:pPr>
            <a:r>
              <a:rPr lang="es-CO" sz="2400" dirty="0">
                <a:ea typeface="Calibri" panose="020F0502020204030204" pitchFamily="34" charset="0"/>
                <a:cs typeface="Times New Roman" panose="02020603050405020304" pitchFamily="18" charset="0"/>
              </a:rPr>
              <a:t> </a:t>
            </a:r>
            <a:endParaRPr lang="en-US" sz="2400" dirty="0">
              <a:ea typeface="Calibri" panose="020F0502020204030204" pitchFamily="34" charset="0"/>
              <a:cs typeface="Times New Roman" panose="02020603050405020304" pitchFamily="18" charset="0"/>
            </a:endParaRPr>
          </a:p>
          <a:p>
            <a:pPr algn="just">
              <a:lnSpc>
                <a:spcPct val="107000"/>
              </a:lnSpc>
              <a:spcAft>
                <a:spcPts val="0"/>
              </a:spcAft>
            </a:pPr>
            <a:r>
              <a:rPr lang="es-CO" sz="2400" dirty="0">
                <a:ea typeface="Calibri" panose="020F0502020204030204" pitchFamily="34" charset="0"/>
                <a:cs typeface="Times New Roman" panose="02020603050405020304" pitchFamily="18" charset="0"/>
              </a:rPr>
              <a:t>La metodología utilizada considero las siguientes etapas: </a:t>
            </a:r>
            <a:endParaRPr lang="en-US" sz="2400" dirty="0">
              <a:ea typeface="Calibri" panose="020F0502020204030204" pitchFamily="34" charset="0"/>
              <a:cs typeface="Times New Roman" panose="02020603050405020304" pitchFamily="18" charset="0"/>
            </a:endParaRPr>
          </a:p>
          <a:p>
            <a:pPr algn="just">
              <a:lnSpc>
                <a:spcPct val="107000"/>
              </a:lnSpc>
              <a:spcAft>
                <a:spcPts val="0"/>
              </a:spcAft>
            </a:pPr>
            <a:r>
              <a:rPr lang="es-CO" sz="2400" dirty="0">
                <a:ea typeface="Calibri" panose="020F0502020204030204" pitchFamily="34" charset="0"/>
                <a:cs typeface="Times New Roman" panose="02020603050405020304" pitchFamily="18" charset="0"/>
              </a:rPr>
              <a:t> </a:t>
            </a:r>
            <a:endParaRPr lang="en-US" sz="2400" dirty="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CO" sz="2400" dirty="0">
                <a:ea typeface="Calibri" panose="020F0502020204030204" pitchFamily="34" charset="0"/>
                <a:cs typeface="Times New Roman" panose="02020603050405020304" pitchFamily="18" charset="0"/>
              </a:rPr>
              <a:t>Recopilación de información básica.</a:t>
            </a:r>
            <a:endParaRPr lang="en-US" sz="2400" dirty="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CO" sz="2400" dirty="0">
                <a:ea typeface="Calibri" panose="020F0502020204030204" pitchFamily="34" charset="0"/>
                <a:cs typeface="Times New Roman" panose="02020603050405020304" pitchFamily="18" charset="0"/>
              </a:rPr>
              <a:t>Revisión de la información.</a:t>
            </a:r>
            <a:endParaRPr lang="en-US" sz="2400" dirty="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CO" sz="2400" dirty="0">
                <a:ea typeface="Calibri" panose="020F0502020204030204" pitchFamily="34" charset="0"/>
                <a:cs typeface="Times New Roman" panose="02020603050405020304" pitchFamily="18" charset="0"/>
              </a:rPr>
              <a:t>Procesamiento de datos.</a:t>
            </a:r>
            <a:endParaRPr lang="en-US" sz="2400" dirty="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CO" sz="2400" dirty="0">
                <a:ea typeface="Calibri" panose="020F0502020204030204" pitchFamily="34" charset="0"/>
                <a:cs typeface="Times New Roman" panose="02020603050405020304" pitchFamily="18" charset="0"/>
              </a:rPr>
              <a:t>Reporte de resultados consolidados.</a:t>
            </a:r>
            <a:endParaRPr lang="en-US" sz="2400" dirty="0">
              <a:ea typeface="Calibri" panose="020F0502020204030204" pitchFamily="34" charset="0"/>
              <a:cs typeface="Times New Roman" panose="02020603050405020304" pitchFamily="18" charset="0"/>
            </a:endParaRPr>
          </a:p>
          <a:p>
            <a:pPr>
              <a:lnSpc>
                <a:spcPct val="107000"/>
              </a:lnSpc>
              <a:spcAft>
                <a:spcPts val="800"/>
              </a:spcAft>
            </a:pPr>
            <a:r>
              <a:rPr lang="es-CO" sz="2400" dirty="0">
                <a:ea typeface="Calibri" panose="020F0502020204030204" pitchFamily="34" charset="0"/>
                <a:cs typeface="Times New Roman" panose="02020603050405020304" pitchFamily="18" charset="0"/>
              </a:rPr>
              <a:t> </a:t>
            </a:r>
            <a:endParaRPr lang="en-US" sz="2400" dirty="0">
              <a:effectLst/>
              <a:ea typeface="Calibri" panose="020F0502020204030204" pitchFamily="34" charset="0"/>
              <a:cs typeface="Times New Roman" panose="02020603050405020304" pitchFamily="18" charset="0"/>
            </a:endParaRPr>
          </a:p>
        </p:txBody>
      </p:sp>
      <p:pic>
        <p:nvPicPr>
          <p:cNvPr id="4098" name="Picture 2" descr="La investigación de mercado es el proceso de recopilar información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1767" y="2056165"/>
            <a:ext cx="3199811" cy="2989989"/>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Tree>
    <p:extLst>
      <p:ext uri="{BB962C8B-B14F-4D97-AF65-F5344CB8AC3E}">
        <p14:creationId xmlns:p14="http://schemas.microsoft.com/office/powerpoint/2010/main" val="1491476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3800703213"/>
              </p:ext>
            </p:extLst>
          </p:nvPr>
        </p:nvGraphicFramePr>
        <p:xfrm>
          <a:off x="333630" y="1470453"/>
          <a:ext cx="11545762" cy="4175507"/>
        </p:xfrm>
        <a:graphic>
          <a:graphicData uri="http://schemas.openxmlformats.org/drawingml/2006/table">
            <a:tbl>
              <a:tblPr>
                <a:solidFill>
                  <a:schemeClr val="bg1"/>
                </a:solidFill>
                <a:tableStyleId>{5DA37D80-6434-44D0-A028-1B22A696006F}</a:tableStyleId>
              </a:tblPr>
              <a:tblGrid>
                <a:gridCol w="5436973">
                  <a:extLst>
                    <a:ext uri="{9D8B030D-6E8A-4147-A177-3AD203B41FA5}">
                      <a16:colId xmlns:a16="http://schemas.microsoft.com/office/drawing/2014/main" val="1859650445"/>
                    </a:ext>
                  </a:extLst>
                </a:gridCol>
                <a:gridCol w="358346">
                  <a:extLst>
                    <a:ext uri="{9D8B030D-6E8A-4147-A177-3AD203B41FA5}">
                      <a16:colId xmlns:a16="http://schemas.microsoft.com/office/drawing/2014/main" val="1513080934"/>
                    </a:ext>
                  </a:extLst>
                </a:gridCol>
                <a:gridCol w="407773">
                  <a:extLst>
                    <a:ext uri="{9D8B030D-6E8A-4147-A177-3AD203B41FA5}">
                      <a16:colId xmlns:a16="http://schemas.microsoft.com/office/drawing/2014/main" val="3324346205"/>
                    </a:ext>
                  </a:extLst>
                </a:gridCol>
                <a:gridCol w="963827">
                  <a:extLst>
                    <a:ext uri="{9D8B030D-6E8A-4147-A177-3AD203B41FA5}">
                      <a16:colId xmlns:a16="http://schemas.microsoft.com/office/drawing/2014/main" val="256525992"/>
                    </a:ext>
                  </a:extLst>
                </a:gridCol>
                <a:gridCol w="3217307">
                  <a:extLst>
                    <a:ext uri="{9D8B030D-6E8A-4147-A177-3AD203B41FA5}">
                      <a16:colId xmlns:a16="http://schemas.microsoft.com/office/drawing/2014/main" val="3974764287"/>
                    </a:ext>
                  </a:extLst>
                </a:gridCol>
                <a:gridCol w="1161536">
                  <a:extLst>
                    <a:ext uri="{9D8B030D-6E8A-4147-A177-3AD203B41FA5}">
                      <a16:colId xmlns:a16="http://schemas.microsoft.com/office/drawing/2014/main" val="194915678"/>
                    </a:ext>
                  </a:extLst>
                </a:gridCol>
              </a:tblGrid>
              <a:tr h="180706">
                <a:tc gridSpan="5">
                  <a:txBody>
                    <a:bodyPr/>
                    <a:lstStyle/>
                    <a:p>
                      <a:pPr algn="ctr" fontAlgn="b"/>
                      <a:r>
                        <a:rPr lang="es-MX" sz="1200" b="1" u="none" strike="noStrike" dirty="0">
                          <a:effectLst/>
                        </a:rPr>
                        <a:t>1. CAPACIDAD DE PLANEACIÓN Y EJECUCIÓN </a:t>
                      </a:r>
                      <a:endParaRPr lang="es-MX" sz="1200" b="1" i="0" u="none" strike="noStrike" dirty="0">
                        <a:solidFill>
                          <a:srgbClr val="000000"/>
                        </a:solidFill>
                        <a:effectLst/>
                        <a:latin typeface="Calibri" panose="020F0502020204030204" pitchFamily="34" charset="0"/>
                      </a:endParaRPr>
                    </a:p>
                  </a:txBody>
                  <a:tcPr marL="2897" marR="2897" marT="2897"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200" b="1" u="none" strike="noStrike" dirty="0">
                          <a:effectLst/>
                        </a:rPr>
                        <a:t>130</a:t>
                      </a:r>
                      <a:endParaRPr lang="en-US" sz="1200" b="1" i="0" u="none" strike="noStrike" dirty="0">
                        <a:solidFill>
                          <a:srgbClr val="000000"/>
                        </a:solidFill>
                        <a:effectLst/>
                        <a:latin typeface="Calibri" panose="020F0502020204030204" pitchFamily="34" charset="0"/>
                      </a:endParaRPr>
                    </a:p>
                  </a:txBody>
                  <a:tcPr marL="2897" marR="2897" marT="2897" marB="0" anchor="b">
                    <a:solidFill>
                      <a:schemeClr val="accent1">
                        <a:lumMod val="60000"/>
                        <a:lumOff val="40000"/>
                      </a:schemeClr>
                    </a:solidFill>
                  </a:tcPr>
                </a:tc>
                <a:extLst>
                  <a:ext uri="{0D108BD9-81ED-4DB2-BD59-A6C34878D82A}">
                    <a16:rowId xmlns:a16="http://schemas.microsoft.com/office/drawing/2014/main" val="2544874173"/>
                  </a:ext>
                </a:extLst>
              </a:tr>
              <a:tr h="180706">
                <a:tc>
                  <a:txBody>
                    <a:bodyPr/>
                    <a:lstStyle/>
                    <a:p>
                      <a:pPr algn="l" fontAlgn="b"/>
                      <a:r>
                        <a:rPr lang="en-US" sz="1200" u="none" strike="noStrike">
                          <a:effectLst/>
                        </a:rPr>
                        <a:t>1.1 Planeación  Ambiental </a:t>
                      </a:r>
                      <a:endParaRPr lang="en-US" sz="1200" b="1" i="0" u="none" strike="noStrike">
                        <a:solidFill>
                          <a:srgbClr val="000000"/>
                        </a:solidFill>
                        <a:effectLst/>
                        <a:latin typeface="Calibri" panose="020F0502020204030204" pitchFamily="34" charset="0"/>
                      </a:endParaRPr>
                    </a:p>
                  </a:txBody>
                  <a:tcPr marL="2897" marR="2897" marT="2897" marB="0" anchor="b">
                    <a:solidFill>
                      <a:schemeClr val="accent1">
                        <a:lumMod val="60000"/>
                        <a:lumOff val="40000"/>
                      </a:schemeClr>
                    </a:solidFill>
                  </a:tcPr>
                </a:tc>
                <a:tc rowSpan="2">
                  <a:txBody>
                    <a:bodyPr/>
                    <a:lstStyle/>
                    <a:p>
                      <a:pPr algn="ctr" fontAlgn="ctr"/>
                      <a:r>
                        <a:rPr lang="en-US" sz="1200" u="none" strike="noStrike">
                          <a:effectLst/>
                        </a:rPr>
                        <a:t>Sí </a:t>
                      </a:r>
                      <a:endParaRPr lang="en-US" sz="1200" b="1" i="0" u="none" strike="noStrike">
                        <a:solidFill>
                          <a:srgbClr val="000000"/>
                        </a:solidFill>
                        <a:effectLst/>
                        <a:latin typeface="Calibri" panose="020F0502020204030204" pitchFamily="34" charset="0"/>
                      </a:endParaRPr>
                    </a:p>
                  </a:txBody>
                  <a:tcPr marL="2897" marR="2897" marT="2897" marB="0" anchor="ctr">
                    <a:solidFill>
                      <a:schemeClr val="accent1">
                        <a:lumMod val="60000"/>
                        <a:lumOff val="40000"/>
                      </a:schemeClr>
                    </a:solidFill>
                  </a:tcPr>
                </a:tc>
                <a:tc rowSpan="2">
                  <a:txBody>
                    <a:bodyPr/>
                    <a:lstStyle/>
                    <a:p>
                      <a:pPr algn="ctr" fontAlgn="ctr"/>
                      <a:r>
                        <a:rPr lang="en-US" sz="1200" u="none" strike="noStrike">
                          <a:effectLst/>
                        </a:rPr>
                        <a:t>No</a:t>
                      </a:r>
                      <a:endParaRPr lang="en-US" sz="1200" b="1" i="0" u="none" strike="noStrike">
                        <a:solidFill>
                          <a:srgbClr val="000000"/>
                        </a:solidFill>
                        <a:effectLst/>
                        <a:latin typeface="Calibri" panose="020F0502020204030204" pitchFamily="34" charset="0"/>
                      </a:endParaRPr>
                    </a:p>
                  </a:txBody>
                  <a:tcPr marL="2897" marR="2897" marT="2897" marB="0" anchor="ctr">
                    <a:solidFill>
                      <a:schemeClr val="accent1">
                        <a:lumMod val="60000"/>
                        <a:lumOff val="40000"/>
                      </a:schemeClr>
                    </a:solidFill>
                  </a:tcPr>
                </a:tc>
                <a:tc rowSpan="2">
                  <a:txBody>
                    <a:bodyPr/>
                    <a:lstStyle/>
                    <a:p>
                      <a:pPr algn="ctr" fontAlgn="ctr"/>
                      <a:r>
                        <a:rPr lang="en-US" sz="1200" u="none" strike="noStrike">
                          <a:effectLst/>
                        </a:rPr>
                        <a:t>Calificación </a:t>
                      </a:r>
                      <a:endParaRPr lang="en-US" sz="1200" b="1" i="0" u="none" strike="noStrike">
                        <a:solidFill>
                          <a:srgbClr val="000000"/>
                        </a:solidFill>
                        <a:effectLst/>
                        <a:latin typeface="Calibri" panose="020F0502020204030204" pitchFamily="34" charset="0"/>
                      </a:endParaRPr>
                    </a:p>
                  </a:txBody>
                  <a:tcPr marL="2897" marR="2897" marT="2897" marB="0" anchor="ctr">
                    <a:solidFill>
                      <a:schemeClr val="accent1">
                        <a:lumMod val="60000"/>
                        <a:lumOff val="40000"/>
                      </a:schemeClr>
                    </a:solidFill>
                  </a:tcPr>
                </a:tc>
                <a:tc rowSpan="2">
                  <a:txBody>
                    <a:bodyPr/>
                    <a:lstStyle/>
                    <a:p>
                      <a:pPr algn="ctr" fontAlgn="ctr"/>
                      <a:r>
                        <a:rPr lang="en-US" sz="1200" u="none" strike="noStrike" dirty="0" err="1">
                          <a:effectLst/>
                        </a:rPr>
                        <a:t>Implicaciones</a:t>
                      </a:r>
                      <a:r>
                        <a:rPr lang="en-US" sz="1200" u="none" strike="noStrike" dirty="0">
                          <a:effectLst/>
                        </a:rPr>
                        <a:t> para el SIGAM</a:t>
                      </a:r>
                      <a:endParaRPr lang="en-US" sz="1200" b="1" i="0" u="none" strike="noStrike" dirty="0">
                        <a:solidFill>
                          <a:srgbClr val="000000"/>
                        </a:solidFill>
                        <a:effectLst/>
                        <a:latin typeface="Calibri" panose="020F0502020204030204" pitchFamily="34" charset="0"/>
                      </a:endParaRPr>
                    </a:p>
                  </a:txBody>
                  <a:tcPr marL="2897" marR="2897" marT="2897" marB="0" anchor="ctr">
                    <a:solidFill>
                      <a:schemeClr val="accent1">
                        <a:lumMod val="60000"/>
                        <a:lumOff val="40000"/>
                      </a:schemeClr>
                    </a:solidFill>
                  </a:tcPr>
                </a:tc>
                <a:tc rowSpan="2">
                  <a:txBody>
                    <a:bodyPr/>
                    <a:lstStyle/>
                    <a:p>
                      <a:pPr algn="ctr" fontAlgn="ctr"/>
                      <a:r>
                        <a:rPr lang="en-US" sz="1200" u="none" strike="noStrike" dirty="0" err="1">
                          <a:effectLst/>
                        </a:rPr>
                        <a:t>Puntaje</a:t>
                      </a:r>
                      <a:r>
                        <a:rPr lang="en-US" sz="1200" u="none" strike="noStrike" dirty="0">
                          <a:effectLst/>
                        </a:rPr>
                        <a:t> </a:t>
                      </a:r>
                      <a:r>
                        <a:rPr lang="en-US" sz="1200" u="none" strike="noStrike" dirty="0" err="1">
                          <a:effectLst/>
                        </a:rPr>
                        <a:t>máximo</a:t>
                      </a:r>
                      <a:endParaRPr lang="en-US" sz="1200" b="1" i="0" u="none" strike="noStrike" dirty="0">
                        <a:solidFill>
                          <a:srgbClr val="000000"/>
                        </a:solidFill>
                        <a:effectLst/>
                        <a:latin typeface="Calibri" panose="020F0502020204030204" pitchFamily="34" charset="0"/>
                      </a:endParaRPr>
                    </a:p>
                  </a:txBody>
                  <a:tcPr marL="2897" marR="2897" marT="2897" marB="0" anchor="ctr">
                    <a:solidFill>
                      <a:schemeClr val="accent1">
                        <a:lumMod val="60000"/>
                        <a:lumOff val="40000"/>
                      </a:schemeClr>
                    </a:solidFill>
                  </a:tcPr>
                </a:tc>
                <a:extLst>
                  <a:ext uri="{0D108BD9-81ED-4DB2-BD59-A6C34878D82A}">
                    <a16:rowId xmlns:a16="http://schemas.microsoft.com/office/drawing/2014/main" val="3174939430"/>
                  </a:ext>
                </a:extLst>
              </a:tr>
              <a:tr h="182531">
                <a:tc>
                  <a:txBody>
                    <a:bodyPr/>
                    <a:lstStyle/>
                    <a:p>
                      <a:pPr algn="l" fontAlgn="b"/>
                      <a:r>
                        <a:rPr lang="es-MX" sz="1200" u="none" strike="noStrike" dirty="0">
                          <a:effectLst/>
                        </a:rPr>
                        <a:t>(Señale con X) si el municipio  cuenta con: </a:t>
                      </a:r>
                      <a:endParaRPr lang="es-MX" sz="1200" b="1" i="0" u="none" strike="noStrike" dirty="0">
                        <a:solidFill>
                          <a:srgbClr val="000000"/>
                        </a:solidFill>
                        <a:effectLst/>
                        <a:latin typeface="Calibri" panose="020F0502020204030204" pitchFamily="34" charset="0"/>
                      </a:endParaRPr>
                    </a:p>
                  </a:txBody>
                  <a:tcPr marL="2897" marR="2897" marT="2897" marB="0" anchor="b">
                    <a:solidFill>
                      <a:schemeClr val="accent1">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214287207"/>
                  </a:ext>
                </a:extLst>
              </a:tr>
              <a:tr h="180706">
                <a:tc>
                  <a:txBody>
                    <a:bodyPr/>
                    <a:lstStyle/>
                    <a:p>
                      <a:pPr algn="l" fontAlgn="b"/>
                      <a:r>
                        <a:rPr lang="en-US" sz="1200" u="none" strike="noStrike">
                          <a:effectLst/>
                        </a:rPr>
                        <a:t>POT, PBO o EOT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10</a:t>
                      </a:r>
                      <a:endParaRPr lang="en-US" sz="1200" b="1"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POT con enfoque ambiental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4099619719"/>
                  </a:ext>
                </a:extLst>
              </a:tr>
              <a:tr h="186476">
                <a:tc>
                  <a:txBody>
                    <a:bodyPr/>
                    <a:lstStyle/>
                    <a:p>
                      <a:pPr algn="l" fontAlgn="b"/>
                      <a:r>
                        <a:rPr lang="en-US" sz="1200" u="none" strike="noStrike">
                          <a:effectLst/>
                        </a:rPr>
                        <a:t>Agenda Ambiental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10</a:t>
                      </a:r>
                      <a:endParaRPr lang="en-US" sz="1200" b="1"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Elaboración Agenda. Municipio.CAR.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572747106"/>
                  </a:ext>
                </a:extLst>
              </a:tr>
              <a:tr h="189210">
                <a:tc>
                  <a:txBody>
                    <a:bodyPr/>
                    <a:lstStyle/>
                    <a:p>
                      <a:pPr algn="l" fontAlgn="b"/>
                      <a:r>
                        <a:rPr lang="es-MX" sz="1200" u="none" strike="noStrike" dirty="0">
                          <a:effectLst/>
                        </a:rPr>
                        <a:t>Plan de  Ambiental Acción Local PAAL</a:t>
                      </a:r>
                      <a:endParaRPr lang="es-MX" sz="1200" b="0" i="0" u="none" strike="noStrike" dirty="0">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10</a:t>
                      </a:r>
                      <a:endParaRPr lang="en-US" sz="1200" b="1"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dirty="0" err="1">
                          <a:effectLst/>
                        </a:rPr>
                        <a:t>Elaboración</a:t>
                      </a:r>
                      <a:r>
                        <a:rPr lang="en-US" sz="1200" u="none" strike="noStrike" dirty="0">
                          <a:effectLst/>
                        </a:rPr>
                        <a:t> Agenda. </a:t>
                      </a:r>
                      <a:r>
                        <a:rPr lang="en-US" sz="1200" u="none" strike="noStrike" dirty="0" err="1">
                          <a:effectLst/>
                        </a:rPr>
                        <a:t>Municipio.CAR</a:t>
                      </a: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715635143"/>
                  </a:ext>
                </a:extLst>
              </a:tr>
              <a:tr h="201036">
                <a:tc>
                  <a:txBody>
                    <a:bodyPr/>
                    <a:lstStyle/>
                    <a:p>
                      <a:pPr algn="l" fontAlgn="ctr"/>
                      <a:r>
                        <a:rPr lang="es-MX" sz="1200" u="none" strike="noStrike">
                          <a:effectLst/>
                        </a:rPr>
                        <a:t>Plan de Manejo de Vulnerabilidad y Riesgos </a:t>
                      </a:r>
                      <a:endParaRPr lang="es-MX"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6</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ctr"/>
                      <a:r>
                        <a:rPr lang="en-US" sz="1200" u="none" strike="noStrike">
                          <a:effectLst/>
                        </a:rPr>
                        <a:t>Elaboración Agenda. Municipio.CAR. </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2097109857"/>
                  </a:ext>
                </a:extLst>
              </a:tr>
              <a:tr h="180706">
                <a:tc>
                  <a:txBody>
                    <a:bodyPr/>
                    <a:lstStyle/>
                    <a:p>
                      <a:pPr algn="l" fontAlgn="b"/>
                      <a:r>
                        <a:rPr lang="es-MX" sz="1200" u="none" strike="noStrike">
                          <a:effectLst/>
                        </a:rPr>
                        <a:t>Señale (con X) si el municipio y o la CAR cuentan con los planes de manejo de: </a:t>
                      </a:r>
                      <a:endParaRPr lang="es-MX"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4178877524"/>
                  </a:ext>
                </a:extLst>
              </a:tr>
              <a:tr h="180706">
                <a:tc>
                  <a:txBody>
                    <a:bodyPr/>
                    <a:lstStyle/>
                    <a:p>
                      <a:pPr algn="l" fontAlgn="ctr"/>
                      <a:r>
                        <a:rPr lang="en-US" sz="1200" u="none" strike="noStrike">
                          <a:effectLst/>
                        </a:rPr>
                        <a:t>Residuos sólidos </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ctr"/>
                      <a:r>
                        <a:rPr lang="en-US" sz="1200" u="none" strike="noStrike" dirty="0" err="1">
                          <a:effectLst/>
                        </a:rPr>
                        <a:t>Elaboración</a:t>
                      </a:r>
                      <a:r>
                        <a:rPr lang="en-US" sz="1200" u="none" strike="noStrike" dirty="0">
                          <a:effectLst/>
                        </a:rPr>
                        <a:t> Plan. Municipio. EPS.</a:t>
                      </a:r>
                      <a:endParaRPr lang="en-US" sz="1200" b="0" i="0" u="none" strike="noStrike" dirty="0">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4163941180"/>
                  </a:ext>
                </a:extLst>
              </a:tr>
              <a:tr h="201036">
                <a:tc>
                  <a:txBody>
                    <a:bodyPr/>
                    <a:lstStyle/>
                    <a:p>
                      <a:pPr algn="l" fontAlgn="ctr"/>
                      <a:r>
                        <a:rPr lang="en-US" sz="1200" u="none" strike="noStrike">
                          <a:effectLst/>
                        </a:rPr>
                        <a:t>Vertimientos </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dirty="0">
                          <a:effectLst/>
                        </a:rPr>
                        <a:t>9</a:t>
                      </a:r>
                      <a:endParaRPr lang="en-US" sz="1200" b="1" i="0" u="none" strike="noStrike" dirty="0">
                        <a:solidFill>
                          <a:srgbClr val="000000"/>
                        </a:solidFill>
                        <a:effectLst/>
                        <a:latin typeface="Calibri" panose="020F0502020204030204" pitchFamily="34" charset="0"/>
                      </a:endParaRPr>
                    </a:p>
                  </a:txBody>
                  <a:tcPr marL="2897" marR="2897" marT="2897" marB="0" anchor="ctr"/>
                </a:tc>
                <a:tc>
                  <a:txBody>
                    <a:bodyPr/>
                    <a:lstStyle/>
                    <a:p>
                      <a:pPr algn="l" fontAlgn="ctr"/>
                      <a:r>
                        <a:rPr lang="en-US" sz="1200" u="none" strike="noStrike" dirty="0" err="1">
                          <a:effectLst/>
                        </a:rPr>
                        <a:t>Elaboración</a:t>
                      </a:r>
                      <a:r>
                        <a:rPr lang="en-US" sz="1200" u="none" strike="noStrike" dirty="0">
                          <a:effectLst/>
                        </a:rPr>
                        <a:t> Plan. Municipio. </a:t>
                      </a:r>
                      <a:endParaRPr lang="en-US" sz="1200" b="0" i="0" u="none" strike="noStrike" dirty="0">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1816051396"/>
                  </a:ext>
                </a:extLst>
              </a:tr>
              <a:tr h="180706">
                <a:tc>
                  <a:txBody>
                    <a:bodyPr/>
                    <a:lstStyle/>
                    <a:p>
                      <a:pPr algn="l" fontAlgn="ctr"/>
                      <a:r>
                        <a:rPr lang="en-US" sz="1200" u="none" strike="noStrike">
                          <a:effectLst/>
                        </a:rPr>
                        <a:t>Cuencas </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ctr"/>
                      <a:r>
                        <a:rPr lang="en-US" sz="1200" u="none" strike="noStrike" dirty="0" err="1">
                          <a:effectLst/>
                        </a:rPr>
                        <a:t>Elaboración</a:t>
                      </a:r>
                      <a:r>
                        <a:rPr lang="en-US" sz="1200" u="none" strike="noStrike" dirty="0">
                          <a:effectLst/>
                        </a:rPr>
                        <a:t> Plan. Municipio. CAR.</a:t>
                      </a:r>
                      <a:endParaRPr lang="en-US" sz="1200" b="0" i="0" u="none" strike="noStrike" dirty="0">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3983708195"/>
                  </a:ext>
                </a:extLst>
              </a:tr>
              <a:tr h="212455">
                <a:tc>
                  <a:txBody>
                    <a:bodyPr/>
                    <a:lstStyle/>
                    <a:p>
                      <a:pPr algn="l" fontAlgn="ctr"/>
                      <a:r>
                        <a:rPr lang="en-US" sz="1200" u="none" strike="noStrike" dirty="0" err="1">
                          <a:effectLst/>
                        </a:rPr>
                        <a:t>Áreas</a:t>
                      </a:r>
                      <a:r>
                        <a:rPr lang="en-US" sz="1200" u="none" strike="noStrike" dirty="0">
                          <a:effectLst/>
                        </a:rPr>
                        <a:t> </a:t>
                      </a:r>
                      <a:r>
                        <a:rPr lang="en-US" sz="1200" u="none" strike="noStrike" dirty="0" err="1">
                          <a:effectLst/>
                        </a:rPr>
                        <a:t>forestales</a:t>
                      </a:r>
                      <a:r>
                        <a:rPr lang="en-US" sz="1200" u="none" strike="noStrike" dirty="0">
                          <a:effectLst/>
                        </a:rPr>
                        <a:t> </a:t>
                      </a:r>
                      <a:endParaRPr lang="en-US" sz="1200" b="0" i="0" u="none" strike="noStrike" dirty="0">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7</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ctr"/>
                      <a:r>
                        <a:rPr lang="en-US" sz="1200" u="none" strike="noStrike" dirty="0" err="1">
                          <a:effectLst/>
                        </a:rPr>
                        <a:t>Elaboración</a:t>
                      </a:r>
                      <a:r>
                        <a:rPr lang="en-US" sz="1200" u="none" strike="noStrike" dirty="0">
                          <a:effectLst/>
                        </a:rPr>
                        <a:t> Plan. Municipio. CAR.</a:t>
                      </a:r>
                      <a:endParaRPr lang="en-US" sz="1200" b="0" i="0" u="none" strike="noStrike" dirty="0">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939519713"/>
                  </a:ext>
                </a:extLst>
              </a:tr>
              <a:tr h="180706">
                <a:tc>
                  <a:txBody>
                    <a:bodyPr/>
                    <a:lstStyle/>
                    <a:p>
                      <a:pPr algn="l" fontAlgn="ctr"/>
                      <a:r>
                        <a:rPr lang="es-MX" sz="1200" u="none" strike="noStrike">
                          <a:effectLst/>
                        </a:rPr>
                        <a:t>Control de emisiones y procesos industriales  </a:t>
                      </a:r>
                      <a:endParaRPr lang="es-MX"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7</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ctr"/>
                      <a:r>
                        <a:rPr lang="es-MX" sz="1200" u="none" strike="noStrike">
                          <a:effectLst/>
                        </a:rPr>
                        <a:t>Elaboración Plan. Municipio. CAR. Interesados </a:t>
                      </a:r>
                      <a:endParaRPr lang="es-MX"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4072756109"/>
                  </a:ext>
                </a:extLst>
              </a:tr>
              <a:tr h="212862">
                <a:tc>
                  <a:txBody>
                    <a:bodyPr/>
                    <a:lstStyle/>
                    <a:p>
                      <a:pPr algn="l" fontAlgn="ctr"/>
                      <a:r>
                        <a:rPr lang="en-US" sz="1200" u="none" strike="noStrike">
                          <a:effectLst/>
                        </a:rPr>
                        <a:t>Transporte y Movilidad Urbana</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7</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ctr"/>
                      <a:r>
                        <a:rPr lang="en-US" sz="1200" u="none" strike="noStrike" dirty="0" err="1">
                          <a:effectLst/>
                        </a:rPr>
                        <a:t>Elaboración</a:t>
                      </a:r>
                      <a:r>
                        <a:rPr lang="en-US" sz="1200" u="none" strike="noStrike" dirty="0">
                          <a:effectLst/>
                        </a:rPr>
                        <a:t> Plan. Municipio. CAR.</a:t>
                      </a:r>
                      <a:endParaRPr lang="en-US" sz="1200" b="0" i="0" u="none" strike="noStrike" dirty="0">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2494633520"/>
                  </a:ext>
                </a:extLst>
              </a:tr>
              <a:tr h="180706">
                <a:tc>
                  <a:txBody>
                    <a:bodyPr/>
                    <a:lstStyle/>
                    <a:p>
                      <a:pPr algn="l" fontAlgn="ctr"/>
                      <a:r>
                        <a:rPr lang="en-US" sz="1200" u="none" strike="noStrike">
                          <a:effectLst/>
                        </a:rPr>
                        <a:t>Otro ¿cuál?</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3927088316"/>
                  </a:ext>
                </a:extLst>
              </a:tr>
              <a:tr h="180706">
                <a:tc>
                  <a:txBody>
                    <a:bodyPr/>
                    <a:lstStyle/>
                    <a:p>
                      <a:pPr algn="l" fontAlgn="ctr"/>
                      <a:r>
                        <a:rPr lang="es-MX" sz="1200" u="none" strike="noStrike" dirty="0" smtClean="0">
                          <a:effectLst/>
                        </a:rPr>
                        <a:t>El </a:t>
                      </a:r>
                      <a:r>
                        <a:rPr lang="es-MX" sz="1200" u="none" strike="noStrike" dirty="0">
                          <a:effectLst/>
                        </a:rPr>
                        <a:t>cumplimiento  de metas y objetivos de los  </a:t>
                      </a:r>
                      <a:endParaRPr lang="es-MX" sz="1200" b="0" i="0" u="none" strike="noStrike" dirty="0">
                        <a:solidFill>
                          <a:srgbClr val="000000"/>
                        </a:solidFill>
                        <a:effectLst/>
                        <a:latin typeface="Calibri" panose="020F0502020204030204" pitchFamily="34" charset="0"/>
                      </a:endParaRPr>
                    </a:p>
                  </a:txBody>
                  <a:tcPr marL="2897" marR="2897" marT="2897" marB="0" anchor="ctr"/>
                </a:tc>
                <a:tc rowSpan="2">
                  <a:txBody>
                    <a:bodyPr/>
                    <a:lstStyle/>
                    <a:p>
                      <a:pPr algn="ctr"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rowSpan="2">
                  <a:txBody>
                    <a:bodyPr/>
                    <a:lstStyle/>
                    <a:p>
                      <a:pPr algn="ctr"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rowSpan="2">
                  <a:txBody>
                    <a:bodyPr/>
                    <a:lstStyle/>
                    <a:p>
                      <a:pPr algn="ctr"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rowSpan="2">
                  <a:txBody>
                    <a:bodyPr/>
                    <a:lstStyle/>
                    <a:p>
                      <a:pPr algn="ctr"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rowSpan="2">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817185535"/>
                  </a:ext>
                </a:extLst>
              </a:tr>
              <a:tr h="185066">
                <a:tc>
                  <a:txBody>
                    <a:bodyPr/>
                    <a:lstStyle/>
                    <a:p>
                      <a:pPr algn="l" fontAlgn="ctr"/>
                      <a:r>
                        <a:rPr lang="es-MX" sz="1200" u="none" strike="noStrike">
                          <a:effectLst/>
                        </a:rPr>
                        <a:t>Planes Ambientales del municipio es:</a:t>
                      </a:r>
                      <a:endParaRPr lang="es-MX" sz="1200" b="0" i="0" u="none" strike="noStrike">
                        <a:solidFill>
                          <a:srgbClr val="000000"/>
                        </a:solidFill>
                        <a:effectLst/>
                        <a:latin typeface="Calibri" panose="020F0502020204030204" pitchFamily="34" charset="0"/>
                      </a:endParaRPr>
                    </a:p>
                  </a:txBody>
                  <a:tcPr marL="2897" marR="2897" marT="2897"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230172336"/>
                  </a:ext>
                </a:extLst>
              </a:tr>
              <a:tr h="180706">
                <a:tc>
                  <a:txBody>
                    <a:bodyPr/>
                    <a:lstStyle/>
                    <a:p>
                      <a:pPr algn="l" fontAlgn="ctr"/>
                      <a:r>
                        <a:rPr lang="en-US" sz="1200" u="none" strike="noStrike">
                          <a:effectLst/>
                        </a:rPr>
                        <a:t>Alto (mayor del 70%)</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8</a:t>
                      </a:r>
                      <a:endParaRPr lang="en-US" sz="1200" b="1" i="0" u="none" strike="noStrike">
                        <a:solidFill>
                          <a:srgbClr val="000000"/>
                        </a:solidFill>
                        <a:effectLst/>
                        <a:latin typeface="Calibri" panose="020F0502020204030204" pitchFamily="34" charset="0"/>
                      </a:endParaRPr>
                    </a:p>
                  </a:txBody>
                  <a:tcPr marL="2897" marR="2897" marT="2897" marB="0" anchor="ctr"/>
                </a:tc>
                <a:tc>
                  <a:txBody>
                    <a:bodyPr/>
                    <a:lstStyle/>
                    <a:p>
                      <a:pPr algn="ctr" fontAlgn="b"/>
                      <a:r>
                        <a:rPr lang="en-US" sz="1200" u="none" strike="noStrike">
                          <a:effectLst/>
                        </a:rPr>
                        <a:t>N.A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10</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2231688184"/>
                  </a:ext>
                </a:extLst>
              </a:tr>
              <a:tr h="180706">
                <a:tc>
                  <a:txBody>
                    <a:bodyPr/>
                    <a:lstStyle/>
                    <a:p>
                      <a:pPr algn="l" fontAlgn="ctr"/>
                      <a:r>
                        <a:rPr lang="es-MX" sz="1200" u="none" strike="noStrike">
                          <a:effectLst/>
                        </a:rPr>
                        <a:t>Mediano (entre  el 40 y 70 %)</a:t>
                      </a:r>
                      <a:endParaRPr lang="es-MX" sz="1200" b="0"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N.A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3921370449"/>
                  </a:ext>
                </a:extLst>
              </a:tr>
              <a:tr h="180706">
                <a:tc>
                  <a:txBody>
                    <a:bodyPr/>
                    <a:lstStyle/>
                    <a:p>
                      <a:pPr algn="l" fontAlgn="ctr"/>
                      <a:r>
                        <a:rPr lang="en-US" sz="1200" u="none" strike="noStrike">
                          <a:effectLst/>
                        </a:rPr>
                        <a:t>Bajo (menor del 40 %)</a:t>
                      </a:r>
                      <a:endParaRPr lang="en-US" sz="1200" b="0" i="0" u="none" strike="noStrike">
                        <a:solidFill>
                          <a:srgbClr val="000000"/>
                        </a:solidFill>
                        <a:effectLst/>
                        <a:latin typeface="Calibri" panose="020F0502020204030204" pitchFamily="34" charset="0"/>
                      </a:endParaRPr>
                    </a:p>
                  </a:txBody>
                  <a:tcPr marL="2897" marR="2897" marT="2897"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b"/>
                      <a:r>
                        <a:rPr lang="en-US" sz="1200" u="none" strike="noStrike">
                          <a:effectLst/>
                        </a:rPr>
                        <a:t>N.A </a:t>
                      </a:r>
                      <a:endParaRPr lang="en-US" sz="1200" b="0" i="0" u="none" strike="noStrike">
                        <a:solidFill>
                          <a:srgbClr val="000000"/>
                        </a:solidFill>
                        <a:effectLst/>
                        <a:latin typeface="Calibri" panose="020F0502020204030204" pitchFamily="34" charset="0"/>
                      </a:endParaRPr>
                    </a:p>
                  </a:txBody>
                  <a:tcPr marL="2897" marR="2897" marT="2897" marB="0" anchor="b"/>
                </a:tc>
                <a:tc>
                  <a:txBody>
                    <a:bodyPr/>
                    <a:lstStyle/>
                    <a:p>
                      <a:pPr algn="ctr" fontAlgn="ctr"/>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549297125"/>
                  </a:ext>
                </a:extLst>
              </a:tr>
              <a:tr h="180706">
                <a:tc gridSpan="3">
                  <a:txBody>
                    <a:bodyPr/>
                    <a:lstStyle/>
                    <a:p>
                      <a:pPr algn="r" fontAlgn="b"/>
                      <a:r>
                        <a:rPr lang="en-US" sz="1200" b="1" u="none" strike="noStrike">
                          <a:effectLst/>
                        </a:rPr>
                        <a:t>SUBTOTAL </a:t>
                      </a:r>
                      <a:endParaRPr lang="en-US" sz="1200" b="1" i="0" u="none" strike="noStrike">
                        <a:solidFill>
                          <a:srgbClr val="000000"/>
                        </a:solidFill>
                        <a:effectLst/>
                        <a:latin typeface="Calibri" panose="020F0502020204030204" pitchFamily="34" charset="0"/>
                      </a:endParaRPr>
                    </a:p>
                  </a:txBody>
                  <a:tcPr marL="2897" marR="2897" marT="2897"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rowSpan="2">
                  <a:txBody>
                    <a:bodyPr/>
                    <a:lstStyle/>
                    <a:p>
                      <a:pPr algn="ctr" fontAlgn="b"/>
                      <a:r>
                        <a:rPr lang="en-US" sz="1200" u="none" strike="noStrike">
                          <a:effectLst/>
                        </a:rPr>
                        <a:t>114</a:t>
                      </a:r>
                      <a:endParaRPr lang="en-US" sz="1200" b="0" i="0" u="none" strike="noStrike">
                        <a:solidFill>
                          <a:srgbClr val="000000"/>
                        </a:solidFill>
                        <a:effectLst/>
                        <a:latin typeface="Calibri" panose="020F0502020204030204" pitchFamily="34" charset="0"/>
                      </a:endParaRPr>
                    </a:p>
                  </a:txBody>
                  <a:tcPr marL="2897" marR="2897" marT="2897" marB="0" anchor="b"/>
                </a:tc>
                <a:tc rowSpan="2">
                  <a:txBody>
                    <a:bodyPr/>
                    <a:lstStyle/>
                    <a:p>
                      <a:pPr algn="ctr" fontAlgn="ctr"/>
                      <a:r>
                        <a:rPr lang="en-US" sz="1200" u="none" strike="noStrike">
                          <a:effectLst/>
                        </a:rPr>
                        <a:t>Puntaje máximo</a:t>
                      </a:r>
                      <a:endParaRPr lang="en-US" sz="1200" b="1" i="0" u="none" strike="noStrike">
                        <a:solidFill>
                          <a:srgbClr val="000000"/>
                        </a:solidFill>
                        <a:effectLst/>
                        <a:latin typeface="Calibri" panose="020F0502020204030204" pitchFamily="34" charset="0"/>
                      </a:endParaRPr>
                    </a:p>
                  </a:txBody>
                  <a:tcPr marL="2897" marR="2897" marT="2897" marB="0" anchor="ctr"/>
                </a:tc>
                <a:tc rowSpan="2">
                  <a:txBody>
                    <a:bodyPr/>
                    <a:lstStyle/>
                    <a:p>
                      <a:pPr algn="ctr" fontAlgn="ctr"/>
                      <a:r>
                        <a:rPr lang="en-US" sz="1200" u="none" strike="noStrike" dirty="0">
                          <a:effectLst/>
                        </a:rPr>
                        <a:t>130</a:t>
                      </a:r>
                      <a:endParaRPr lang="en-US" sz="1200" b="0" i="0" u="none" strike="noStrike" dirty="0">
                        <a:solidFill>
                          <a:srgbClr val="000000"/>
                        </a:solidFill>
                        <a:effectLst/>
                        <a:latin typeface="Calibri" panose="020F0502020204030204" pitchFamily="34" charset="0"/>
                      </a:endParaRPr>
                    </a:p>
                  </a:txBody>
                  <a:tcPr marL="2897" marR="2897" marT="2897" marB="0" anchor="ctr"/>
                </a:tc>
                <a:extLst>
                  <a:ext uri="{0D108BD9-81ED-4DB2-BD59-A6C34878D82A}">
                    <a16:rowId xmlns:a16="http://schemas.microsoft.com/office/drawing/2014/main" val="3321365806"/>
                  </a:ext>
                </a:extLst>
              </a:tr>
              <a:tr h="180706">
                <a:tc gridSpan="3">
                  <a:txBody>
                    <a:bodyPr/>
                    <a:lstStyle/>
                    <a:p>
                      <a:pPr algn="r" fontAlgn="b"/>
                      <a:r>
                        <a:rPr lang="es-MX" sz="1200" b="1" u="none" strike="noStrike" dirty="0">
                          <a:effectLst/>
                        </a:rPr>
                        <a:t>Capacidad de Planeación y Ejecución </a:t>
                      </a:r>
                      <a:endParaRPr lang="es-MX" sz="1200" b="1" i="0" u="none" strike="noStrike" dirty="0">
                        <a:solidFill>
                          <a:srgbClr val="000000"/>
                        </a:solidFill>
                        <a:effectLst/>
                        <a:latin typeface="Calibri" panose="020F0502020204030204" pitchFamily="34" charset="0"/>
                      </a:endParaRPr>
                    </a:p>
                  </a:txBody>
                  <a:tcPr marL="2897" marR="2897" marT="2897"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19362068"/>
                  </a:ext>
                </a:extLst>
              </a:tr>
            </a:tbl>
          </a:graphicData>
        </a:graphic>
      </p:graphicFrame>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421026" y="984551"/>
            <a:ext cx="9353046"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ts val="2800"/>
              </a:lnSpc>
            </a:pPr>
            <a:r>
              <a:rPr lang="es-MX" sz="2800" b="1" dirty="0" smtClean="0">
                <a:effectLst>
                  <a:glow rad="139700">
                    <a:schemeClr val="accent1">
                      <a:satMod val="175000"/>
                      <a:alpha val="40000"/>
                    </a:schemeClr>
                  </a:glow>
                </a:effectLst>
              </a:rPr>
              <a:t>VARIABLE 1: CAPACIDAD DE GESTIÓN AMBIENTAL</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2516361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873841065"/>
              </p:ext>
            </p:extLst>
          </p:nvPr>
        </p:nvGraphicFramePr>
        <p:xfrm>
          <a:off x="444844" y="708304"/>
          <a:ext cx="11257006" cy="4899132"/>
        </p:xfrm>
        <a:graphic>
          <a:graphicData uri="http://schemas.openxmlformats.org/drawingml/2006/table">
            <a:tbl>
              <a:tblPr>
                <a:solidFill>
                  <a:schemeClr val="bg1"/>
                </a:solidFill>
                <a:tableStyleId>{5DA37D80-6434-44D0-A028-1B22A696006F}</a:tableStyleId>
              </a:tblPr>
              <a:tblGrid>
                <a:gridCol w="4769709">
                  <a:extLst>
                    <a:ext uri="{9D8B030D-6E8A-4147-A177-3AD203B41FA5}">
                      <a16:colId xmlns:a16="http://schemas.microsoft.com/office/drawing/2014/main" val="3587307397"/>
                    </a:ext>
                  </a:extLst>
                </a:gridCol>
                <a:gridCol w="370703">
                  <a:extLst>
                    <a:ext uri="{9D8B030D-6E8A-4147-A177-3AD203B41FA5}">
                      <a16:colId xmlns:a16="http://schemas.microsoft.com/office/drawing/2014/main" val="3558782233"/>
                    </a:ext>
                  </a:extLst>
                </a:gridCol>
                <a:gridCol w="345989">
                  <a:extLst>
                    <a:ext uri="{9D8B030D-6E8A-4147-A177-3AD203B41FA5}">
                      <a16:colId xmlns:a16="http://schemas.microsoft.com/office/drawing/2014/main" val="20002"/>
                    </a:ext>
                  </a:extLst>
                </a:gridCol>
                <a:gridCol w="790833">
                  <a:extLst>
                    <a:ext uri="{9D8B030D-6E8A-4147-A177-3AD203B41FA5}">
                      <a16:colId xmlns:a16="http://schemas.microsoft.com/office/drawing/2014/main" val="20003"/>
                    </a:ext>
                  </a:extLst>
                </a:gridCol>
                <a:gridCol w="4275437">
                  <a:extLst>
                    <a:ext uri="{9D8B030D-6E8A-4147-A177-3AD203B41FA5}">
                      <a16:colId xmlns:a16="http://schemas.microsoft.com/office/drawing/2014/main" val="20004"/>
                    </a:ext>
                  </a:extLst>
                </a:gridCol>
                <a:gridCol w="704335">
                  <a:extLst>
                    <a:ext uri="{9D8B030D-6E8A-4147-A177-3AD203B41FA5}">
                      <a16:colId xmlns:a16="http://schemas.microsoft.com/office/drawing/2014/main" val="20005"/>
                    </a:ext>
                  </a:extLst>
                </a:gridCol>
              </a:tblGrid>
              <a:tr h="152130">
                <a:tc gridSpan="5">
                  <a:txBody>
                    <a:bodyPr/>
                    <a:lstStyle/>
                    <a:p>
                      <a:pPr algn="ctr" fontAlgn="b"/>
                      <a:r>
                        <a:rPr lang="es-MX" sz="1000" b="1" u="none" strike="noStrike" dirty="0">
                          <a:effectLst/>
                        </a:rPr>
                        <a:t>2. COORDINACIÓN INTERNA Y EXTERNA  </a:t>
                      </a:r>
                      <a:endParaRPr lang="es-MX" sz="1000" b="1" i="0" u="none" strike="noStrike" dirty="0">
                        <a:solidFill>
                          <a:srgbClr val="000000"/>
                        </a:solidFill>
                        <a:effectLst/>
                        <a:latin typeface="Calibri" panose="020F0502020204030204" pitchFamily="34" charset="0"/>
                      </a:endParaRPr>
                    </a:p>
                  </a:txBody>
                  <a:tcPr marL="2759" marR="2759" marT="2759" marB="0" anchor="b">
                    <a:solidFill>
                      <a:schemeClr val="accent1">
                        <a:lumMod val="60000"/>
                        <a:lumOff val="40000"/>
                      </a:schemeClr>
                    </a:solidFill>
                  </a:tcPr>
                </a:tc>
                <a:tc hMerge="1">
                  <a:txBody>
                    <a:bodyPr/>
                    <a:lstStyle/>
                    <a:p>
                      <a:endParaRPr lang="en-US"/>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fontAlgn="b"/>
                      <a:r>
                        <a:rPr lang="en-US" sz="1000" b="1" u="none" strike="noStrike">
                          <a:effectLst/>
                        </a:rPr>
                        <a:t>120</a:t>
                      </a:r>
                      <a:endParaRPr lang="en-US" sz="1000" b="1" i="0" u="none" strike="noStrike">
                        <a:solidFill>
                          <a:srgbClr val="000000"/>
                        </a:solidFill>
                        <a:effectLst/>
                        <a:latin typeface="Calibri" panose="020F0502020204030204" pitchFamily="34" charset="0"/>
                      </a:endParaRPr>
                    </a:p>
                  </a:txBody>
                  <a:tcPr marL="2759" marR="2759" marT="2759" marB="0" anchor="b">
                    <a:solidFill>
                      <a:schemeClr val="accent1">
                        <a:lumMod val="60000"/>
                        <a:lumOff val="40000"/>
                      </a:schemeClr>
                    </a:solidFill>
                  </a:tcPr>
                </a:tc>
                <a:extLst>
                  <a:ext uri="{0D108BD9-81ED-4DB2-BD59-A6C34878D82A}">
                    <a16:rowId xmlns:a16="http://schemas.microsoft.com/office/drawing/2014/main" val="1783448425"/>
                  </a:ext>
                </a:extLst>
              </a:tr>
              <a:tr h="152130">
                <a:tc>
                  <a:txBody>
                    <a:bodyPr/>
                    <a:lstStyle/>
                    <a:p>
                      <a:pPr algn="just" fontAlgn="ctr"/>
                      <a:r>
                        <a:rPr lang="en-US" sz="1000" b="1" u="none" strike="noStrike">
                          <a:effectLst/>
                        </a:rPr>
                        <a:t>2.1 Instrumentos  de coordinación</a:t>
                      </a:r>
                      <a:endParaRPr lang="en-US" sz="1000" b="1" i="0" u="none" strike="noStrike">
                        <a:solidFill>
                          <a:srgbClr val="000000"/>
                        </a:solidFill>
                        <a:effectLst/>
                        <a:latin typeface="Calibri" panose="020F0502020204030204" pitchFamily="34" charset="0"/>
                      </a:endParaRPr>
                    </a:p>
                  </a:txBody>
                  <a:tcPr marL="2759" marR="2759" marT="2759" marB="0" anchor="ctr">
                    <a:solidFill>
                      <a:schemeClr val="accent1">
                        <a:lumMod val="60000"/>
                        <a:lumOff val="40000"/>
                      </a:schemeClr>
                    </a:solidFill>
                  </a:tcPr>
                </a:tc>
                <a:tc rowSpan="2">
                  <a:txBody>
                    <a:bodyPr/>
                    <a:lstStyle/>
                    <a:p>
                      <a:pPr algn="ctr" fontAlgn="ctr"/>
                      <a:r>
                        <a:rPr lang="en-US" sz="1000" b="1" u="none" strike="noStrike">
                          <a:effectLst/>
                        </a:rPr>
                        <a:t>Sí </a:t>
                      </a:r>
                      <a:endParaRPr lang="en-US" sz="1000" b="1" i="0" u="none" strike="noStrike">
                        <a:solidFill>
                          <a:srgbClr val="000000"/>
                        </a:solidFill>
                        <a:effectLst/>
                        <a:latin typeface="Calibri" panose="020F0502020204030204" pitchFamily="34" charset="0"/>
                      </a:endParaRPr>
                    </a:p>
                  </a:txBody>
                  <a:tcPr marL="2759" marR="2759" marT="2759" marB="0" anchor="ctr">
                    <a:solidFill>
                      <a:schemeClr val="accent1">
                        <a:lumMod val="60000"/>
                        <a:lumOff val="40000"/>
                      </a:schemeClr>
                    </a:solidFill>
                  </a:tcPr>
                </a:tc>
                <a:tc rowSpan="2">
                  <a:txBody>
                    <a:bodyPr/>
                    <a:lstStyle/>
                    <a:p>
                      <a:pPr algn="ctr" fontAlgn="ctr"/>
                      <a:r>
                        <a:rPr lang="en-US" sz="1000" b="1" u="none" strike="noStrike" dirty="0">
                          <a:effectLst/>
                        </a:rPr>
                        <a:t>No</a:t>
                      </a:r>
                      <a:endParaRPr lang="en-US" sz="1000" b="1" i="0" u="none" strike="noStrike" dirty="0">
                        <a:solidFill>
                          <a:srgbClr val="000000"/>
                        </a:solidFill>
                        <a:effectLst/>
                        <a:latin typeface="Calibri" panose="020F0502020204030204" pitchFamily="34" charset="0"/>
                      </a:endParaRPr>
                    </a:p>
                  </a:txBody>
                  <a:tcPr marL="2759" marR="2759" marT="2759" marB="0" anchor="ctr">
                    <a:solidFill>
                      <a:schemeClr val="accent1">
                        <a:lumMod val="60000"/>
                        <a:lumOff val="40000"/>
                      </a:schemeClr>
                    </a:solidFill>
                  </a:tcPr>
                </a:tc>
                <a:tc rowSpan="2">
                  <a:txBody>
                    <a:bodyPr/>
                    <a:lstStyle/>
                    <a:p>
                      <a:pPr algn="ctr" fontAlgn="ctr"/>
                      <a:r>
                        <a:rPr lang="en-US" sz="1000" b="1" u="none" strike="noStrike">
                          <a:effectLst/>
                        </a:rPr>
                        <a:t>Calificación </a:t>
                      </a:r>
                      <a:endParaRPr lang="en-US" sz="1000" b="1" i="0" u="none" strike="noStrike">
                        <a:solidFill>
                          <a:srgbClr val="000000"/>
                        </a:solidFill>
                        <a:effectLst/>
                        <a:latin typeface="Calibri" panose="020F0502020204030204" pitchFamily="34" charset="0"/>
                      </a:endParaRPr>
                    </a:p>
                  </a:txBody>
                  <a:tcPr marL="2759" marR="2759" marT="2759" marB="0" anchor="ctr">
                    <a:solidFill>
                      <a:schemeClr val="accent1">
                        <a:lumMod val="60000"/>
                        <a:lumOff val="40000"/>
                      </a:schemeClr>
                    </a:solidFill>
                  </a:tcPr>
                </a:tc>
                <a:tc rowSpan="2">
                  <a:txBody>
                    <a:bodyPr/>
                    <a:lstStyle/>
                    <a:p>
                      <a:pPr algn="ctr" fontAlgn="ctr"/>
                      <a:r>
                        <a:rPr lang="en-US" sz="1000" b="1" u="none" strike="noStrike">
                          <a:effectLst/>
                        </a:rPr>
                        <a:t>Implicaciones para el SIGAM</a:t>
                      </a:r>
                      <a:endParaRPr lang="en-US" sz="1000" b="1" i="0" u="none" strike="noStrike">
                        <a:solidFill>
                          <a:srgbClr val="000000"/>
                        </a:solidFill>
                        <a:effectLst/>
                        <a:latin typeface="Calibri" panose="020F0502020204030204" pitchFamily="34" charset="0"/>
                      </a:endParaRPr>
                    </a:p>
                  </a:txBody>
                  <a:tcPr marL="2759" marR="2759" marT="2759" marB="0" anchor="ctr">
                    <a:solidFill>
                      <a:schemeClr val="accent1">
                        <a:lumMod val="60000"/>
                        <a:lumOff val="40000"/>
                      </a:schemeClr>
                    </a:solidFill>
                  </a:tcPr>
                </a:tc>
                <a:tc rowSpan="2">
                  <a:txBody>
                    <a:bodyPr/>
                    <a:lstStyle/>
                    <a:p>
                      <a:pPr algn="ctr" fontAlgn="ctr"/>
                      <a:r>
                        <a:rPr lang="en-US" sz="1000" b="1" u="none" strike="noStrike" dirty="0" err="1">
                          <a:effectLst/>
                        </a:rPr>
                        <a:t>Puntaje</a:t>
                      </a:r>
                      <a:r>
                        <a:rPr lang="en-US" sz="1000" b="1" u="none" strike="noStrike" dirty="0">
                          <a:effectLst/>
                        </a:rPr>
                        <a:t> </a:t>
                      </a:r>
                      <a:r>
                        <a:rPr lang="en-US" sz="1000" b="1" u="none" strike="noStrike" dirty="0" err="1">
                          <a:effectLst/>
                        </a:rPr>
                        <a:t>máximo</a:t>
                      </a:r>
                      <a:endParaRPr lang="en-US" sz="1000" b="1" i="0" u="none" strike="noStrike" dirty="0">
                        <a:solidFill>
                          <a:srgbClr val="000000"/>
                        </a:solidFill>
                        <a:effectLst/>
                        <a:latin typeface="Calibri" panose="020F0502020204030204" pitchFamily="34" charset="0"/>
                      </a:endParaRPr>
                    </a:p>
                  </a:txBody>
                  <a:tcPr marL="2759" marR="2759" marT="2759" marB="0" anchor="ctr">
                    <a:solidFill>
                      <a:schemeClr val="accent1">
                        <a:lumMod val="60000"/>
                        <a:lumOff val="40000"/>
                      </a:schemeClr>
                    </a:solidFill>
                  </a:tcPr>
                </a:tc>
                <a:extLst>
                  <a:ext uri="{0D108BD9-81ED-4DB2-BD59-A6C34878D82A}">
                    <a16:rowId xmlns:a16="http://schemas.microsoft.com/office/drawing/2014/main" val="2754184204"/>
                  </a:ext>
                </a:extLst>
              </a:tr>
              <a:tr h="152130">
                <a:tc>
                  <a:txBody>
                    <a:bodyPr/>
                    <a:lstStyle/>
                    <a:p>
                      <a:pPr algn="l" fontAlgn="b"/>
                      <a:r>
                        <a:rPr lang="en-US" sz="1000" b="1" u="none" strike="noStrike" dirty="0">
                          <a:effectLst/>
                        </a:rPr>
                        <a:t>(</a:t>
                      </a:r>
                      <a:r>
                        <a:rPr lang="en-US" sz="1000" b="1" u="none" strike="noStrike" dirty="0" err="1">
                          <a:effectLst/>
                        </a:rPr>
                        <a:t>Señale</a:t>
                      </a:r>
                      <a:r>
                        <a:rPr lang="en-US" sz="1000" b="1" u="none" strike="noStrike" dirty="0">
                          <a:effectLst/>
                        </a:rPr>
                        <a:t> con X) </a:t>
                      </a:r>
                      <a:endParaRPr lang="en-US" sz="1000" b="1" i="0" u="none" strike="noStrike" dirty="0">
                        <a:solidFill>
                          <a:srgbClr val="000000"/>
                        </a:solidFill>
                        <a:effectLst/>
                        <a:latin typeface="Calibri" panose="020F0502020204030204" pitchFamily="34" charset="0"/>
                      </a:endParaRPr>
                    </a:p>
                  </a:txBody>
                  <a:tcPr marL="2759" marR="2759" marT="2759" marB="0" anchor="b">
                    <a:solidFill>
                      <a:schemeClr val="accent1">
                        <a:lumMod val="60000"/>
                        <a:lumOff val="40000"/>
                      </a:schemeClr>
                    </a:solidFill>
                  </a:tcPr>
                </a:tc>
                <a:tc vMerge="1">
                  <a:txBody>
                    <a:bodyPr/>
                    <a:lstStyle/>
                    <a:p>
                      <a:endParaRPr lang="en-US"/>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29532449"/>
                  </a:ext>
                </a:extLst>
              </a:tr>
              <a:tr h="159499">
                <a:tc>
                  <a:txBody>
                    <a:bodyPr/>
                    <a:lstStyle/>
                    <a:p>
                      <a:pPr algn="just" fontAlgn="auto"/>
                      <a:r>
                        <a:rPr lang="es-MX" sz="1000" u="none" strike="noStrike" dirty="0">
                          <a:effectLst/>
                        </a:rPr>
                        <a:t>El municipio posee un Comité coordinador para  la GAM</a:t>
                      </a:r>
                      <a:endParaRPr lang="es-MX" sz="1000" b="0" i="0" u="none" strike="noStrike" dirty="0">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auto"/>
                      <a:r>
                        <a:rPr lang="es-MX" sz="1000" u="none" strike="noStrike">
                          <a:effectLst/>
                        </a:rPr>
                        <a:t>Creación del Comité por Acuerdo Municipal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742927444"/>
                  </a:ext>
                </a:extLst>
              </a:tr>
              <a:tr h="173644">
                <a:tc>
                  <a:txBody>
                    <a:bodyPr/>
                    <a:lstStyle/>
                    <a:p>
                      <a:pPr algn="just" fontAlgn="auto"/>
                      <a:r>
                        <a:rPr lang="es-MX" sz="1000" u="none" strike="noStrike">
                          <a:effectLst/>
                        </a:rPr>
                        <a:t>Las actividades de las entidades son complementarias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auto"/>
                      <a:r>
                        <a:rPr lang="es-MX" sz="1000" u="none" strike="noStrike">
                          <a:effectLst/>
                        </a:rPr>
                        <a:t>Definición de funciones del Comité de acuerdo al SIGAM Municipio.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675409175"/>
                  </a:ext>
                </a:extLst>
              </a:tr>
              <a:tr h="152130">
                <a:tc>
                  <a:txBody>
                    <a:bodyPr/>
                    <a:lstStyle/>
                    <a:p>
                      <a:pPr algn="l" fontAlgn="b"/>
                      <a:r>
                        <a:rPr lang="en-US" sz="1000" u="none" strike="noStrike" dirty="0">
                          <a:effectLst/>
                        </a:rPr>
                        <a:t>2.2 </a:t>
                      </a:r>
                      <a:r>
                        <a:rPr lang="en-US" sz="1000" u="none" strike="noStrike" dirty="0" err="1">
                          <a:effectLst/>
                        </a:rPr>
                        <a:t>Existen</a:t>
                      </a:r>
                      <a:r>
                        <a:rPr lang="en-US" sz="1000" u="none" strike="noStrike" dirty="0">
                          <a:effectLst/>
                        </a:rPr>
                        <a:t> </a:t>
                      </a:r>
                      <a:r>
                        <a:rPr lang="en-US" sz="1000" u="none" strike="noStrike" dirty="0" err="1">
                          <a:effectLst/>
                        </a:rPr>
                        <a:t>instancias</a:t>
                      </a:r>
                      <a:r>
                        <a:rPr lang="en-US" sz="1000" u="none" strike="noStrike" dirty="0">
                          <a:effectLst/>
                        </a:rPr>
                        <a:t> </a:t>
                      </a:r>
                      <a:r>
                        <a:rPr lang="en-US" sz="1000" u="none" strike="noStrike" dirty="0" err="1">
                          <a:effectLst/>
                        </a:rPr>
                        <a:t>claras</a:t>
                      </a:r>
                      <a:r>
                        <a:rPr lang="en-US" sz="1000" u="none" strike="noStrike" dirty="0">
                          <a:effectLst/>
                        </a:rPr>
                        <a:t> de: </a:t>
                      </a:r>
                      <a:endParaRPr lang="en-US" sz="1000" b="1" i="0" u="none" strike="noStrike" dirty="0">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544497647"/>
                  </a:ext>
                </a:extLst>
              </a:tr>
              <a:tr h="166100">
                <a:tc>
                  <a:txBody>
                    <a:bodyPr/>
                    <a:lstStyle/>
                    <a:p>
                      <a:pPr algn="just" fontAlgn="ctr"/>
                      <a:r>
                        <a:rPr lang="en-US" sz="1000" u="none" strike="noStrike">
                          <a:effectLst/>
                        </a:rPr>
                        <a:t>Planeación </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auto"/>
                      <a:r>
                        <a:rPr lang="es-MX" sz="1000" u="none" strike="noStrike" dirty="0">
                          <a:effectLst/>
                        </a:rPr>
                        <a:t>Definición de funciones del Comité de acuerdo al SIGAM Municipio. </a:t>
                      </a:r>
                      <a:endParaRPr lang="es-MX" sz="1000" b="0" i="0" u="none" strike="noStrike" dirty="0">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970840027"/>
                  </a:ext>
                </a:extLst>
              </a:tr>
              <a:tr h="187022">
                <a:tc>
                  <a:txBody>
                    <a:bodyPr/>
                    <a:lstStyle/>
                    <a:p>
                      <a:pPr algn="just" fontAlgn="ctr"/>
                      <a:r>
                        <a:rPr lang="en-US" sz="1000" u="none" strike="noStrike" dirty="0" err="1">
                          <a:effectLst/>
                        </a:rPr>
                        <a:t>Ejecución</a:t>
                      </a:r>
                      <a:endParaRPr lang="en-US" sz="1000" b="0" i="0" u="none" strike="noStrike" dirty="0">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auto"/>
                      <a:r>
                        <a:rPr lang="es-MX" sz="1000" u="none" strike="noStrike">
                          <a:effectLst/>
                        </a:rPr>
                        <a:t>Definición de funciones del Comité de acuerdo al SIGAM Municipio.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066539283"/>
                  </a:ext>
                </a:extLst>
              </a:tr>
              <a:tr h="175333">
                <a:tc>
                  <a:txBody>
                    <a:bodyPr/>
                    <a:lstStyle/>
                    <a:p>
                      <a:pPr algn="just" fontAlgn="ctr"/>
                      <a:r>
                        <a:rPr lang="en-US" sz="1000" u="none" strike="noStrike">
                          <a:effectLst/>
                        </a:rPr>
                        <a:t>Seguimiento </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dirty="0">
                          <a:effectLst/>
                        </a:rPr>
                        <a:t>6</a:t>
                      </a:r>
                      <a:endParaRPr lang="en-US" sz="1000" b="1" i="0" u="none" strike="noStrike" dirty="0">
                        <a:solidFill>
                          <a:srgbClr val="000000"/>
                        </a:solidFill>
                        <a:effectLst/>
                        <a:latin typeface="Calibri" panose="020F0502020204030204" pitchFamily="34" charset="0"/>
                      </a:endParaRPr>
                    </a:p>
                  </a:txBody>
                  <a:tcPr marL="2759" marR="2759" marT="2759" marB="0" anchor="ctr"/>
                </a:tc>
                <a:tc>
                  <a:txBody>
                    <a:bodyPr/>
                    <a:lstStyle/>
                    <a:p>
                      <a:pPr algn="just" fontAlgn="auto"/>
                      <a:r>
                        <a:rPr lang="es-MX" sz="1000" u="none" strike="noStrike">
                          <a:effectLst/>
                        </a:rPr>
                        <a:t>Definición de funciones del Comité de acuerdo al SIGAM Municipio.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93410851"/>
                  </a:ext>
                </a:extLst>
              </a:tr>
              <a:tr h="152130">
                <a:tc>
                  <a:txBody>
                    <a:bodyPr/>
                    <a:lstStyle/>
                    <a:p>
                      <a:pPr algn="just" fontAlgn="auto"/>
                      <a:r>
                        <a:rPr lang="en-US" sz="1000" u="none" strike="noStrike">
                          <a:effectLst/>
                        </a:rPr>
                        <a:t>2.3 La CAR participa activamente en la GAM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auto"/>
                      <a:r>
                        <a:rPr lang="es-MX" sz="1000" u="none" strike="noStrike">
                          <a:effectLst/>
                        </a:rPr>
                        <a:t>Incorporación de la CAR en el comité de coordinación.</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3365304689"/>
                  </a:ext>
                </a:extLst>
              </a:tr>
              <a:tr h="303912">
                <a:tc>
                  <a:txBody>
                    <a:bodyPr/>
                    <a:lstStyle/>
                    <a:p>
                      <a:pPr algn="just" fontAlgn="auto"/>
                      <a:r>
                        <a:rPr lang="es-MX" sz="1000" u="none" strike="noStrike">
                          <a:effectLst/>
                        </a:rPr>
                        <a:t>2.4  Existe coodinación de temas ambientales entre el municipio y otras entidades del Estado</a:t>
                      </a:r>
                      <a:endParaRPr lang="es-MX" sz="1000" b="1"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734919570"/>
                  </a:ext>
                </a:extLst>
              </a:tr>
              <a:tr h="301555">
                <a:tc>
                  <a:txBody>
                    <a:bodyPr/>
                    <a:lstStyle/>
                    <a:p>
                      <a:pPr algn="just" fontAlgn="auto"/>
                      <a:r>
                        <a:rPr lang="es-MX" sz="1000" u="none" strike="noStrike">
                          <a:effectLst/>
                        </a:rPr>
                        <a:t>2.5 Existen organizaciones locales destinadas a la GAM operando en coordinación con el municipio </a:t>
                      </a:r>
                      <a:endParaRPr lang="es-MX" sz="1000" b="1"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3629408611"/>
                  </a:ext>
                </a:extLst>
              </a:tr>
              <a:tr h="152130">
                <a:tc>
                  <a:txBody>
                    <a:bodyPr/>
                    <a:lstStyle/>
                    <a:p>
                      <a:pPr algn="just" fontAlgn="ctr"/>
                      <a:r>
                        <a:rPr lang="es-MX" sz="1000" u="none" strike="noStrike">
                          <a:effectLst/>
                        </a:rPr>
                        <a:t>2.6 Existen unidad de criterio entre las políticas de la entidad ambiental y: </a:t>
                      </a:r>
                      <a:endParaRPr lang="es-MX"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2759" marR="2759" marT="2759" marB="0" anchor="b"/>
                </a:tc>
                <a:tc>
                  <a:txBody>
                    <a:bodyPr/>
                    <a:lstStyle/>
                    <a:p>
                      <a:pPr algn="l" fontAlgn="ctr"/>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3580313517"/>
                  </a:ext>
                </a:extLst>
              </a:tr>
              <a:tr h="152130">
                <a:tc>
                  <a:txBody>
                    <a:bodyPr/>
                    <a:lstStyle/>
                    <a:p>
                      <a:pPr algn="just" fontAlgn="ctr"/>
                      <a:r>
                        <a:rPr lang="es-MX" sz="1000" u="none" strike="noStrike">
                          <a:effectLst/>
                        </a:rPr>
                        <a:t>Las del Plan de desarrollo</a:t>
                      </a:r>
                      <a:endParaRPr lang="es-MX"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ctr"/>
                      <a:r>
                        <a:rPr lang="en-US" sz="1000" u="none" strike="noStrike" dirty="0" err="1">
                          <a:effectLst/>
                        </a:rPr>
                        <a:t>Revisión</a:t>
                      </a:r>
                      <a:r>
                        <a:rPr lang="en-US" sz="1000" u="none" strike="noStrike" dirty="0">
                          <a:effectLst/>
                        </a:rPr>
                        <a:t> de </a:t>
                      </a:r>
                      <a:r>
                        <a:rPr lang="en-US" sz="1000" u="none" strike="noStrike" dirty="0" err="1">
                          <a:effectLst/>
                        </a:rPr>
                        <a:t>políticas</a:t>
                      </a:r>
                      <a:r>
                        <a:rPr lang="en-US" sz="1000" u="none" strike="noStrike" dirty="0">
                          <a:effectLst/>
                        </a:rPr>
                        <a:t>. Municipio</a:t>
                      </a:r>
                      <a:endParaRPr lang="en-US" sz="1000" b="0" i="0" u="none" strike="noStrike" dirty="0">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dirty="0">
                          <a:effectLst/>
                        </a:rPr>
                        <a:t>6</a:t>
                      </a:r>
                      <a:endParaRPr lang="en-US" sz="1000" b="0" i="0" u="none" strike="noStrike" dirty="0">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628466238"/>
                  </a:ext>
                </a:extLst>
              </a:tr>
              <a:tr h="152130">
                <a:tc>
                  <a:txBody>
                    <a:bodyPr/>
                    <a:lstStyle/>
                    <a:p>
                      <a:pPr algn="just" fontAlgn="ctr"/>
                      <a:r>
                        <a:rPr lang="es-MX" sz="1000" u="none" strike="noStrike">
                          <a:effectLst/>
                        </a:rPr>
                        <a:t>Las del Plan de ordenamiento </a:t>
                      </a:r>
                      <a:endParaRPr lang="es-MX"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ctr"/>
                      <a:r>
                        <a:rPr lang="en-US" sz="1000" u="none" strike="noStrike" dirty="0" err="1">
                          <a:effectLst/>
                        </a:rPr>
                        <a:t>Revisión</a:t>
                      </a:r>
                      <a:r>
                        <a:rPr lang="en-US" sz="1000" u="none" strike="noStrike" dirty="0">
                          <a:effectLst/>
                        </a:rPr>
                        <a:t> de </a:t>
                      </a:r>
                      <a:r>
                        <a:rPr lang="en-US" sz="1000" u="none" strike="noStrike" dirty="0" err="1">
                          <a:effectLst/>
                        </a:rPr>
                        <a:t>políticas</a:t>
                      </a:r>
                      <a:r>
                        <a:rPr lang="en-US" sz="1000" u="none" strike="noStrike" dirty="0">
                          <a:effectLst/>
                        </a:rPr>
                        <a:t>. Municipio</a:t>
                      </a:r>
                      <a:endParaRPr lang="en-US" sz="1000" b="0" i="0" u="none" strike="noStrike" dirty="0">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3094802935"/>
                  </a:ext>
                </a:extLst>
              </a:tr>
              <a:tr h="152130">
                <a:tc>
                  <a:txBody>
                    <a:bodyPr/>
                    <a:lstStyle/>
                    <a:p>
                      <a:pPr algn="just" fontAlgn="ctr"/>
                      <a:r>
                        <a:rPr lang="es-MX" sz="1000" u="none" strike="noStrike">
                          <a:effectLst/>
                        </a:rPr>
                        <a:t>Las de la autoridad regional CAR</a:t>
                      </a:r>
                      <a:endParaRPr lang="es-MX"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ctr"/>
                      <a:r>
                        <a:rPr lang="en-US" sz="1000" u="none" strike="noStrike" dirty="0" err="1">
                          <a:effectLst/>
                        </a:rPr>
                        <a:t>Revisión</a:t>
                      </a:r>
                      <a:r>
                        <a:rPr lang="en-US" sz="1000" u="none" strike="noStrike" dirty="0">
                          <a:effectLst/>
                        </a:rPr>
                        <a:t> de </a:t>
                      </a:r>
                      <a:r>
                        <a:rPr lang="en-US" sz="1000" u="none" strike="noStrike" dirty="0" err="1">
                          <a:effectLst/>
                        </a:rPr>
                        <a:t>políticas</a:t>
                      </a:r>
                      <a:r>
                        <a:rPr lang="en-US" sz="1000" u="none" strike="noStrike" dirty="0">
                          <a:effectLst/>
                        </a:rPr>
                        <a:t>. Municipio</a:t>
                      </a:r>
                      <a:endParaRPr lang="en-US" sz="1000" b="0" i="0" u="none" strike="noStrike" dirty="0">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152876434"/>
                  </a:ext>
                </a:extLst>
              </a:tr>
              <a:tr h="152130">
                <a:tc>
                  <a:txBody>
                    <a:bodyPr/>
                    <a:lstStyle/>
                    <a:p>
                      <a:pPr algn="just" fontAlgn="ctr"/>
                      <a:r>
                        <a:rPr lang="en-US" sz="1000" u="none" strike="noStrike">
                          <a:effectLst/>
                        </a:rPr>
                        <a:t>Las del MMA</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ctr"/>
                      <a:r>
                        <a:rPr lang="en-US" sz="1000" u="none" strike="noStrike" dirty="0" err="1">
                          <a:effectLst/>
                        </a:rPr>
                        <a:t>Revisión</a:t>
                      </a:r>
                      <a:r>
                        <a:rPr lang="en-US" sz="1000" u="none" strike="noStrike" dirty="0">
                          <a:effectLst/>
                        </a:rPr>
                        <a:t> de </a:t>
                      </a:r>
                      <a:r>
                        <a:rPr lang="en-US" sz="1000" u="none" strike="noStrike" dirty="0" err="1">
                          <a:effectLst/>
                        </a:rPr>
                        <a:t>políticas</a:t>
                      </a:r>
                      <a:r>
                        <a:rPr lang="en-US" sz="1000" u="none" strike="noStrike" dirty="0">
                          <a:effectLst/>
                        </a:rPr>
                        <a:t>. Municipio</a:t>
                      </a:r>
                      <a:endParaRPr lang="en-US" sz="1000" b="0" i="0" u="none" strike="noStrike" dirty="0">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3354678008"/>
                  </a:ext>
                </a:extLst>
              </a:tr>
              <a:tr h="152130">
                <a:tc>
                  <a:txBody>
                    <a:bodyPr/>
                    <a:lstStyle/>
                    <a:p>
                      <a:pPr algn="just" fontAlgn="ctr"/>
                      <a:r>
                        <a:rPr lang="en-US" sz="1000" u="none" strike="noStrike">
                          <a:effectLst/>
                        </a:rPr>
                        <a:t>Otro ¿cuáles?</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182567306"/>
                  </a:ext>
                </a:extLst>
              </a:tr>
              <a:tr h="301555">
                <a:tc>
                  <a:txBody>
                    <a:bodyPr/>
                    <a:lstStyle/>
                    <a:p>
                      <a:pPr algn="just" fontAlgn="ctr"/>
                      <a:r>
                        <a:rPr lang="es-MX" sz="1000" u="none" strike="noStrike">
                          <a:effectLst/>
                        </a:rPr>
                        <a:t>2.7 Existe unidad de criterio entre las políticas ambientales y las ejecuciones de las dependencias del municipio (Señale con X)</a:t>
                      </a:r>
                      <a:endParaRPr lang="es-MX" sz="1000" b="0" i="0" u="none" strike="noStrike">
                        <a:solidFill>
                          <a:srgbClr val="000000"/>
                        </a:solidFill>
                        <a:effectLst/>
                        <a:latin typeface="Calibri" panose="020F0502020204030204" pitchFamily="34" charset="0"/>
                      </a:endParaRPr>
                    </a:p>
                  </a:txBody>
                  <a:tcPr marL="2759" marR="2759" marT="2759" marB="0" anchor="ctr"/>
                </a:tc>
                <a:tc gridSpan="5">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87909740"/>
                  </a:ext>
                </a:extLst>
              </a:tr>
              <a:tr h="152130">
                <a:tc>
                  <a:txBody>
                    <a:bodyPr/>
                    <a:lstStyle/>
                    <a:p>
                      <a:pPr algn="just" fontAlgn="ctr"/>
                      <a:r>
                        <a:rPr lang="en-US" sz="1000" u="none" strike="noStrike">
                          <a:effectLst/>
                        </a:rPr>
                        <a:t>Secretaría de Salud</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ctr"/>
                      <a:r>
                        <a:rPr lang="es-MX" sz="1000" u="none" strike="noStrike">
                          <a:effectLst/>
                        </a:rPr>
                        <a:t>El comité define los criterios </a:t>
                      </a:r>
                      <a:endParaRPr lang="es-MX"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dirty="0">
                          <a:effectLst/>
                        </a:rPr>
                        <a:t>6</a:t>
                      </a:r>
                      <a:endParaRPr lang="en-US" sz="1000" b="0" i="0" u="none" strike="noStrike" dirty="0">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231995510"/>
                  </a:ext>
                </a:extLst>
              </a:tr>
              <a:tr h="152130">
                <a:tc>
                  <a:txBody>
                    <a:bodyPr/>
                    <a:lstStyle/>
                    <a:p>
                      <a:pPr algn="just" fontAlgn="ctr"/>
                      <a:r>
                        <a:rPr lang="en-US" sz="1000" u="none" strike="noStrike">
                          <a:effectLst/>
                        </a:rPr>
                        <a:t>Secretaría de Educación </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just" fontAlgn="ctr"/>
                      <a:r>
                        <a:rPr lang="es-MX" sz="1000" u="none" strike="noStrike">
                          <a:effectLst/>
                        </a:rPr>
                        <a:t>El comité define los criterios </a:t>
                      </a:r>
                      <a:endParaRPr lang="es-MX"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910683351"/>
                  </a:ext>
                </a:extLst>
              </a:tr>
              <a:tr h="152130">
                <a:tc>
                  <a:txBody>
                    <a:bodyPr/>
                    <a:lstStyle/>
                    <a:p>
                      <a:pPr algn="l" fontAlgn="ctr"/>
                      <a:r>
                        <a:rPr lang="en-US" sz="1000" u="none" strike="noStrike">
                          <a:effectLst/>
                        </a:rPr>
                        <a:t>Secretaría de Fomento </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ctr"/>
                      <a:r>
                        <a:rPr lang="es-MX" sz="1000" u="none" strike="noStrike">
                          <a:effectLst/>
                        </a:rPr>
                        <a:t>El comité define los criterios </a:t>
                      </a:r>
                      <a:endParaRPr lang="es-MX"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192397862"/>
                  </a:ext>
                </a:extLst>
              </a:tr>
              <a:tr h="152130">
                <a:tc>
                  <a:txBody>
                    <a:bodyPr/>
                    <a:lstStyle/>
                    <a:p>
                      <a:pPr algn="l" fontAlgn="ctr"/>
                      <a:r>
                        <a:rPr lang="en-US" sz="1000" u="none" strike="noStrike">
                          <a:effectLst/>
                        </a:rPr>
                        <a:t>UMATA</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152861614"/>
                  </a:ext>
                </a:extLst>
              </a:tr>
              <a:tr h="152130">
                <a:tc>
                  <a:txBody>
                    <a:bodyPr/>
                    <a:lstStyle/>
                    <a:p>
                      <a:pPr algn="just" fontAlgn="ctr"/>
                      <a:r>
                        <a:rPr lang="en-US" sz="1000" u="none" strike="noStrike">
                          <a:effectLst/>
                        </a:rPr>
                        <a:t>Otro ¿cuál?</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1811131853"/>
                  </a:ext>
                </a:extLst>
              </a:tr>
              <a:tr h="164232">
                <a:tc>
                  <a:txBody>
                    <a:bodyPr/>
                    <a:lstStyle/>
                    <a:p>
                      <a:pPr algn="just" fontAlgn="auto"/>
                      <a:r>
                        <a:rPr lang="es-MX" sz="1000" u="none" strike="noStrike">
                          <a:effectLst/>
                        </a:rPr>
                        <a:t>El municipio regula adecuadamente su relaciones urbano - rurales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ctr"/>
                      <a:r>
                        <a:rPr lang="pt-BR" sz="1000" u="none" strike="noStrike">
                          <a:effectLst/>
                        </a:rPr>
                        <a:t>Comité coordinador, CAR, UMATA, Municipio </a:t>
                      </a:r>
                      <a:endParaRPr lang="pt-BR"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858948325"/>
                  </a:ext>
                </a:extLst>
              </a:tr>
              <a:tr h="157763">
                <a:tc>
                  <a:txBody>
                    <a:bodyPr/>
                    <a:lstStyle/>
                    <a:p>
                      <a:pPr algn="just" fontAlgn="auto"/>
                      <a:r>
                        <a:rPr lang="es-MX" sz="1000" u="none" strike="noStrike">
                          <a:effectLst/>
                        </a:rPr>
                        <a:t>Realiza  acciones coordinadas con entidades regionales </a:t>
                      </a:r>
                      <a:endParaRPr lang="es-MX"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X</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2759" marR="2759" marT="2759" marB="0" anchor="b"/>
                </a:tc>
                <a:tc>
                  <a:txBody>
                    <a:bodyPr/>
                    <a:lstStyle/>
                    <a:p>
                      <a:pPr algn="ctr" fontAlgn="ctr"/>
                      <a:r>
                        <a:rPr lang="en-US" sz="1000" u="none" strike="noStrike">
                          <a:effectLst/>
                        </a:rPr>
                        <a:t>6</a:t>
                      </a:r>
                      <a:endParaRPr lang="en-US" sz="1000" b="1" i="0" u="none" strike="noStrike">
                        <a:solidFill>
                          <a:srgbClr val="000000"/>
                        </a:solidFill>
                        <a:effectLst/>
                        <a:latin typeface="Calibri" panose="020F0502020204030204" pitchFamily="34" charset="0"/>
                      </a:endParaRPr>
                    </a:p>
                  </a:txBody>
                  <a:tcPr marL="2759" marR="2759" marT="2759" marB="0" anchor="ctr"/>
                </a:tc>
                <a:tc>
                  <a:txBody>
                    <a:bodyPr/>
                    <a:lstStyle/>
                    <a:p>
                      <a:pPr algn="l" fontAlgn="ctr"/>
                      <a:r>
                        <a:rPr lang="en-US" sz="1000" u="none" strike="noStrike">
                          <a:effectLst/>
                        </a:rPr>
                        <a:t>Comité coordinador, CAR</a:t>
                      </a:r>
                      <a:endParaRPr lang="en-US" sz="1000" b="0" i="0" u="none" strike="noStrike">
                        <a:solidFill>
                          <a:srgbClr val="000000"/>
                        </a:solidFill>
                        <a:effectLst/>
                        <a:latin typeface="Calibri" panose="020F0502020204030204" pitchFamily="34" charset="0"/>
                      </a:endParaRPr>
                    </a:p>
                  </a:txBody>
                  <a:tcPr marL="2759" marR="2759" marT="2759" marB="0" anchor="ctr"/>
                </a:tc>
                <a:tc>
                  <a:txBody>
                    <a:bodyPr/>
                    <a:lstStyle/>
                    <a:p>
                      <a:pPr algn="ctr" fontAlgn="ctr"/>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3523093567"/>
                  </a:ext>
                </a:extLst>
              </a:tr>
              <a:tr h="152130">
                <a:tc gridSpan="3">
                  <a:txBody>
                    <a:bodyPr/>
                    <a:lstStyle/>
                    <a:p>
                      <a:pPr algn="r" fontAlgn="b"/>
                      <a:r>
                        <a:rPr lang="en-US" sz="1000" b="1" u="none" strike="noStrike">
                          <a:effectLst/>
                        </a:rPr>
                        <a:t>SUBTOTAL </a:t>
                      </a:r>
                      <a:endParaRPr lang="en-US" sz="1000" b="1" i="0" u="none" strike="noStrike">
                        <a:solidFill>
                          <a:srgbClr val="000000"/>
                        </a:solidFill>
                        <a:effectLst/>
                        <a:latin typeface="Calibri" panose="020F0502020204030204" pitchFamily="34" charset="0"/>
                      </a:endParaRPr>
                    </a:p>
                  </a:txBody>
                  <a:tcPr marL="2759" marR="2759" marT="2759" marB="0" anchor="b">
                    <a:solidFill>
                      <a:schemeClr val="accent1">
                        <a:lumMod val="60000"/>
                        <a:lumOff val="40000"/>
                      </a:schemeClr>
                    </a:solidFill>
                  </a:tcPr>
                </a:tc>
                <a:tc hMerge="1">
                  <a:txBody>
                    <a:bodyPr/>
                    <a:lstStyle/>
                    <a:p>
                      <a:endParaRPr lang="en-US"/>
                    </a:p>
                  </a:txBody>
                  <a:tcPr/>
                </a:tc>
                <a:tc hMerge="1">
                  <a:txBody>
                    <a:bodyPr/>
                    <a:lstStyle/>
                    <a:p>
                      <a:endParaRPr lang="es-CO"/>
                    </a:p>
                  </a:txBody>
                  <a:tcPr/>
                </a:tc>
                <a:tc rowSpan="2">
                  <a:txBody>
                    <a:bodyPr/>
                    <a:lstStyle/>
                    <a:p>
                      <a:pPr algn="ctr" fontAlgn="b"/>
                      <a:r>
                        <a:rPr lang="en-US" sz="1000" u="none" strike="noStrike">
                          <a:effectLst/>
                        </a:rPr>
                        <a:t>120</a:t>
                      </a:r>
                      <a:endParaRPr lang="en-US" sz="1000" b="0" i="0" u="none" strike="noStrike">
                        <a:solidFill>
                          <a:srgbClr val="000000"/>
                        </a:solidFill>
                        <a:effectLst/>
                        <a:latin typeface="Calibri" panose="020F0502020204030204" pitchFamily="34" charset="0"/>
                      </a:endParaRPr>
                    </a:p>
                  </a:txBody>
                  <a:tcPr marL="2759" marR="2759" marT="2759" marB="0" anchor="b"/>
                </a:tc>
                <a:tc rowSpan="2">
                  <a:txBody>
                    <a:bodyPr/>
                    <a:lstStyle/>
                    <a:p>
                      <a:pPr algn="ctr" fontAlgn="ctr"/>
                      <a:r>
                        <a:rPr lang="en-US" sz="1000" u="none" strike="noStrike">
                          <a:effectLst/>
                        </a:rPr>
                        <a:t>Puntaje máximo</a:t>
                      </a:r>
                      <a:endParaRPr lang="en-US" sz="1000" b="1" i="0" u="none" strike="noStrike">
                        <a:solidFill>
                          <a:srgbClr val="000000"/>
                        </a:solidFill>
                        <a:effectLst/>
                        <a:latin typeface="Calibri" panose="020F0502020204030204" pitchFamily="34" charset="0"/>
                      </a:endParaRPr>
                    </a:p>
                  </a:txBody>
                  <a:tcPr marL="2759" marR="2759" marT="2759" marB="0" anchor="ctr"/>
                </a:tc>
                <a:tc rowSpan="2">
                  <a:txBody>
                    <a:bodyPr/>
                    <a:lstStyle/>
                    <a:p>
                      <a:pPr algn="ctr" fontAlgn="ctr"/>
                      <a:r>
                        <a:rPr lang="en-US" sz="1000" u="none" strike="noStrike">
                          <a:effectLst/>
                        </a:rPr>
                        <a:t>120</a:t>
                      </a:r>
                      <a:endParaRPr lang="en-US" sz="1000" b="0" i="0" u="none" strike="noStrike">
                        <a:solidFill>
                          <a:srgbClr val="000000"/>
                        </a:solidFill>
                        <a:effectLst/>
                        <a:latin typeface="Calibri" panose="020F0502020204030204" pitchFamily="34" charset="0"/>
                      </a:endParaRPr>
                    </a:p>
                  </a:txBody>
                  <a:tcPr marL="2759" marR="2759" marT="2759" marB="0" anchor="ctr"/>
                </a:tc>
                <a:extLst>
                  <a:ext uri="{0D108BD9-81ED-4DB2-BD59-A6C34878D82A}">
                    <a16:rowId xmlns:a16="http://schemas.microsoft.com/office/drawing/2014/main" val="2880873625"/>
                  </a:ext>
                </a:extLst>
              </a:tr>
              <a:tr h="152130">
                <a:tc gridSpan="3">
                  <a:txBody>
                    <a:bodyPr/>
                    <a:lstStyle/>
                    <a:p>
                      <a:pPr algn="r" fontAlgn="b"/>
                      <a:r>
                        <a:rPr lang="es-MX" sz="1000" b="1" u="none" strike="noStrike" dirty="0">
                          <a:effectLst/>
                        </a:rPr>
                        <a:t>Capacidad de planeación y ejecución </a:t>
                      </a:r>
                      <a:endParaRPr lang="es-MX" sz="1000" b="1" i="0" u="none" strike="noStrike" dirty="0">
                        <a:solidFill>
                          <a:srgbClr val="000000"/>
                        </a:solidFill>
                        <a:effectLst/>
                        <a:latin typeface="Calibri" panose="020F0502020204030204" pitchFamily="34" charset="0"/>
                      </a:endParaRPr>
                    </a:p>
                  </a:txBody>
                  <a:tcPr marL="2759" marR="2759" marT="2759" marB="0" anchor="b">
                    <a:solidFill>
                      <a:schemeClr val="accent1">
                        <a:lumMod val="60000"/>
                        <a:lumOff val="40000"/>
                      </a:schemeClr>
                    </a:solidFill>
                  </a:tcPr>
                </a:tc>
                <a:tc hMerge="1">
                  <a:txBody>
                    <a:bodyPr/>
                    <a:lstStyle/>
                    <a:p>
                      <a:endParaRPr lang="en-US"/>
                    </a:p>
                  </a:txBody>
                  <a:tcPr/>
                </a:tc>
                <a:tc h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705467248"/>
                  </a:ext>
                </a:extLst>
              </a:tr>
            </a:tbl>
          </a:graphicData>
        </a:graphic>
      </p:graphicFrame>
      <p:grpSp>
        <p:nvGrpSpPr>
          <p:cNvPr id="4" name="3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421026" y="235836"/>
            <a:ext cx="9353046"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ts val="2800"/>
              </a:lnSpc>
            </a:pPr>
            <a:r>
              <a:rPr lang="es-MX" sz="2800" b="1" dirty="0" smtClean="0">
                <a:effectLst>
                  <a:glow rad="139700">
                    <a:schemeClr val="accent1">
                      <a:satMod val="175000"/>
                      <a:alpha val="40000"/>
                    </a:schemeClr>
                  </a:glow>
                </a:effectLst>
              </a:rPr>
              <a:t>VARIABLE 2: COORDINACIÓN EXTERNA E INTERNA</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1094272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3415056158"/>
              </p:ext>
            </p:extLst>
          </p:nvPr>
        </p:nvGraphicFramePr>
        <p:xfrm>
          <a:off x="1223319" y="2204792"/>
          <a:ext cx="9798908" cy="2796266"/>
        </p:xfrm>
        <a:graphic>
          <a:graphicData uri="http://schemas.openxmlformats.org/drawingml/2006/table">
            <a:tbl>
              <a:tblPr>
                <a:tableStyleId>{5DA37D80-6434-44D0-A028-1B22A696006F}</a:tableStyleId>
              </a:tblPr>
              <a:tblGrid>
                <a:gridCol w="4312508">
                  <a:extLst>
                    <a:ext uri="{9D8B030D-6E8A-4147-A177-3AD203B41FA5}">
                      <a16:colId xmlns:a16="http://schemas.microsoft.com/office/drawing/2014/main" val="2774078719"/>
                    </a:ext>
                  </a:extLst>
                </a:gridCol>
                <a:gridCol w="370702">
                  <a:extLst>
                    <a:ext uri="{9D8B030D-6E8A-4147-A177-3AD203B41FA5}">
                      <a16:colId xmlns:a16="http://schemas.microsoft.com/office/drawing/2014/main" val="2777004700"/>
                    </a:ext>
                  </a:extLst>
                </a:gridCol>
                <a:gridCol w="370703">
                  <a:extLst>
                    <a:ext uri="{9D8B030D-6E8A-4147-A177-3AD203B41FA5}">
                      <a16:colId xmlns:a16="http://schemas.microsoft.com/office/drawing/2014/main" val="408253201"/>
                    </a:ext>
                  </a:extLst>
                </a:gridCol>
                <a:gridCol w="1013254">
                  <a:extLst>
                    <a:ext uri="{9D8B030D-6E8A-4147-A177-3AD203B41FA5}">
                      <a16:colId xmlns:a16="http://schemas.microsoft.com/office/drawing/2014/main" val="71999450"/>
                    </a:ext>
                  </a:extLst>
                </a:gridCol>
                <a:gridCol w="2866768">
                  <a:extLst>
                    <a:ext uri="{9D8B030D-6E8A-4147-A177-3AD203B41FA5}">
                      <a16:colId xmlns:a16="http://schemas.microsoft.com/office/drawing/2014/main" val="1715942751"/>
                    </a:ext>
                  </a:extLst>
                </a:gridCol>
                <a:gridCol w="864973">
                  <a:extLst>
                    <a:ext uri="{9D8B030D-6E8A-4147-A177-3AD203B41FA5}">
                      <a16:colId xmlns:a16="http://schemas.microsoft.com/office/drawing/2014/main" val="499470265"/>
                    </a:ext>
                  </a:extLst>
                </a:gridCol>
              </a:tblGrid>
              <a:tr h="176864">
                <a:tc gridSpan="5">
                  <a:txBody>
                    <a:bodyPr/>
                    <a:lstStyle/>
                    <a:p>
                      <a:pPr algn="ctr" fontAlgn="b"/>
                      <a:r>
                        <a:rPr lang="es-MX" sz="1400" b="1" u="none" strike="noStrike" dirty="0">
                          <a:effectLst/>
                        </a:rPr>
                        <a:t>3. CAPACIDAD DE EVALUCIÓN Y PREDICCIÓN  </a:t>
                      </a:r>
                      <a:endParaRPr lang="es-MX" sz="1400" b="1" i="0" u="none" strike="noStrike" dirty="0">
                        <a:solidFill>
                          <a:srgbClr val="000000"/>
                        </a:solidFill>
                        <a:effectLst/>
                        <a:latin typeface="Calibri" panose="020F0502020204030204" pitchFamily="34" charset="0"/>
                      </a:endParaRPr>
                    </a:p>
                  </a:txBody>
                  <a:tcPr marL="7351" marR="7351" marT="7351"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400" b="1" u="none" strike="noStrike">
                          <a:effectLst/>
                        </a:rPr>
                        <a:t>100</a:t>
                      </a:r>
                      <a:endParaRPr lang="en-US" sz="1400" b="1" i="0" u="none" strike="noStrike">
                        <a:solidFill>
                          <a:srgbClr val="000000"/>
                        </a:solidFill>
                        <a:effectLst/>
                        <a:latin typeface="Calibri" panose="020F0502020204030204" pitchFamily="34" charset="0"/>
                      </a:endParaRPr>
                    </a:p>
                  </a:txBody>
                  <a:tcPr marL="7351" marR="7351" marT="7351" marB="0" anchor="b">
                    <a:solidFill>
                      <a:schemeClr val="accent1">
                        <a:lumMod val="60000"/>
                        <a:lumOff val="40000"/>
                      </a:schemeClr>
                    </a:solidFill>
                  </a:tcPr>
                </a:tc>
                <a:extLst>
                  <a:ext uri="{0D108BD9-81ED-4DB2-BD59-A6C34878D82A}">
                    <a16:rowId xmlns:a16="http://schemas.microsoft.com/office/drawing/2014/main" val="2619003533"/>
                  </a:ext>
                </a:extLst>
              </a:tr>
              <a:tr h="338840">
                <a:tc>
                  <a:txBody>
                    <a:bodyPr/>
                    <a:lstStyle/>
                    <a:p>
                      <a:pPr algn="l" fontAlgn="b"/>
                      <a:r>
                        <a:rPr lang="es-MX" sz="1400" b="1" u="none" strike="noStrike">
                          <a:effectLst/>
                        </a:rPr>
                        <a:t>3.1 Información en el municipio existen: </a:t>
                      </a:r>
                      <a:endParaRPr lang="es-MX" sz="1400" b="1" i="0" u="none" strike="noStrike">
                        <a:solidFill>
                          <a:srgbClr val="000000"/>
                        </a:solidFill>
                        <a:effectLst/>
                        <a:latin typeface="Calibri" panose="020F0502020204030204" pitchFamily="34" charset="0"/>
                      </a:endParaRPr>
                    </a:p>
                  </a:txBody>
                  <a:tcPr marL="7351" marR="7351" marT="7351" marB="0" anchor="b">
                    <a:solidFill>
                      <a:schemeClr val="accent1">
                        <a:lumMod val="60000"/>
                        <a:lumOff val="40000"/>
                      </a:schemeClr>
                    </a:solidFill>
                  </a:tcPr>
                </a:tc>
                <a:tc rowSpan="2">
                  <a:txBody>
                    <a:bodyPr/>
                    <a:lstStyle/>
                    <a:p>
                      <a:pPr algn="ctr" fontAlgn="ctr"/>
                      <a:r>
                        <a:rPr lang="en-US" sz="1400" b="1" u="none" strike="noStrike">
                          <a:effectLst/>
                        </a:rPr>
                        <a:t>Sí </a:t>
                      </a:r>
                      <a:endParaRPr lang="en-US" sz="1400" b="1" i="0" u="none" strike="noStrike">
                        <a:solidFill>
                          <a:srgbClr val="000000"/>
                        </a:solidFill>
                        <a:effectLst/>
                        <a:latin typeface="Calibri" panose="020F0502020204030204" pitchFamily="34" charset="0"/>
                      </a:endParaRPr>
                    </a:p>
                  </a:txBody>
                  <a:tcPr marL="7351" marR="7351" marT="7351" marB="0" anchor="ctr">
                    <a:solidFill>
                      <a:schemeClr val="accent1">
                        <a:lumMod val="60000"/>
                        <a:lumOff val="40000"/>
                      </a:schemeClr>
                    </a:solidFill>
                  </a:tcPr>
                </a:tc>
                <a:tc rowSpan="2">
                  <a:txBody>
                    <a:bodyPr/>
                    <a:lstStyle/>
                    <a:p>
                      <a:pPr algn="ctr" fontAlgn="ctr"/>
                      <a:r>
                        <a:rPr lang="en-US" sz="1400" b="1" u="none" strike="noStrike">
                          <a:effectLst/>
                        </a:rPr>
                        <a:t>No</a:t>
                      </a:r>
                      <a:endParaRPr lang="en-US" sz="1400" b="1" i="0" u="none" strike="noStrike">
                        <a:solidFill>
                          <a:srgbClr val="000000"/>
                        </a:solidFill>
                        <a:effectLst/>
                        <a:latin typeface="Calibri" panose="020F0502020204030204" pitchFamily="34" charset="0"/>
                      </a:endParaRPr>
                    </a:p>
                  </a:txBody>
                  <a:tcPr marL="7351" marR="7351" marT="7351" marB="0" anchor="ctr">
                    <a:solidFill>
                      <a:schemeClr val="accent1">
                        <a:lumMod val="60000"/>
                        <a:lumOff val="40000"/>
                      </a:schemeClr>
                    </a:solidFill>
                  </a:tcPr>
                </a:tc>
                <a:tc rowSpan="2">
                  <a:txBody>
                    <a:bodyPr/>
                    <a:lstStyle/>
                    <a:p>
                      <a:pPr algn="ctr" fontAlgn="ctr"/>
                      <a:r>
                        <a:rPr lang="en-US" sz="1400" b="1" u="none" strike="noStrike">
                          <a:effectLst/>
                        </a:rPr>
                        <a:t>Calificación </a:t>
                      </a:r>
                      <a:endParaRPr lang="en-US" sz="1400" b="1" i="0" u="none" strike="noStrike">
                        <a:solidFill>
                          <a:srgbClr val="000000"/>
                        </a:solidFill>
                        <a:effectLst/>
                        <a:latin typeface="Calibri" panose="020F0502020204030204" pitchFamily="34" charset="0"/>
                      </a:endParaRPr>
                    </a:p>
                  </a:txBody>
                  <a:tcPr marL="7351" marR="7351" marT="7351" marB="0" anchor="ctr">
                    <a:solidFill>
                      <a:schemeClr val="accent1">
                        <a:lumMod val="60000"/>
                        <a:lumOff val="40000"/>
                      </a:schemeClr>
                    </a:solidFill>
                  </a:tcPr>
                </a:tc>
                <a:tc rowSpan="2">
                  <a:txBody>
                    <a:bodyPr/>
                    <a:lstStyle/>
                    <a:p>
                      <a:pPr algn="ctr" fontAlgn="ctr"/>
                      <a:r>
                        <a:rPr lang="en-US" sz="1400" b="1" u="none" strike="noStrike">
                          <a:effectLst/>
                        </a:rPr>
                        <a:t>Implicaciones para el SIGAM</a:t>
                      </a:r>
                      <a:endParaRPr lang="en-US" sz="1400" b="1" i="0" u="none" strike="noStrike">
                        <a:solidFill>
                          <a:srgbClr val="000000"/>
                        </a:solidFill>
                        <a:effectLst/>
                        <a:latin typeface="Calibri" panose="020F0502020204030204" pitchFamily="34" charset="0"/>
                      </a:endParaRPr>
                    </a:p>
                  </a:txBody>
                  <a:tcPr marL="7351" marR="7351" marT="7351" marB="0" anchor="ctr">
                    <a:solidFill>
                      <a:schemeClr val="accent1">
                        <a:lumMod val="60000"/>
                        <a:lumOff val="40000"/>
                      </a:schemeClr>
                    </a:solidFill>
                  </a:tcPr>
                </a:tc>
                <a:tc rowSpan="2">
                  <a:txBody>
                    <a:bodyPr/>
                    <a:lstStyle/>
                    <a:p>
                      <a:pPr algn="ctr" fontAlgn="ctr"/>
                      <a:r>
                        <a:rPr lang="en-US" sz="1400" b="1" u="none" strike="noStrike" dirty="0" err="1">
                          <a:effectLst/>
                        </a:rPr>
                        <a:t>Puntaje</a:t>
                      </a:r>
                      <a:r>
                        <a:rPr lang="en-US" sz="1400" b="1" u="none" strike="noStrike" dirty="0">
                          <a:effectLst/>
                        </a:rPr>
                        <a:t> </a:t>
                      </a:r>
                      <a:r>
                        <a:rPr lang="en-US" sz="1400" b="1" u="none" strike="noStrike" dirty="0" err="1">
                          <a:effectLst/>
                        </a:rPr>
                        <a:t>máximo</a:t>
                      </a:r>
                      <a:endParaRPr lang="en-US" sz="1400" b="1" i="0" u="none" strike="noStrike" dirty="0">
                        <a:solidFill>
                          <a:srgbClr val="000000"/>
                        </a:solidFill>
                        <a:effectLst/>
                        <a:latin typeface="Calibri" panose="020F0502020204030204" pitchFamily="34" charset="0"/>
                      </a:endParaRPr>
                    </a:p>
                  </a:txBody>
                  <a:tcPr marL="7351" marR="7351" marT="7351" marB="0" anchor="ctr">
                    <a:solidFill>
                      <a:schemeClr val="accent1">
                        <a:lumMod val="60000"/>
                        <a:lumOff val="40000"/>
                      </a:schemeClr>
                    </a:solidFill>
                  </a:tcPr>
                </a:tc>
                <a:extLst>
                  <a:ext uri="{0D108BD9-81ED-4DB2-BD59-A6C34878D82A}">
                    <a16:rowId xmlns:a16="http://schemas.microsoft.com/office/drawing/2014/main" val="4141529741"/>
                  </a:ext>
                </a:extLst>
              </a:tr>
              <a:tr h="176864">
                <a:tc>
                  <a:txBody>
                    <a:bodyPr/>
                    <a:lstStyle/>
                    <a:p>
                      <a:pPr algn="l" fontAlgn="b"/>
                      <a:r>
                        <a:rPr lang="en-US" sz="1400" b="1" u="none" strike="noStrike" dirty="0">
                          <a:effectLst/>
                        </a:rPr>
                        <a:t>(</a:t>
                      </a:r>
                      <a:r>
                        <a:rPr lang="en-US" sz="1400" b="1" u="none" strike="noStrike" dirty="0" err="1">
                          <a:effectLst/>
                        </a:rPr>
                        <a:t>Señale</a:t>
                      </a:r>
                      <a:r>
                        <a:rPr lang="en-US" sz="1400" b="1" u="none" strike="noStrike" dirty="0">
                          <a:effectLst/>
                        </a:rPr>
                        <a:t> con X) </a:t>
                      </a:r>
                      <a:endParaRPr lang="en-US" sz="1400" b="1" i="0" u="none" strike="noStrike" dirty="0">
                        <a:solidFill>
                          <a:srgbClr val="000000"/>
                        </a:solidFill>
                        <a:effectLst/>
                        <a:latin typeface="Calibri" panose="020F0502020204030204" pitchFamily="34" charset="0"/>
                      </a:endParaRPr>
                    </a:p>
                  </a:txBody>
                  <a:tcPr marL="7351" marR="7351" marT="7351" marB="0" anchor="b">
                    <a:solidFill>
                      <a:schemeClr val="accent1">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971310606"/>
                  </a:ext>
                </a:extLst>
              </a:tr>
              <a:tr h="437761">
                <a:tc>
                  <a:txBody>
                    <a:bodyPr/>
                    <a:lstStyle/>
                    <a:p>
                      <a:pPr algn="just" fontAlgn="ctr"/>
                      <a:r>
                        <a:rPr lang="es-MX" sz="1400" u="none" strike="noStrike">
                          <a:effectLst/>
                        </a:rPr>
                        <a:t>Bases cartográficas confiables y actualizadas (menos de tres años de producción).</a:t>
                      </a:r>
                      <a:endParaRPr lang="es-MX" sz="1400" b="0"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X</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 </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20</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just" fontAlgn="ctr"/>
                      <a:r>
                        <a:rPr lang="en-US" sz="1400" u="none" strike="noStrike" dirty="0">
                          <a:effectLst/>
                        </a:rPr>
                        <a:t>Bases cartograficas, SIG Municipio.</a:t>
                      </a:r>
                      <a:endParaRPr lang="en-US" sz="1400" b="0" i="0" u="none" strike="noStrike" dirty="0">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25</a:t>
                      </a:r>
                      <a:endParaRPr lang="en-US" sz="1400" b="0" i="0" u="none" strike="noStrike">
                        <a:solidFill>
                          <a:srgbClr val="000000"/>
                        </a:solidFill>
                        <a:effectLst/>
                        <a:latin typeface="Calibri" panose="020F0502020204030204" pitchFamily="34" charset="0"/>
                      </a:endParaRPr>
                    </a:p>
                  </a:txBody>
                  <a:tcPr marL="7351" marR="7351" marT="7351" marB="0" anchor="ctr"/>
                </a:tc>
                <a:extLst>
                  <a:ext uri="{0D108BD9-81ED-4DB2-BD59-A6C34878D82A}">
                    <a16:rowId xmlns:a16="http://schemas.microsoft.com/office/drawing/2014/main" val="825836577"/>
                  </a:ext>
                </a:extLst>
              </a:tr>
              <a:tr h="259491">
                <a:tc>
                  <a:txBody>
                    <a:bodyPr/>
                    <a:lstStyle/>
                    <a:p>
                      <a:pPr algn="l" fontAlgn="b"/>
                      <a:r>
                        <a:rPr lang="es-MX" sz="1400" u="none" strike="noStrike">
                          <a:effectLst/>
                        </a:rPr>
                        <a:t>3.2 Muestreos periódicos y confiables para medir:  </a:t>
                      </a:r>
                      <a:endParaRPr lang="es-MX" sz="1400" b="0" i="0" u="none" strike="noStrike">
                        <a:solidFill>
                          <a:srgbClr val="000000"/>
                        </a:solidFill>
                        <a:effectLst/>
                        <a:latin typeface="Calibri" panose="020F0502020204030204" pitchFamily="34" charset="0"/>
                      </a:endParaRPr>
                    </a:p>
                  </a:txBody>
                  <a:tcPr marL="7351" marR="7351" marT="7351"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351" marR="7351" marT="7351"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351" marR="7351" marT="7351"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351" marR="7351" marT="7351"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351" marR="7351" marT="7351" marB="0" anchor="b"/>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351" marR="7351" marT="7351" marB="0" anchor="ctr"/>
                </a:tc>
                <a:extLst>
                  <a:ext uri="{0D108BD9-81ED-4DB2-BD59-A6C34878D82A}">
                    <a16:rowId xmlns:a16="http://schemas.microsoft.com/office/drawing/2014/main" val="4248542850"/>
                  </a:ext>
                </a:extLst>
              </a:tr>
              <a:tr h="259492">
                <a:tc>
                  <a:txBody>
                    <a:bodyPr/>
                    <a:lstStyle/>
                    <a:p>
                      <a:pPr algn="just" fontAlgn="ctr"/>
                      <a:r>
                        <a:rPr lang="en-US" sz="1400" u="none" strike="noStrike">
                          <a:effectLst/>
                        </a:rPr>
                        <a:t>Contaminación Hídrica</a:t>
                      </a:r>
                      <a:endParaRPr lang="en-US" sz="1400" b="0"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X</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 </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20</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dirty="0">
                          <a:effectLst/>
                        </a:rPr>
                        <a:t>Entidad o Unidad Local </a:t>
                      </a:r>
                      <a:endParaRPr lang="en-US" sz="1400" b="0" i="0" u="none" strike="noStrike" dirty="0">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25</a:t>
                      </a:r>
                      <a:endParaRPr lang="en-US" sz="1400" b="0" i="0" u="none" strike="noStrike">
                        <a:solidFill>
                          <a:srgbClr val="000000"/>
                        </a:solidFill>
                        <a:effectLst/>
                        <a:latin typeface="Calibri" panose="020F0502020204030204" pitchFamily="34" charset="0"/>
                      </a:endParaRPr>
                    </a:p>
                  </a:txBody>
                  <a:tcPr marL="7351" marR="7351" marT="7351" marB="0" anchor="ctr"/>
                </a:tc>
                <a:extLst>
                  <a:ext uri="{0D108BD9-81ED-4DB2-BD59-A6C34878D82A}">
                    <a16:rowId xmlns:a16="http://schemas.microsoft.com/office/drawing/2014/main" val="3648133132"/>
                  </a:ext>
                </a:extLst>
              </a:tr>
              <a:tr h="308919">
                <a:tc>
                  <a:txBody>
                    <a:bodyPr/>
                    <a:lstStyle/>
                    <a:p>
                      <a:pPr algn="just" fontAlgn="ctr"/>
                      <a:r>
                        <a:rPr lang="en-US" sz="1400" u="none" strike="noStrike">
                          <a:effectLst/>
                        </a:rPr>
                        <a:t>Contaminación Aérea</a:t>
                      </a:r>
                      <a:endParaRPr lang="en-US" sz="1400" b="0"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X</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 </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15</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dirty="0">
                          <a:effectLst/>
                        </a:rPr>
                        <a:t>Entidad o Unidad Local </a:t>
                      </a:r>
                      <a:endParaRPr lang="en-US" sz="1400" b="0" i="0" u="none" strike="noStrike" dirty="0">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25</a:t>
                      </a:r>
                      <a:endParaRPr lang="en-US" sz="1400" b="0" i="0" u="none" strike="noStrike">
                        <a:solidFill>
                          <a:srgbClr val="000000"/>
                        </a:solidFill>
                        <a:effectLst/>
                        <a:latin typeface="Calibri" panose="020F0502020204030204" pitchFamily="34" charset="0"/>
                      </a:endParaRPr>
                    </a:p>
                  </a:txBody>
                  <a:tcPr marL="7351" marR="7351" marT="7351" marB="0" anchor="ctr"/>
                </a:tc>
                <a:extLst>
                  <a:ext uri="{0D108BD9-81ED-4DB2-BD59-A6C34878D82A}">
                    <a16:rowId xmlns:a16="http://schemas.microsoft.com/office/drawing/2014/main" val="169036403"/>
                  </a:ext>
                </a:extLst>
              </a:tr>
              <a:tr h="308919">
                <a:tc>
                  <a:txBody>
                    <a:bodyPr/>
                    <a:lstStyle/>
                    <a:p>
                      <a:pPr algn="just" fontAlgn="ctr"/>
                      <a:r>
                        <a:rPr lang="en-US" sz="1400" u="none" strike="noStrike">
                          <a:effectLst/>
                        </a:rPr>
                        <a:t>Contaminación por Desechos Sólidos</a:t>
                      </a:r>
                      <a:endParaRPr lang="en-US" sz="1400" b="0"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X</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 </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25</a:t>
                      </a:r>
                      <a:endParaRPr lang="en-US" sz="1400" b="1" i="0" u="none" strike="noStrike">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dirty="0">
                          <a:effectLst/>
                        </a:rPr>
                        <a:t>Entidad o Unidad Local </a:t>
                      </a:r>
                      <a:endParaRPr lang="en-US" sz="1400" b="0" i="0" u="none" strike="noStrike" dirty="0">
                        <a:solidFill>
                          <a:srgbClr val="000000"/>
                        </a:solidFill>
                        <a:effectLst/>
                        <a:latin typeface="Calibri" panose="020F0502020204030204" pitchFamily="34" charset="0"/>
                      </a:endParaRPr>
                    </a:p>
                  </a:txBody>
                  <a:tcPr marL="7351" marR="7351" marT="7351" marB="0" anchor="ctr"/>
                </a:tc>
                <a:tc>
                  <a:txBody>
                    <a:bodyPr/>
                    <a:lstStyle/>
                    <a:p>
                      <a:pPr algn="ctr" fontAlgn="ctr"/>
                      <a:r>
                        <a:rPr lang="en-US" sz="1400" u="none" strike="noStrike">
                          <a:effectLst/>
                        </a:rPr>
                        <a:t>25</a:t>
                      </a:r>
                      <a:endParaRPr lang="en-US" sz="1400" b="0" i="0" u="none" strike="noStrike">
                        <a:solidFill>
                          <a:srgbClr val="000000"/>
                        </a:solidFill>
                        <a:effectLst/>
                        <a:latin typeface="Calibri" panose="020F0502020204030204" pitchFamily="34" charset="0"/>
                      </a:endParaRPr>
                    </a:p>
                  </a:txBody>
                  <a:tcPr marL="7351" marR="7351" marT="7351" marB="0" anchor="ctr"/>
                </a:tc>
                <a:extLst>
                  <a:ext uri="{0D108BD9-81ED-4DB2-BD59-A6C34878D82A}">
                    <a16:rowId xmlns:a16="http://schemas.microsoft.com/office/drawing/2014/main" val="779928193"/>
                  </a:ext>
                </a:extLst>
              </a:tr>
              <a:tr h="176864">
                <a:tc gridSpan="3">
                  <a:txBody>
                    <a:bodyPr/>
                    <a:lstStyle/>
                    <a:p>
                      <a:pPr algn="r" fontAlgn="b"/>
                      <a:r>
                        <a:rPr lang="en-US" sz="1400" b="1" u="none" strike="noStrike">
                          <a:effectLst/>
                        </a:rPr>
                        <a:t>SUBTOTAL </a:t>
                      </a:r>
                      <a:endParaRPr lang="en-US" sz="1400" b="1" i="0" u="none" strike="noStrike">
                        <a:solidFill>
                          <a:srgbClr val="000000"/>
                        </a:solidFill>
                        <a:effectLst/>
                        <a:latin typeface="Calibri" panose="020F0502020204030204" pitchFamily="34" charset="0"/>
                      </a:endParaRPr>
                    </a:p>
                  </a:txBody>
                  <a:tcPr marL="7351" marR="7351" marT="7351"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rowSpan="2">
                  <a:txBody>
                    <a:bodyPr/>
                    <a:lstStyle/>
                    <a:p>
                      <a:pPr algn="ctr" fontAlgn="b"/>
                      <a:r>
                        <a:rPr lang="en-US" sz="1400" u="none" strike="noStrike">
                          <a:effectLst/>
                        </a:rPr>
                        <a:t>80</a:t>
                      </a:r>
                      <a:endParaRPr lang="en-US" sz="1400" b="0" i="0" u="none" strike="noStrike">
                        <a:solidFill>
                          <a:srgbClr val="000000"/>
                        </a:solidFill>
                        <a:effectLst/>
                        <a:latin typeface="Calibri" panose="020F0502020204030204" pitchFamily="34" charset="0"/>
                      </a:endParaRPr>
                    </a:p>
                  </a:txBody>
                  <a:tcPr marL="7351" marR="7351" marT="7351" marB="0" anchor="b"/>
                </a:tc>
                <a:tc rowSpan="2">
                  <a:txBody>
                    <a:bodyPr/>
                    <a:lstStyle/>
                    <a:p>
                      <a:pPr algn="ctr" fontAlgn="ctr"/>
                      <a:r>
                        <a:rPr lang="en-US" sz="1400" u="none" strike="noStrike">
                          <a:effectLst/>
                        </a:rPr>
                        <a:t>Puntaje máximo</a:t>
                      </a:r>
                      <a:endParaRPr lang="en-US" sz="1400" b="1" i="0" u="none" strike="noStrike">
                        <a:solidFill>
                          <a:srgbClr val="000000"/>
                        </a:solidFill>
                        <a:effectLst/>
                        <a:latin typeface="Calibri" panose="020F0502020204030204" pitchFamily="34" charset="0"/>
                      </a:endParaRPr>
                    </a:p>
                  </a:txBody>
                  <a:tcPr marL="7351" marR="7351" marT="7351" marB="0" anchor="ctr"/>
                </a:tc>
                <a:tc rowSpan="2">
                  <a:txBody>
                    <a:bodyPr/>
                    <a:lstStyle/>
                    <a:p>
                      <a:pPr algn="ctr" fontAlgn="ctr"/>
                      <a:r>
                        <a:rPr lang="en-US" sz="1400" u="none" strike="noStrike">
                          <a:effectLst/>
                        </a:rPr>
                        <a:t>100</a:t>
                      </a:r>
                      <a:endParaRPr lang="en-US" sz="1400" b="0" i="0" u="none" strike="noStrike">
                        <a:solidFill>
                          <a:srgbClr val="000000"/>
                        </a:solidFill>
                        <a:effectLst/>
                        <a:latin typeface="Calibri" panose="020F0502020204030204" pitchFamily="34" charset="0"/>
                      </a:endParaRPr>
                    </a:p>
                  </a:txBody>
                  <a:tcPr marL="7351" marR="7351" marT="7351" marB="0" anchor="ctr"/>
                </a:tc>
                <a:extLst>
                  <a:ext uri="{0D108BD9-81ED-4DB2-BD59-A6C34878D82A}">
                    <a16:rowId xmlns:a16="http://schemas.microsoft.com/office/drawing/2014/main" val="926847793"/>
                  </a:ext>
                </a:extLst>
              </a:tr>
              <a:tr h="176864">
                <a:tc gridSpan="3">
                  <a:txBody>
                    <a:bodyPr/>
                    <a:lstStyle/>
                    <a:p>
                      <a:pPr algn="r" fontAlgn="b"/>
                      <a:r>
                        <a:rPr lang="es-MX" sz="1400" b="1" u="none" strike="noStrike" dirty="0">
                          <a:effectLst/>
                        </a:rPr>
                        <a:t>Capacidad de planeación y ejecución </a:t>
                      </a:r>
                      <a:endParaRPr lang="es-MX" sz="1400" b="1" i="0" u="none" strike="noStrike" dirty="0">
                        <a:solidFill>
                          <a:srgbClr val="000000"/>
                        </a:solidFill>
                        <a:effectLst/>
                        <a:latin typeface="Calibri" panose="020F0502020204030204" pitchFamily="34" charset="0"/>
                      </a:endParaRPr>
                    </a:p>
                  </a:txBody>
                  <a:tcPr marL="7351" marR="7351" marT="7351"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589615596"/>
                  </a:ext>
                </a:extLst>
              </a:tr>
            </a:tbl>
          </a:graphicData>
        </a:graphic>
      </p:graphicFrame>
      <p:grpSp>
        <p:nvGrpSpPr>
          <p:cNvPr id="4" name="3 Grupo"/>
          <p:cNvGrpSpPr/>
          <p:nvPr/>
        </p:nvGrpSpPr>
        <p:grpSpPr>
          <a:xfrm>
            <a:off x="12357" y="5616053"/>
            <a:ext cx="12162971" cy="1243908"/>
            <a:chOff x="12357" y="5616053"/>
            <a:chExt cx="12162971" cy="1243908"/>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421026" y="1249110"/>
            <a:ext cx="9353046"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ts val="2800"/>
              </a:lnSpc>
            </a:pPr>
            <a:r>
              <a:rPr lang="es-MX" sz="2800" b="1" dirty="0" smtClean="0">
                <a:effectLst>
                  <a:glow rad="139700">
                    <a:schemeClr val="accent1">
                      <a:satMod val="175000"/>
                      <a:alpha val="40000"/>
                    </a:schemeClr>
                  </a:glow>
                </a:effectLst>
              </a:rPr>
              <a:t>VARIABLE 3: CAPACIDAD DE EVALUACIÓN Y PREDICCIÓN</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1738581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160536997"/>
              </p:ext>
            </p:extLst>
          </p:nvPr>
        </p:nvGraphicFramePr>
        <p:xfrm>
          <a:off x="444844" y="1805242"/>
          <a:ext cx="11269363" cy="3611905"/>
        </p:xfrm>
        <a:graphic>
          <a:graphicData uri="http://schemas.openxmlformats.org/drawingml/2006/table">
            <a:tbl>
              <a:tblPr>
                <a:tableStyleId>{5DA37D80-6434-44D0-A028-1B22A696006F}</a:tableStyleId>
              </a:tblPr>
              <a:tblGrid>
                <a:gridCol w="5585254">
                  <a:extLst>
                    <a:ext uri="{9D8B030D-6E8A-4147-A177-3AD203B41FA5}">
                      <a16:colId xmlns:a16="http://schemas.microsoft.com/office/drawing/2014/main" val="30071667"/>
                    </a:ext>
                  </a:extLst>
                </a:gridCol>
                <a:gridCol w="308918">
                  <a:extLst>
                    <a:ext uri="{9D8B030D-6E8A-4147-A177-3AD203B41FA5}">
                      <a16:colId xmlns:a16="http://schemas.microsoft.com/office/drawing/2014/main" val="1823334992"/>
                    </a:ext>
                  </a:extLst>
                </a:gridCol>
                <a:gridCol w="284206">
                  <a:extLst>
                    <a:ext uri="{9D8B030D-6E8A-4147-A177-3AD203B41FA5}">
                      <a16:colId xmlns:a16="http://schemas.microsoft.com/office/drawing/2014/main" val="1443774517"/>
                    </a:ext>
                  </a:extLst>
                </a:gridCol>
                <a:gridCol w="902044">
                  <a:extLst>
                    <a:ext uri="{9D8B030D-6E8A-4147-A177-3AD203B41FA5}">
                      <a16:colId xmlns:a16="http://schemas.microsoft.com/office/drawing/2014/main" val="3850686504"/>
                    </a:ext>
                  </a:extLst>
                </a:gridCol>
                <a:gridCol w="3385751">
                  <a:extLst>
                    <a:ext uri="{9D8B030D-6E8A-4147-A177-3AD203B41FA5}">
                      <a16:colId xmlns:a16="http://schemas.microsoft.com/office/drawing/2014/main" val="500331498"/>
                    </a:ext>
                  </a:extLst>
                </a:gridCol>
                <a:gridCol w="803190">
                  <a:extLst>
                    <a:ext uri="{9D8B030D-6E8A-4147-A177-3AD203B41FA5}">
                      <a16:colId xmlns:a16="http://schemas.microsoft.com/office/drawing/2014/main" val="856947422"/>
                    </a:ext>
                  </a:extLst>
                </a:gridCol>
              </a:tblGrid>
              <a:tr h="179601">
                <a:tc gridSpan="5">
                  <a:txBody>
                    <a:bodyPr/>
                    <a:lstStyle/>
                    <a:p>
                      <a:pPr algn="ctr" fontAlgn="b"/>
                      <a:r>
                        <a:rPr lang="en-US" sz="1200" b="1" u="none" strike="noStrike" dirty="0">
                          <a:effectLst/>
                        </a:rPr>
                        <a:t>4. LIDERAZGO Y DIRECCIÓN  </a:t>
                      </a:r>
                      <a:endParaRPr lang="en-US" sz="1200" b="1" i="0" u="none" strike="noStrike" dirty="0">
                        <a:solidFill>
                          <a:srgbClr val="000000"/>
                        </a:solidFill>
                        <a:effectLst/>
                        <a:latin typeface="Calibri" panose="020F0502020204030204" pitchFamily="34" charset="0"/>
                      </a:endParaRPr>
                    </a:p>
                  </a:txBody>
                  <a:tcPr marL="6798" marR="6798" marT="6798"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200" b="1" u="none" strike="noStrike" dirty="0">
                          <a:effectLst/>
                        </a:rPr>
                        <a:t>70</a:t>
                      </a:r>
                      <a:endParaRPr lang="en-US" sz="1200" b="1" i="0" u="none" strike="noStrike" dirty="0">
                        <a:solidFill>
                          <a:srgbClr val="000000"/>
                        </a:solidFill>
                        <a:effectLst/>
                        <a:latin typeface="Calibri" panose="020F0502020204030204" pitchFamily="34" charset="0"/>
                      </a:endParaRPr>
                    </a:p>
                  </a:txBody>
                  <a:tcPr marL="6798" marR="6798" marT="6798" marB="0" anchor="b">
                    <a:solidFill>
                      <a:schemeClr val="accent1">
                        <a:lumMod val="60000"/>
                        <a:lumOff val="40000"/>
                      </a:schemeClr>
                    </a:solidFill>
                  </a:tcPr>
                </a:tc>
                <a:extLst>
                  <a:ext uri="{0D108BD9-81ED-4DB2-BD59-A6C34878D82A}">
                    <a16:rowId xmlns:a16="http://schemas.microsoft.com/office/drawing/2014/main" val="3350607475"/>
                  </a:ext>
                </a:extLst>
              </a:tr>
              <a:tr h="179601">
                <a:tc>
                  <a:txBody>
                    <a:bodyPr/>
                    <a:lstStyle/>
                    <a:p>
                      <a:pPr algn="l" fontAlgn="b"/>
                      <a:r>
                        <a:rPr lang="en-US" sz="1200" b="1" u="none" strike="noStrike">
                          <a:effectLst/>
                        </a:rPr>
                        <a:t>4.1 Liderazgo Local </a:t>
                      </a:r>
                      <a:endParaRPr lang="en-US" sz="1200" b="1" i="0" u="none" strike="noStrike">
                        <a:solidFill>
                          <a:srgbClr val="000000"/>
                        </a:solidFill>
                        <a:effectLst/>
                        <a:latin typeface="Calibri" panose="020F0502020204030204" pitchFamily="34" charset="0"/>
                      </a:endParaRPr>
                    </a:p>
                  </a:txBody>
                  <a:tcPr marL="6798" marR="6798" marT="6798" marB="0" anchor="b">
                    <a:solidFill>
                      <a:schemeClr val="accent1">
                        <a:lumMod val="60000"/>
                        <a:lumOff val="40000"/>
                      </a:schemeClr>
                    </a:solidFill>
                  </a:tcPr>
                </a:tc>
                <a:tc rowSpan="2">
                  <a:txBody>
                    <a:bodyPr/>
                    <a:lstStyle/>
                    <a:p>
                      <a:pPr algn="ctr" fontAlgn="ctr"/>
                      <a:r>
                        <a:rPr lang="en-US" sz="1200" b="1" u="none" strike="noStrike">
                          <a:effectLst/>
                        </a:rPr>
                        <a:t>Sí </a:t>
                      </a:r>
                      <a:endParaRPr lang="en-US" sz="1200" b="1" i="0" u="none" strike="noStrike">
                        <a:solidFill>
                          <a:srgbClr val="000000"/>
                        </a:solidFill>
                        <a:effectLst/>
                        <a:latin typeface="Calibri" panose="020F0502020204030204" pitchFamily="34" charset="0"/>
                      </a:endParaRPr>
                    </a:p>
                  </a:txBody>
                  <a:tcPr marL="6798" marR="6798" marT="6798" marB="0" anchor="ctr">
                    <a:solidFill>
                      <a:schemeClr val="accent1">
                        <a:lumMod val="60000"/>
                        <a:lumOff val="40000"/>
                      </a:schemeClr>
                    </a:solidFill>
                  </a:tcPr>
                </a:tc>
                <a:tc rowSpan="2">
                  <a:txBody>
                    <a:bodyPr/>
                    <a:lstStyle/>
                    <a:p>
                      <a:pPr algn="ctr" fontAlgn="ctr"/>
                      <a:r>
                        <a:rPr lang="en-US" sz="1200" b="1" u="none" strike="noStrike">
                          <a:effectLst/>
                        </a:rPr>
                        <a:t>No</a:t>
                      </a:r>
                      <a:endParaRPr lang="en-US" sz="1200" b="1" i="0" u="none" strike="noStrike">
                        <a:solidFill>
                          <a:srgbClr val="000000"/>
                        </a:solidFill>
                        <a:effectLst/>
                        <a:latin typeface="Calibri" panose="020F0502020204030204" pitchFamily="34" charset="0"/>
                      </a:endParaRPr>
                    </a:p>
                  </a:txBody>
                  <a:tcPr marL="6798" marR="6798" marT="6798" marB="0" anchor="ctr">
                    <a:solidFill>
                      <a:schemeClr val="accent1">
                        <a:lumMod val="60000"/>
                        <a:lumOff val="40000"/>
                      </a:schemeClr>
                    </a:solidFill>
                  </a:tcPr>
                </a:tc>
                <a:tc rowSpan="2">
                  <a:txBody>
                    <a:bodyPr/>
                    <a:lstStyle/>
                    <a:p>
                      <a:pPr algn="ctr" fontAlgn="ctr"/>
                      <a:r>
                        <a:rPr lang="en-US" sz="1200" b="1" u="none" strike="noStrike">
                          <a:effectLst/>
                        </a:rPr>
                        <a:t>Calificación </a:t>
                      </a:r>
                      <a:endParaRPr lang="en-US" sz="1200" b="1" i="0" u="none" strike="noStrike">
                        <a:solidFill>
                          <a:srgbClr val="000000"/>
                        </a:solidFill>
                        <a:effectLst/>
                        <a:latin typeface="Calibri" panose="020F0502020204030204" pitchFamily="34" charset="0"/>
                      </a:endParaRPr>
                    </a:p>
                  </a:txBody>
                  <a:tcPr marL="6798" marR="6798" marT="6798" marB="0" anchor="ctr">
                    <a:solidFill>
                      <a:schemeClr val="accent1">
                        <a:lumMod val="60000"/>
                        <a:lumOff val="40000"/>
                      </a:schemeClr>
                    </a:solidFill>
                  </a:tcPr>
                </a:tc>
                <a:tc rowSpan="2">
                  <a:txBody>
                    <a:bodyPr/>
                    <a:lstStyle/>
                    <a:p>
                      <a:pPr algn="ctr" fontAlgn="ctr"/>
                      <a:r>
                        <a:rPr lang="en-US" sz="1200" b="1" u="none" strike="noStrike">
                          <a:effectLst/>
                        </a:rPr>
                        <a:t>Implicaciones para el SIGAM</a:t>
                      </a:r>
                      <a:endParaRPr lang="en-US" sz="1200" b="1" i="0" u="none" strike="noStrike">
                        <a:solidFill>
                          <a:srgbClr val="000000"/>
                        </a:solidFill>
                        <a:effectLst/>
                        <a:latin typeface="Calibri" panose="020F0502020204030204" pitchFamily="34" charset="0"/>
                      </a:endParaRPr>
                    </a:p>
                  </a:txBody>
                  <a:tcPr marL="6798" marR="6798" marT="6798" marB="0" anchor="ctr">
                    <a:solidFill>
                      <a:schemeClr val="accent1">
                        <a:lumMod val="60000"/>
                        <a:lumOff val="40000"/>
                      </a:schemeClr>
                    </a:solidFill>
                  </a:tcPr>
                </a:tc>
                <a:tc rowSpan="2">
                  <a:txBody>
                    <a:bodyPr/>
                    <a:lstStyle/>
                    <a:p>
                      <a:pPr algn="ctr" fontAlgn="ctr"/>
                      <a:r>
                        <a:rPr lang="en-US" sz="1200" b="1" u="none" strike="noStrike" dirty="0" err="1">
                          <a:effectLst/>
                        </a:rPr>
                        <a:t>Puntaje</a:t>
                      </a:r>
                      <a:r>
                        <a:rPr lang="en-US" sz="1200" b="1" u="none" strike="noStrike" dirty="0">
                          <a:effectLst/>
                        </a:rPr>
                        <a:t> </a:t>
                      </a:r>
                      <a:r>
                        <a:rPr lang="en-US" sz="1200" b="1" u="none" strike="noStrike" dirty="0" err="1">
                          <a:effectLst/>
                        </a:rPr>
                        <a:t>máximo</a:t>
                      </a:r>
                      <a:endParaRPr lang="en-US" sz="1200" b="1" i="0" u="none" strike="noStrike" dirty="0">
                        <a:solidFill>
                          <a:srgbClr val="000000"/>
                        </a:solidFill>
                        <a:effectLst/>
                        <a:latin typeface="Calibri" panose="020F0502020204030204" pitchFamily="34" charset="0"/>
                      </a:endParaRPr>
                    </a:p>
                  </a:txBody>
                  <a:tcPr marL="6798" marR="6798" marT="6798" marB="0" anchor="ctr">
                    <a:solidFill>
                      <a:schemeClr val="accent1">
                        <a:lumMod val="60000"/>
                        <a:lumOff val="40000"/>
                      </a:schemeClr>
                    </a:solidFill>
                  </a:tcPr>
                </a:tc>
                <a:extLst>
                  <a:ext uri="{0D108BD9-81ED-4DB2-BD59-A6C34878D82A}">
                    <a16:rowId xmlns:a16="http://schemas.microsoft.com/office/drawing/2014/main" val="2209435527"/>
                  </a:ext>
                </a:extLst>
              </a:tr>
              <a:tr h="179601">
                <a:tc>
                  <a:txBody>
                    <a:bodyPr/>
                    <a:lstStyle/>
                    <a:p>
                      <a:pPr algn="l" fontAlgn="b"/>
                      <a:r>
                        <a:rPr lang="en-US" sz="1200" b="1" u="none" strike="noStrike" dirty="0">
                          <a:effectLst/>
                        </a:rPr>
                        <a:t>(</a:t>
                      </a:r>
                      <a:r>
                        <a:rPr lang="en-US" sz="1200" b="1" u="none" strike="noStrike" dirty="0" err="1">
                          <a:effectLst/>
                        </a:rPr>
                        <a:t>Señale</a:t>
                      </a:r>
                      <a:r>
                        <a:rPr lang="en-US" sz="1200" b="1" u="none" strike="noStrike" dirty="0">
                          <a:effectLst/>
                        </a:rPr>
                        <a:t> con X) </a:t>
                      </a:r>
                      <a:endParaRPr lang="en-US" sz="1200" b="1" i="0" u="none" strike="noStrike" dirty="0">
                        <a:solidFill>
                          <a:srgbClr val="000000"/>
                        </a:solidFill>
                        <a:effectLst/>
                        <a:latin typeface="Calibri" panose="020F0502020204030204" pitchFamily="34" charset="0"/>
                      </a:endParaRPr>
                    </a:p>
                  </a:txBody>
                  <a:tcPr marL="6798" marR="6798" marT="6798" marB="0" anchor="b">
                    <a:solidFill>
                      <a:schemeClr val="accent1">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818006866"/>
                  </a:ext>
                </a:extLst>
              </a:tr>
              <a:tr h="183576">
                <a:tc>
                  <a:txBody>
                    <a:bodyPr/>
                    <a:lstStyle/>
                    <a:p>
                      <a:pPr algn="just" fontAlgn="ctr"/>
                      <a:r>
                        <a:rPr lang="es-MX" sz="1200" u="none" strike="noStrike">
                          <a:effectLst/>
                        </a:rPr>
                        <a:t>El municipio posee acuerdos para la GAM con los sectores: </a:t>
                      </a:r>
                      <a:endParaRPr lang="es-MX"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just" fontAlgn="ctr"/>
                      <a:r>
                        <a:rPr lang="es-MX" sz="1200" u="none" strike="noStrike">
                          <a:effectLst/>
                        </a:rPr>
                        <a:t>Definir acuerdo y ponerlos en vigencia.Municipio </a:t>
                      </a:r>
                      <a:endParaRPr lang="es-MX"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1681199614"/>
                  </a:ext>
                </a:extLst>
              </a:tr>
              <a:tr h="185347">
                <a:tc>
                  <a:txBody>
                    <a:bodyPr/>
                    <a:lstStyle/>
                    <a:p>
                      <a:pPr algn="just" fontAlgn="ctr"/>
                      <a:r>
                        <a:rPr lang="en-US" sz="1200" u="none" strike="noStrike">
                          <a:effectLst/>
                        </a:rPr>
                        <a:t>Empresarial y privado</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5</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s-MX" sz="1200" u="none" strike="noStrike">
                          <a:effectLst/>
                        </a:rPr>
                        <a:t>Definir acuerdo y ponerlos en vigencia.Municipio </a:t>
                      </a:r>
                      <a:endParaRPr lang="es-MX"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2754907538"/>
                  </a:ext>
                </a:extLst>
              </a:tr>
              <a:tr h="179601">
                <a:tc>
                  <a:txBody>
                    <a:bodyPr/>
                    <a:lstStyle/>
                    <a:p>
                      <a:pPr algn="just" fontAlgn="ctr"/>
                      <a:r>
                        <a:rPr lang="en-US" sz="1200" u="none" strike="noStrike">
                          <a:effectLst/>
                        </a:rPr>
                        <a:t>Organizaciones no gubernamentales </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5</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698886217"/>
                  </a:ext>
                </a:extLst>
              </a:tr>
              <a:tr h="218095">
                <a:tc>
                  <a:txBody>
                    <a:bodyPr/>
                    <a:lstStyle/>
                    <a:p>
                      <a:pPr algn="just" fontAlgn="ctr"/>
                      <a:r>
                        <a:rPr lang="en-US" sz="1200" u="none" strike="noStrike">
                          <a:effectLst/>
                        </a:rPr>
                        <a:t>Otros grupos institucionales educativos, culturales o religiosos</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5</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403413976"/>
                  </a:ext>
                </a:extLst>
              </a:tr>
              <a:tr h="333628">
                <a:tc>
                  <a:txBody>
                    <a:bodyPr/>
                    <a:lstStyle/>
                    <a:p>
                      <a:pPr algn="just" fontAlgn="ctr"/>
                      <a:r>
                        <a:rPr lang="en-US" sz="1200" u="none" strike="noStrike">
                          <a:effectLst/>
                        </a:rPr>
                        <a:t>Existen programas o pautas publicitarias destinadas a promover la GAM en los siguientes medios locales: </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 </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2413210521"/>
                  </a:ext>
                </a:extLst>
              </a:tr>
              <a:tr h="179601">
                <a:tc>
                  <a:txBody>
                    <a:bodyPr/>
                    <a:lstStyle/>
                    <a:p>
                      <a:pPr algn="just" fontAlgn="ctr"/>
                      <a:r>
                        <a:rPr lang="en-US" sz="1200" u="none" strike="noStrike">
                          <a:effectLst/>
                        </a:rPr>
                        <a:t>Periódicos</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 </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b"/>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3616330647"/>
                  </a:ext>
                </a:extLst>
              </a:tr>
              <a:tr h="179601">
                <a:tc>
                  <a:txBody>
                    <a:bodyPr/>
                    <a:lstStyle/>
                    <a:p>
                      <a:pPr algn="just" fontAlgn="ctr"/>
                      <a:r>
                        <a:rPr lang="en-US" sz="1200" u="none" strike="noStrike">
                          <a:effectLst/>
                        </a:rPr>
                        <a:t>Radio</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4</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2725707993"/>
                  </a:ext>
                </a:extLst>
              </a:tr>
              <a:tr h="179601">
                <a:tc>
                  <a:txBody>
                    <a:bodyPr/>
                    <a:lstStyle/>
                    <a:p>
                      <a:pPr algn="just" fontAlgn="ctr"/>
                      <a:r>
                        <a:rPr lang="en-US" sz="1200" u="none" strike="noStrike">
                          <a:effectLst/>
                        </a:rPr>
                        <a:t>Publicidad exterior </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 </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 </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b"/>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1177194146"/>
                  </a:ext>
                </a:extLst>
              </a:tr>
              <a:tr h="179601">
                <a:tc>
                  <a:txBody>
                    <a:bodyPr/>
                    <a:lstStyle/>
                    <a:p>
                      <a:pPr algn="just" fontAlgn="ctr"/>
                      <a:r>
                        <a:rPr lang="en-US" sz="1200" u="none" strike="noStrike">
                          <a:effectLst/>
                        </a:rPr>
                        <a:t>Otro ¿cuál?</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2521531074"/>
                  </a:ext>
                </a:extLst>
              </a:tr>
              <a:tr h="326823">
                <a:tc>
                  <a:txBody>
                    <a:bodyPr/>
                    <a:lstStyle/>
                    <a:p>
                      <a:pPr algn="l" fontAlgn="ctr"/>
                      <a:r>
                        <a:rPr lang="en-US" sz="1200" u="none" strike="noStrike">
                          <a:effectLst/>
                        </a:rPr>
                        <a:t>El municipio posee representación o es invitado periódicamente a participar en órganos de GAM regionales o nacionales</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1512948639"/>
                  </a:ext>
                </a:extLst>
              </a:tr>
              <a:tr h="365338">
                <a:tc>
                  <a:txBody>
                    <a:bodyPr/>
                    <a:lstStyle/>
                    <a:p>
                      <a:pPr algn="l" fontAlgn="b"/>
                      <a:r>
                        <a:rPr lang="es-MX" sz="1200" u="none" strike="noStrike">
                          <a:effectLst/>
                        </a:rPr>
                        <a:t>El municipio ha recibido premios, distinciones o menciones por su destacada labor en la GAM</a:t>
                      </a:r>
                      <a:endParaRPr lang="es-MX"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 </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X</a:t>
                      </a:r>
                      <a:endParaRPr lang="en-US" sz="1200" b="1" i="0" u="none" strike="noStrike">
                        <a:solidFill>
                          <a:srgbClr val="000000"/>
                        </a:solidFill>
                        <a:effectLst/>
                        <a:latin typeface="Calibri" panose="020F0502020204030204" pitchFamily="34" charset="0"/>
                      </a:endParaRPr>
                    </a:p>
                  </a:txBody>
                  <a:tcPr marL="6798" marR="6798" marT="6798" marB="0" anchor="ctr"/>
                </a:tc>
                <a:tc>
                  <a:txBody>
                    <a:bodyPr/>
                    <a:lstStyle/>
                    <a:p>
                      <a:pPr algn="ctr" fontAlgn="ctr"/>
                      <a:r>
                        <a:rPr lang="en-US" sz="1200" u="none" strike="noStrike">
                          <a:effectLst/>
                        </a:rPr>
                        <a:t>0</a:t>
                      </a:r>
                      <a:endParaRPr lang="en-US" sz="1200" b="0" i="0" u="none" strike="noStrike">
                        <a:solidFill>
                          <a:srgbClr val="000000"/>
                        </a:solidFill>
                        <a:effectLst/>
                        <a:latin typeface="Calibri" panose="020F0502020204030204" pitchFamily="34" charset="0"/>
                      </a:endParaRPr>
                    </a:p>
                  </a:txBody>
                  <a:tcPr marL="6798" marR="6798" marT="6798" marB="0" anchor="ctr"/>
                </a:tc>
                <a:tc>
                  <a:txBody>
                    <a:bodyPr/>
                    <a:lstStyle/>
                    <a:p>
                      <a:pPr algn="l"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798" marR="6798" marT="6798" marB="0" anchor="b"/>
                </a:tc>
                <a:tc>
                  <a:txBody>
                    <a:bodyPr/>
                    <a:lstStyle/>
                    <a:p>
                      <a:pPr algn="ctr" fontAlgn="ctr"/>
                      <a:r>
                        <a:rPr lang="en-US" sz="1200" u="none" strike="noStrike">
                          <a:effectLst/>
                        </a:rPr>
                        <a:t>7</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250921958"/>
                  </a:ext>
                </a:extLst>
              </a:tr>
              <a:tr h="179601">
                <a:tc gridSpan="3">
                  <a:txBody>
                    <a:bodyPr/>
                    <a:lstStyle/>
                    <a:p>
                      <a:pPr algn="r" fontAlgn="b"/>
                      <a:r>
                        <a:rPr lang="en-US" sz="1200" b="1" u="none" strike="noStrike">
                          <a:effectLst/>
                        </a:rPr>
                        <a:t>SUBTOTAL </a:t>
                      </a:r>
                      <a:endParaRPr lang="en-US" sz="1200" b="1" i="0" u="none" strike="noStrike">
                        <a:solidFill>
                          <a:srgbClr val="000000"/>
                        </a:solidFill>
                        <a:effectLst/>
                        <a:latin typeface="Calibri" panose="020F0502020204030204" pitchFamily="34" charset="0"/>
                      </a:endParaRPr>
                    </a:p>
                  </a:txBody>
                  <a:tcPr marL="6798" marR="6798" marT="6798"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rowSpan="2">
                  <a:txBody>
                    <a:bodyPr/>
                    <a:lstStyle/>
                    <a:p>
                      <a:pPr algn="ctr" fontAlgn="ctr"/>
                      <a:r>
                        <a:rPr lang="en-US" sz="1200" u="none" strike="noStrike">
                          <a:effectLst/>
                        </a:rPr>
                        <a:t>46</a:t>
                      </a:r>
                      <a:endParaRPr lang="en-US" sz="1200" b="0" i="0" u="none" strike="noStrike">
                        <a:solidFill>
                          <a:srgbClr val="000000"/>
                        </a:solidFill>
                        <a:effectLst/>
                        <a:latin typeface="Calibri" panose="020F0502020204030204" pitchFamily="34" charset="0"/>
                      </a:endParaRPr>
                    </a:p>
                  </a:txBody>
                  <a:tcPr marL="6798" marR="6798" marT="6798" marB="0" anchor="ctr"/>
                </a:tc>
                <a:tc rowSpan="2">
                  <a:txBody>
                    <a:bodyPr/>
                    <a:lstStyle/>
                    <a:p>
                      <a:pPr algn="ctr" fontAlgn="ctr"/>
                      <a:r>
                        <a:rPr lang="en-US" sz="1200" u="none" strike="noStrike">
                          <a:effectLst/>
                        </a:rPr>
                        <a:t>Puntaje máximo</a:t>
                      </a:r>
                      <a:endParaRPr lang="en-US" sz="1200" b="1" i="0" u="none" strike="noStrike">
                        <a:solidFill>
                          <a:srgbClr val="000000"/>
                        </a:solidFill>
                        <a:effectLst/>
                        <a:latin typeface="Calibri" panose="020F0502020204030204" pitchFamily="34" charset="0"/>
                      </a:endParaRPr>
                    </a:p>
                  </a:txBody>
                  <a:tcPr marL="6798" marR="6798" marT="6798" marB="0" anchor="ctr"/>
                </a:tc>
                <a:tc rowSpan="2">
                  <a:txBody>
                    <a:bodyPr/>
                    <a:lstStyle/>
                    <a:p>
                      <a:pPr algn="ctr" fontAlgn="ctr"/>
                      <a:r>
                        <a:rPr lang="en-US" sz="1200" u="none" strike="noStrike">
                          <a:effectLst/>
                        </a:rPr>
                        <a:t>70</a:t>
                      </a:r>
                      <a:endParaRPr lang="en-US" sz="1200" b="0" i="0" u="none" strike="noStrike">
                        <a:solidFill>
                          <a:srgbClr val="000000"/>
                        </a:solidFill>
                        <a:effectLst/>
                        <a:latin typeface="Calibri" panose="020F0502020204030204" pitchFamily="34" charset="0"/>
                      </a:endParaRPr>
                    </a:p>
                  </a:txBody>
                  <a:tcPr marL="6798" marR="6798" marT="6798" marB="0" anchor="ctr"/>
                </a:tc>
                <a:extLst>
                  <a:ext uri="{0D108BD9-81ED-4DB2-BD59-A6C34878D82A}">
                    <a16:rowId xmlns:a16="http://schemas.microsoft.com/office/drawing/2014/main" val="2327956963"/>
                  </a:ext>
                </a:extLst>
              </a:tr>
              <a:tr h="179601">
                <a:tc gridSpan="3">
                  <a:txBody>
                    <a:bodyPr/>
                    <a:lstStyle/>
                    <a:p>
                      <a:pPr algn="r" fontAlgn="b"/>
                      <a:r>
                        <a:rPr lang="es-MX" sz="1200" b="1" u="none" strike="noStrike" dirty="0">
                          <a:effectLst/>
                        </a:rPr>
                        <a:t>Capacidad de planeación y ejecución </a:t>
                      </a:r>
                      <a:endParaRPr lang="es-MX" sz="1200" b="1" i="0" u="none" strike="noStrike" dirty="0">
                        <a:solidFill>
                          <a:srgbClr val="000000"/>
                        </a:solidFill>
                        <a:effectLst/>
                        <a:latin typeface="Calibri" panose="020F0502020204030204" pitchFamily="34" charset="0"/>
                      </a:endParaRPr>
                    </a:p>
                  </a:txBody>
                  <a:tcPr marL="6798" marR="6798" marT="6798" marB="0" anchor="b">
                    <a:solidFill>
                      <a:schemeClr val="accent1">
                        <a:lumMod val="60000"/>
                        <a:lumOff val="40000"/>
                      </a:schemeClr>
                    </a:solidFill>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98730491"/>
                  </a:ext>
                </a:extLst>
              </a:tr>
            </a:tbl>
          </a:graphicData>
        </a:graphic>
      </p:graphicFrame>
      <p:grpSp>
        <p:nvGrpSpPr>
          <p:cNvPr id="5" name="4 Grupo"/>
          <p:cNvGrpSpPr/>
          <p:nvPr/>
        </p:nvGrpSpPr>
        <p:grpSpPr>
          <a:xfrm>
            <a:off x="12357" y="5616053"/>
            <a:ext cx="12162971" cy="1243908"/>
            <a:chOff x="12357" y="5616053"/>
            <a:chExt cx="12162971" cy="1243908"/>
          </a:xfrm>
        </p:grpSpPr>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29" y="5616053"/>
              <a:ext cx="2516391" cy="672167"/>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673" y="5716480"/>
              <a:ext cx="2703655" cy="1143481"/>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7" y="6273201"/>
              <a:ext cx="3995936" cy="584798"/>
            </a:xfrm>
            <a:prstGeom prst="rect">
              <a:avLst/>
            </a:prstGeom>
          </p:spPr>
        </p:pic>
      </p:grpSp>
      <p:sp>
        <p:nvSpPr>
          <p:cNvPr id="9" name="Título 1"/>
          <p:cNvSpPr txBox="1">
            <a:spLocks/>
          </p:cNvSpPr>
          <p:nvPr/>
        </p:nvSpPr>
        <p:spPr>
          <a:xfrm>
            <a:off x="1594025" y="1212039"/>
            <a:ext cx="8876274" cy="38317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ts val="2800"/>
              </a:lnSpc>
            </a:pPr>
            <a:r>
              <a:rPr lang="es-MX" sz="2800" b="1" dirty="0" smtClean="0">
                <a:effectLst>
                  <a:glow rad="139700">
                    <a:schemeClr val="accent1">
                      <a:satMod val="175000"/>
                      <a:alpha val="40000"/>
                    </a:schemeClr>
                  </a:glow>
                </a:effectLst>
              </a:rPr>
              <a:t>VARIABLE 4: LIDERAGO Y DIRECCIÓN</a:t>
            </a:r>
            <a:endParaRPr lang="en-US" sz="2800" b="1" dirty="0">
              <a:effectLst>
                <a:glow rad="139700">
                  <a:schemeClr val="accent1">
                    <a:satMod val="175000"/>
                    <a:alpha val="40000"/>
                  </a:schemeClr>
                </a:glow>
              </a:effectLst>
            </a:endParaRPr>
          </a:p>
        </p:txBody>
      </p:sp>
    </p:spTree>
    <p:extLst>
      <p:ext uri="{BB962C8B-B14F-4D97-AF65-F5344CB8AC3E}">
        <p14:creationId xmlns:p14="http://schemas.microsoft.com/office/powerpoint/2010/main" val="2553146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281</TotalTime>
  <Words>2474</Words>
  <Application>Microsoft Office PowerPoint</Application>
  <PresentationFormat>Panorámica</PresentationFormat>
  <Paragraphs>713</Paragraphs>
  <Slides>21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21</vt:i4>
      </vt:variant>
    </vt:vector>
  </HeadingPairs>
  <TitlesOfParts>
    <vt:vector size="27" baseType="lpstr">
      <vt:lpstr>Arial</vt:lpstr>
      <vt:lpstr>Calibri</vt:lpstr>
      <vt:lpstr>Times New Roman</vt:lpstr>
      <vt:lpstr>Trebuchet MS</vt:lpstr>
      <vt:lpstr>Wingdings 3</vt:lpstr>
      <vt:lpstr>Faceta</vt:lpstr>
      <vt:lpstr>INDICE DE GESTION AMBIENTAL MUNICIPAL - IGAM</vt:lpstr>
      <vt:lpstr>QUE ES EL INDICE DE GESTION AMBIENTAL MUNICIPAL – IGAM</vt:lpstr>
      <vt:lpstr>VALORES DE REFERENCIA DE LA CAPACIDAD DE GESTIÓN AMBIENTAL MUNICIPAL</vt:lpstr>
      <vt:lpstr>VALORES CAPACIDAD DE GESTIÓN AMBIENTAL MUNICIPAL</vt:lpstr>
      <vt:lpstr>ETAPAS DE LA METODOLOGÍA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Presentación de PowerPoint</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INDICE DE GESTION AMBIENTAL MUNICIPAL - IGAM</dc:title>
  <dc:creator>user</dc:creator>
  <cp:lastModifiedBy>user</cp:lastModifiedBy>
  <cp:revision>53</cp:revision>
  <dcterms:created xsi:type="dcterms:W3CDTF">2020-04-08T20:21:25Z</dcterms:created>
  <dcterms:modified xsi:type="dcterms:W3CDTF">2020-04-14T18:53:27Z</dcterms:modified>
</cp:coreProperties>
</file>