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4" r:id="rId3"/>
    <p:sldId id="267" r:id="rId4"/>
    <p:sldId id="261" r:id="rId5"/>
    <p:sldId id="262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an Pablo González Cañas" initials="JPGC" lastIdx="1" clrIdx="0">
    <p:extLst>
      <p:ext uri="{19B8F6BF-5375-455C-9EA6-DF929625EA0E}">
        <p15:presenceInfo xmlns:p15="http://schemas.microsoft.com/office/powerpoint/2012/main" userId="bd2a105a1fca9dc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F8D2A6-9F17-4863-92DD-E84A47D48B17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B2D8D7F-E596-4117-8825-0EF6C1006C52}">
      <dgm:prSet phldrT="[Texto]"/>
      <dgm:spPr/>
      <dgm:t>
        <a:bodyPr/>
        <a:lstStyle/>
        <a:p>
          <a:endParaRPr lang="es-ES" dirty="0"/>
        </a:p>
      </dgm:t>
    </dgm:pt>
    <dgm:pt modelId="{2AF443C9-630A-4282-B09F-267187227B97}" type="parTrans" cxnId="{19090B08-D0F1-474C-BC14-D5A25EF8B91F}">
      <dgm:prSet/>
      <dgm:spPr/>
      <dgm:t>
        <a:bodyPr/>
        <a:lstStyle/>
        <a:p>
          <a:endParaRPr lang="es-ES"/>
        </a:p>
      </dgm:t>
    </dgm:pt>
    <dgm:pt modelId="{85A40491-6A68-4452-8423-121D003ABA1C}" type="sibTrans" cxnId="{19090B08-D0F1-474C-BC14-D5A25EF8B91F}">
      <dgm:prSet/>
      <dgm:spPr/>
      <dgm:t>
        <a:bodyPr/>
        <a:lstStyle/>
        <a:p>
          <a:endParaRPr lang="es-ES"/>
        </a:p>
      </dgm:t>
    </dgm:pt>
    <dgm:pt modelId="{FEFD58B1-87CA-4123-BF7D-E4AB639AFB56}">
      <dgm:prSet phldrT="[Texto]" custT="1"/>
      <dgm:spPr/>
      <dgm:t>
        <a:bodyPr/>
        <a:lstStyle/>
        <a:p>
          <a:pPr algn="ctr"/>
          <a:r>
            <a:rPr lang="es-ES" sz="2000" b="1" dirty="0" smtClean="0">
              <a:solidFill>
                <a:schemeClr val="tx1"/>
              </a:solidFill>
            </a:rPr>
            <a:t>QUE ES?</a:t>
          </a:r>
        </a:p>
        <a:p>
          <a:pPr algn="ctr"/>
          <a:endParaRPr lang="es-ES" sz="2000" b="1" dirty="0" smtClean="0">
            <a:solidFill>
              <a:schemeClr val="tx1"/>
            </a:solidFill>
          </a:endParaRP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Instrumento orientador de la gestión del cambio climático  con el fin de fomentar procesos de desarrollo del territorio en función de las amenazas que presenta un clima variante</a:t>
          </a:r>
          <a:endParaRPr lang="es-ES" sz="1400" b="1" dirty="0" smtClean="0">
            <a:solidFill>
              <a:schemeClr val="tx1"/>
            </a:solidFill>
          </a:endParaRPr>
        </a:p>
      </dgm:t>
    </dgm:pt>
    <dgm:pt modelId="{4B316DCF-3588-480D-980E-65887A12EA61}" type="parTrans" cxnId="{1A449E79-621A-44E8-9E85-AA48221C0D9F}">
      <dgm:prSet/>
      <dgm:spPr/>
      <dgm:t>
        <a:bodyPr/>
        <a:lstStyle/>
        <a:p>
          <a:endParaRPr lang="es-ES"/>
        </a:p>
      </dgm:t>
    </dgm:pt>
    <dgm:pt modelId="{EBF8E6BF-FCD6-4B34-83F9-9BCFDE845FC7}" type="sibTrans" cxnId="{1A449E79-621A-44E8-9E85-AA48221C0D9F}">
      <dgm:prSet/>
      <dgm:spPr/>
      <dgm:t>
        <a:bodyPr/>
        <a:lstStyle/>
        <a:p>
          <a:endParaRPr lang="es-ES"/>
        </a:p>
      </dgm:t>
    </dgm:pt>
    <dgm:pt modelId="{1D8040F9-F7BC-4555-98EF-5993BC963E35}">
      <dgm:prSet phldrT="[Texto]" custT="1"/>
      <dgm:spPr/>
      <dgm:t>
        <a:bodyPr/>
        <a:lstStyle/>
        <a:p>
          <a:pPr algn="ctr"/>
          <a:r>
            <a:rPr lang="es-MX" sz="1800" b="1" dirty="0" smtClean="0">
              <a:solidFill>
                <a:schemeClr val="tx1"/>
              </a:solidFill>
            </a:rPr>
            <a:t>QUIENES PARTICIPARON?</a:t>
          </a:r>
        </a:p>
        <a:p>
          <a:pPr algn="l"/>
          <a:endParaRPr lang="es-MX" sz="1400" dirty="0" smtClean="0">
            <a:solidFill>
              <a:schemeClr val="tx1"/>
            </a:solidFill>
          </a:endParaRPr>
        </a:p>
        <a:p>
          <a:pPr algn="l"/>
          <a:r>
            <a:rPr lang="es-MX" sz="1400" dirty="0" smtClean="0">
              <a:solidFill>
                <a:schemeClr val="tx1"/>
              </a:solidFill>
            </a:rPr>
            <a:t>- Comunidad Académica.</a:t>
          </a:r>
        </a:p>
        <a:p>
          <a:pPr algn="l"/>
          <a:r>
            <a:rPr lang="es-MX" sz="1400" dirty="0" smtClean="0">
              <a:solidFill>
                <a:schemeClr val="tx1"/>
              </a:solidFill>
            </a:rPr>
            <a:t>Sector Público</a:t>
          </a:r>
        </a:p>
        <a:p>
          <a:pPr algn="l"/>
          <a:r>
            <a:rPr lang="es-MX" sz="1400" dirty="0" smtClean="0">
              <a:solidFill>
                <a:schemeClr val="tx1"/>
              </a:solidFill>
            </a:rPr>
            <a:t>Sector Privado</a:t>
          </a:r>
        </a:p>
        <a:p>
          <a:pPr algn="l"/>
          <a:r>
            <a:rPr lang="es-MX" sz="1400" dirty="0" smtClean="0">
              <a:solidFill>
                <a:schemeClr val="tx1"/>
              </a:solidFill>
            </a:rPr>
            <a:t>Sociedad Civil</a:t>
          </a:r>
        </a:p>
      </dgm:t>
    </dgm:pt>
    <dgm:pt modelId="{C5A6934A-4217-4A0F-B0B2-473910658F14}" type="parTrans" cxnId="{CE83A4E2-B34F-486C-9959-D966CB42DDAF}">
      <dgm:prSet/>
      <dgm:spPr/>
      <dgm:t>
        <a:bodyPr/>
        <a:lstStyle/>
        <a:p>
          <a:endParaRPr lang="es-ES"/>
        </a:p>
      </dgm:t>
    </dgm:pt>
    <dgm:pt modelId="{743F909B-9C37-42F1-A962-48D4324AB244}" type="sibTrans" cxnId="{CE83A4E2-B34F-486C-9959-D966CB42DDAF}">
      <dgm:prSet/>
      <dgm:spPr/>
      <dgm:t>
        <a:bodyPr/>
        <a:lstStyle/>
        <a:p>
          <a:endParaRPr lang="es-ES"/>
        </a:p>
      </dgm:t>
    </dgm:pt>
    <dgm:pt modelId="{B55883FD-BED2-4883-AB13-8C75174C2C71}">
      <dgm:prSet phldrT="[Texto]"/>
      <dgm:spPr/>
      <dgm:t>
        <a:bodyPr/>
        <a:lstStyle/>
        <a:p>
          <a:pPr algn="ctr"/>
          <a:endParaRPr lang="es-ES" dirty="0">
            <a:solidFill>
              <a:schemeClr val="tx1"/>
            </a:solidFill>
          </a:endParaRPr>
        </a:p>
      </dgm:t>
    </dgm:pt>
    <dgm:pt modelId="{B063560B-EBB2-46BF-83FA-43AF5EF488B0}" type="parTrans" cxnId="{9A84085B-E35B-4DE8-9534-E551B7ED21D8}">
      <dgm:prSet/>
      <dgm:spPr/>
      <dgm:t>
        <a:bodyPr/>
        <a:lstStyle/>
        <a:p>
          <a:endParaRPr lang="es-ES"/>
        </a:p>
      </dgm:t>
    </dgm:pt>
    <dgm:pt modelId="{F1D4AEEA-8059-41CA-A311-BD95F463BAA9}" type="sibTrans" cxnId="{9A84085B-E35B-4DE8-9534-E551B7ED21D8}">
      <dgm:prSet/>
      <dgm:spPr/>
      <dgm:t>
        <a:bodyPr/>
        <a:lstStyle/>
        <a:p>
          <a:endParaRPr lang="es-ES"/>
        </a:p>
      </dgm:t>
    </dgm:pt>
    <dgm:pt modelId="{7F6AA794-C523-4E29-9F0F-D0684B84E35E}">
      <dgm:prSet phldrT="[Texto]" custT="1"/>
      <dgm:spPr/>
      <dgm:t>
        <a:bodyPr/>
        <a:lstStyle/>
        <a:p>
          <a:pPr algn="ctr"/>
          <a:r>
            <a:rPr lang="es-ES" sz="1800" b="1" dirty="0" smtClean="0">
              <a:solidFill>
                <a:schemeClr val="tx1"/>
              </a:solidFill>
            </a:rPr>
            <a:t>INSTRUMENTOS DE PLANIFICACIÓN</a:t>
          </a:r>
        </a:p>
        <a:p>
          <a:pPr algn="ctr"/>
          <a:endParaRPr lang="es-ES" sz="1800" b="1" dirty="0" smtClean="0">
            <a:solidFill>
              <a:schemeClr val="tx1"/>
            </a:solidFill>
          </a:endParaRP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 PDGCC.</a:t>
          </a: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 POT.</a:t>
          </a: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-Plan de Desarrollo Municipal.</a:t>
          </a: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 Política Ambiental de Pereira. (A. 33/16)</a:t>
          </a: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 Normatividad.</a:t>
          </a:r>
        </a:p>
        <a:p>
          <a:pPr algn="just"/>
          <a:r>
            <a:rPr lang="es-ES" sz="1400" b="0" dirty="0" smtClean="0">
              <a:solidFill>
                <a:schemeClr val="tx1"/>
              </a:solidFill>
            </a:rPr>
            <a:t>- SIGAM</a:t>
          </a:r>
          <a:endParaRPr lang="es-ES" sz="1400" b="0" dirty="0">
            <a:solidFill>
              <a:schemeClr val="tx1"/>
            </a:solidFill>
          </a:endParaRPr>
        </a:p>
      </dgm:t>
    </dgm:pt>
    <dgm:pt modelId="{7B5173F0-53BB-4081-8BF5-3CED63453B7A}" type="parTrans" cxnId="{D3031586-301A-4044-BBA8-1A7D303EBF46}">
      <dgm:prSet/>
      <dgm:spPr/>
      <dgm:t>
        <a:bodyPr/>
        <a:lstStyle/>
        <a:p>
          <a:endParaRPr lang="es-ES"/>
        </a:p>
      </dgm:t>
    </dgm:pt>
    <dgm:pt modelId="{3DFF1AEC-67DE-4AAB-AE29-75BBC58019BC}" type="sibTrans" cxnId="{D3031586-301A-4044-BBA8-1A7D303EBF46}">
      <dgm:prSet/>
      <dgm:spPr/>
      <dgm:t>
        <a:bodyPr/>
        <a:lstStyle/>
        <a:p>
          <a:endParaRPr lang="es-ES"/>
        </a:p>
      </dgm:t>
    </dgm:pt>
    <dgm:pt modelId="{473E22A3-AEC9-44CF-8C37-6562F721C6D4}">
      <dgm:prSet phldrT="[Texto]"/>
      <dgm:spPr/>
      <dgm:t>
        <a:bodyPr/>
        <a:lstStyle/>
        <a:p>
          <a:endParaRPr lang="es-ES" dirty="0"/>
        </a:p>
      </dgm:t>
    </dgm:pt>
    <dgm:pt modelId="{9DFCA317-F110-4F35-A8CA-11DB2344D8D3}" type="sibTrans" cxnId="{C4EE6088-A4DF-4BB3-A571-66EB7AF2573A}">
      <dgm:prSet/>
      <dgm:spPr/>
      <dgm:t>
        <a:bodyPr/>
        <a:lstStyle/>
        <a:p>
          <a:endParaRPr lang="es-ES"/>
        </a:p>
      </dgm:t>
    </dgm:pt>
    <dgm:pt modelId="{F34BA144-D657-4DAB-935A-5508BF8B1466}" type="parTrans" cxnId="{C4EE6088-A4DF-4BB3-A571-66EB7AF2573A}">
      <dgm:prSet/>
      <dgm:spPr/>
      <dgm:t>
        <a:bodyPr/>
        <a:lstStyle/>
        <a:p>
          <a:endParaRPr lang="es-ES"/>
        </a:p>
      </dgm:t>
    </dgm:pt>
    <dgm:pt modelId="{1ACCB85E-7693-4C6B-A508-BE2FF31571BE}" type="pres">
      <dgm:prSet presAssocID="{CFF8D2A6-9F17-4863-92DD-E84A47D48B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0124298-DA49-487C-BE6F-38090572761F}" type="pres">
      <dgm:prSet presAssocID="{EB2D8D7F-E596-4117-8825-0EF6C1006C52}" presName="compositeNode" presStyleCnt="0">
        <dgm:presLayoutVars>
          <dgm:bulletEnabled val="1"/>
        </dgm:presLayoutVars>
      </dgm:prSet>
      <dgm:spPr/>
    </dgm:pt>
    <dgm:pt modelId="{F272465C-D904-496F-8900-57DA9D91E141}" type="pres">
      <dgm:prSet presAssocID="{EB2D8D7F-E596-4117-8825-0EF6C1006C52}" presName="bgRect" presStyleLbl="node1" presStyleIdx="0" presStyleCnt="3"/>
      <dgm:spPr/>
      <dgm:t>
        <a:bodyPr/>
        <a:lstStyle/>
        <a:p>
          <a:endParaRPr lang="es-ES"/>
        </a:p>
      </dgm:t>
    </dgm:pt>
    <dgm:pt modelId="{5944CB14-0E58-49E1-89FB-90F961F02B61}" type="pres">
      <dgm:prSet presAssocID="{EB2D8D7F-E596-4117-8825-0EF6C1006C52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F48CB2-E38B-402B-B285-CE667D3D981F}" type="pres">
      <dgm:prSet presAssocID="{EB2D8D7F-E596-4117-8825-0EF6C1006C52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69E5AF-68D0-4189-BA62-CCD0FF9CC75D}" type="pres">
      <dgm:prSet presAssocID="{85A40491-6A68-4452-8423-121D003ABA1C}" presName="hSp" presStyleCnt="0"/>
      <dgm:spPr/>
    </dgm:pt>
    <dgm:pt modelId="{798C3055-7130-4754-AAED-705DCD4E2E02}" type="pres">
      <dgm:prSet presAssocID="{85A40491-6A68-4452-8423-121D003ABA1C}" presName="vProcSp" presStyleCnt="0"/>
      <dgm:spPr/>
    </dgm:pt>
    <dgm:pt modelId="{8D3384BB-873B-4AE0-8D9F-31E230D08A50}" type="pres">
      <dgm:prSet presAssocID="{85A40491-6A68-4452-8423-121D003ABA1C}" presName="vSp1" presStyleCnt="0"/>
      <dgm:spPr/>
    </dgm:pt>
    <dgm:pt modelId="{08C3CF97-78F1-4350-B8F8-9A204BD409CD}" type="pres">
      <dgm:prSet presAssocID="{85A40491-6A68-4452-8423-121D003ABA1C}" presName="simulatedConn" presStyleLbl="solidFgAcc1" presStyleIdx="0" presStyleCnt="2"/>
      <dgm:spPr/>
    </dgm:pt>
    <dgm:pt modelId="{51235E12-3F8D-4594-9EFF-0A25B6BC3601}" type="pres">
      <dgm:prSet presAssocID="{85A40491-6A68-4452-8423-121D003ABA1C}" presName="vSp2" presStyleCnt="0"/>
      <dgm:spPr/>
    </dgm:pt>
    <dgm:pt modelId="{A12ECB4A-B8E0-48F4-AB9E-17A7A7B03CAB}" type="pres">
      <dgm:prSet presAssocID="{85A40491-6A68-4452-8423-121D003ABA1C}" presName="sibTrans" presStyleCnt="0"/>
      <dgm:spPr/>
    </dgm:pt>
    <dgm:pt modelId="{5A68D593-6784-4904-A228-895870465938}" type="pres">
      <dgm:prSet presAssocID="{473E22A3-AEC9-44CF-8C37-6562F721C6D4}" presName="compositeNode" presStyleCnt="0">
        <dgm:presLayoutVars>
          <dgm:bulletEnabled val="1"/>
        </dgm:presLayoutVars>
      </dgm:prSet>
      <dgm:spPr/>
    </dgm:pt>
    <dgm:pt modelId="{9C31E4F7-9CA7-4F75-9911-FC96A4C5AED1}" type="pres">
      <dgm:prSet presAssocID="{473E22A3-AEC9-44CF-8C37-6562F721C6D4}" presName="bgRect" presStyleLbl="node1" presStyleIdx="1" presStyleCnt="3"/>
      <dgm:spPr/>
      <dgm:t>
        <a:bodyPr/>
        <a:lstStyle/>
        <a:p>
          <a:endParaRPr lang="es-ES"/>
        </a:p>
      </dgm:t>
    </dgm:pt>
    <dgm:pt modelId="{DC1B8F71-E5CD-434F-B45D-5161BDF4F53E}" type="pres">
      <dgm:prSet presAssocID="{473E22A3-AEC9-44CF-8C37-6562F721C6D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90BBD3-A491-4D84-9085-4C7FE3C0CF19}" type="pres">
      <dgm:prSet presAssocID="{473E22A3-AEC9-44CF-8C37-6562F721C6D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1A53C9-F0DA-455B-A3C2-0255E61C4141}" type="pres">
      <dgm:prSet presAssocID="{9DFCA317-F110-4F35-A8CA-11DB2344D8D3}" presName="hSp" presStyleCnt="0"/>
      <dgm:spPr/>
    </dgm:pt>
    <dgm:pt modelId="{F684B7D9-544C-4F0D-B1B8-4521BF8B8050}" type="pres">
      <dgm:prSet presAssocID="{9DFCA317-F110-4F35-A8CA-11DB2344D8D3}" presName="vProcSp" presStyleCnt="0"/>
      <dgm:spPr/>
    </dgm:pt>
    <dgm:pt modelId="{5D3D854B-0636-4D1C-A9B1-DE02408B6915}" type="pres">
      <dgm:prSet presAssocID="{9DFCA317-F110-4F35-A8CA-11DB2344D8D3}" presName="vSp1" presStyleCnt="0"/>
      <dgm:spPr/>
    </dgm:pt>
    <dgm:pt modelId="{F2B4C654-B945-479F-822D-876148E05735}" type="pres">
      <dgm:prSet presAssocID="{9DFCA317-F110-4F35-A8CA-11DB2344D8D3}" presName="simulatedConn" presStyleLbl="solidFgAcc1" presStyleIdx="1" presStyleCnt="2"/>
      <dgm:spPr/>
    </dgm:pt>
    <dgm:pt modelId="{208E1F65-32BD-4517-8F80-16B72F2A36A3}" type="pres">
      <dgm:prSet presAssocID="{9DFCA317-F110-4F35-A8CA-11DB2344D8D3}" presName="vSp2" presStyleCnt="0"/>
      <dgm:spPr/>
    </dgm:pt>
    <dgm:pt modelId="{9683C88E-EE3B-4F4F-95BE-28247C6E0520}" type="pres">
      <dgm:prSet presAssocID="{9DFCA317-F110-4F35-A8CA-11DB2344D8D3}" presName="sibTrans" presStyleCnt="0"/>
      <dgm:spPr/>
    </dgm:pt>
    <dgm:pt modelId="{801CACB6-7B8C-405C-BF16-985D08EBD193}" type="pres">
      <dgm:prSet presAssocID="{B55883FD-BED2-4883-AB13-8C75174C2C71}" presName="compositeNode" presStyleCnt="0">
        <dgm:presLayoutVars>
          <dgm:bulletEnabled val="1"/>
        </dgm:presLayoutVars>
      </dgm:prSet>
      <dgm:spPr/>
    </dgm:pt>
    <dgm:pt modelId="{26C0E711-7E59-4A4A-BAE7-9610A50E6A12}" type="pres">
      <dgm:prSet presAssocID="{B55883FD-BED2-4883-AB13-8C75174C2C71}" presName="bgRect" presStyleLbl="node1" presStyleIdx="2" presStyleCnt="3" custLinFactNeighborX="5966" custLinFactNeighborY="-1234"/>
      <dgm:spPr/>
      <dgm:t>
        <a:bodyPr/>
        <a:lstStyle/>
        <a:p>
          <a:endParaRPr lang="es-ES"/>
        </a:p>
      </dgm:t>
    </dgm:pt>
    <dgm:pt modelId="{98243522-CB07-48CE-BA0F-A784D72B4B31}" type="pres">
      <dgm:prSet presAssocID="{B55883FD-BED2-4883-AB13-8C75174C2C7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AE3A12-A514-410D-AF1F-1BEADC5DAA68}" type="pres">
      <dgm:prSet presAssocID="{B55883FD-BED2-4883-AB13-8C75174C2C7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3031586-301A-4044-BBA8-1A7D303EBF46}" srcId="{B55883FD-BED2-4883-AB13-8C75174C2C71}" destId="{7F6AA794-C523-4E29-9F0F-D0684B84E35E}" srcOrd="0" destOrd="0" parTransId="{7B5173F0-53BB-4081-8BF5-3CED63453B7A}" sibTransId="{3DFF1AEC-67DE-4AAB-AE29-75BBC58019BC}"/>
    <dgm:cxn modelId="{BD15E35C-D867-48BC-AE80-41274872FFB6}" type="presOf" srcId="{B55883FD-BED2-4883-AB13-8C75174C2C71}" destId="{26C0E711-7E59-4A4A-BAE7-9610A50E6A12}" srcOrd="0" destOrd="0" presId="urn:microsoft.com/office/officeart/2005/8/layout/hProcess7"/>
    <dgm:cxn modelId="{601AE47F-58DB-447E-A046-9F4D9652DA0C}" type="presOf" srcId="{473E22A3-AEC9-44CF-8C37-6562F721C6D4}" destId="{9C31E4F7-9CA7-4F75-9911-FC96A4C5AED1}" srcOrd="0" destOrd="0" presId="urn:microsoft.com/office/officeart/2005/8/layout/hProcess7"/>
    <dgm:cxn modelId="{ED178334-6B6E-4C31-BD8B-AF42F6A077DD}" type="presOf" srcId="{7F6AA794-C523-4E29-9F0F-D0684B84E35E}" destId="{60AE3A12-A514-410D-AF1F-1BEADC5DAA68}" srcOrd="0" destOrd="0" presId="urn:microsoft.com/office/officeart/2005/8/layout/hProcess7"/>
    <dgm:cxn modelId="{C71C1352-CD79-4EA9-B36F-C673B6F83A4C}" type="presOf" srcId="{473E22A3-AEC9-44CF-8C37-6562F721C6D4}" destId="{DC1B8F71-E5CD-434F-B45D-5161BDF4F53E}" srcOrd="1" destOrd="0" presId="urn:microsoft.com/office/officeart/2005/8/layout/hProcess7"/>
    <dgm:cxn modelId="{CE83A4E2-B34F-486C-9959-D966CB42DDAF}" srcId="{473E22A3-AEC9-44CF-8C37-6562F721C6D4}" destId="{1D8040F9-F7BC-4555-98EF-5993BC963E35}" srcOrd="0" destOrd="0" parTransId="{C5A6934A-4217-4A0F-B0B2-473910658F14}" sibTransId="{743F909B-9C37-42F1-A962-48D4324AB244}"/>
    <dgm:cxn modelId="{19090B08-D0F1-474C-BC14-D5A25EF8B91F}" srcId="{CFF8D2A6-9F17-4863-92DD-E84A47D48B17}" destId="{EB2D8D7F-E596-4117-8825-0EF6C1006C52}" srcOrd="0" destOrd="0" parTransId="{2AF443C9-630A-4282-B09F-267187227B97}" sibTransId="{85A40491-6A68-4452-8423-121D003ABA1C}"/>
    <dgm:cxn modelId="{3296B121-7727-4DD5-8796-03B90A79C044}" type="presOf" srcId="{EB2D8D7F-E596-4117-8825-0EF6C1006C52}" destId="{F272465C-D904-496F-8900-57DA9D91E141}" srcOrd="0" destOrd="0" presId="urn:microsoft.com/office/officeart/2005/8/layout/hProcess7"/>
    <dgm:cxn modelId="{FE8772B8-149F-4E9B-9145-54D706E56A45}" type="presOf" srcId="{B55883FD-BED2-4883-AB13-8C75174C2C71}" destId="{98243522-CB07-48CE-BA0F-A784D72B4B31}" srcOrd="1" destOrd="0" presId="urn:microsoft.com/office/officeart/2005/8/layout/hProcess7"/>
    <dgm:cxn modelId="{C4EE6088-A4DF-4BB3-A571-66EB7AF2573A}" srcId="{CFF8D2A6-9F17-4863-92DD-E84A47D48B17}" destId="{473E22A3-AEC9-44CF-8C37-6562F721C6D4}" srcOrd="1" destOrd="0" parTransId="{F34BA144-D657-4DAB-935A-5508BF8B1466}" sibTransId="{9DFCA317-F110-4F35-A8CA-11DB2344D8D3}"/>
    <dgm:cxn modelId="{1A449E79-621A-44E8-9E85-AA48221C0D9F}" srcId="{EB2D8D7F-E596-4117-8825-0EF6C1006C52}" destId="{FEFD58B1-87CA-4123-BF7D-E4AB639AFB56}" srcOrd="0" destOrd="0" parTransId="{4B316DCF-3588-480D-980E-65887A12EA61}" sibTransId="{EBF8E6BF-FCD6-4B34-83F9-9BCFDE845FC7}"/>
    <dgm:cxn modelId="{2CD94AA2-91AE-4769-9AA0-9E041A23640F}" type="presOf" srcId="{FEFD58B1-87CA-4123-BF7D-E4AB639AFB56}" destId="{FAF48CB2-E38B-402B-B285-CE667D3D981F}" srcOrd="0" destOrd="0" presId="urn:microsoft.com/office/officeart/2005/8/layout/hProcess7"/>
    <dgm:cxn modelId="{4F0AB7F0-F473-4388-B702-A592CD7FB796}" type="presOf" srcId="{1D8040F9-F7BC-4555-98EF-5993BC963E35}" destId="{C790BBD3-A491-4D84-9085-4C7FE3C0CF19}" srcOrd="0" destOrd="0" presId="urn:microsoft.com/office/officeart/2005/8/layout/hProcess7"/>
    <dgm:cxn modelId="{132093C8-C37D-4519-9236-115CCA99F550}" type="presOf" srcId="{EB2D8D7F-E596-4117-8825-0EF6C1006C52}" destId="{5944CB14-0E58-49E1-89FB-90F961F02B61}" srcOrd="1" destOrd="0" presId="urn:microsoft.com/office/officeart/2005/8/layout/hProcess7"/>
    <dgm:cxn modelId="{B1187612-90E5-4418-A384-5C358A3D05A6}" type="presOf" srcId="{CFF8D2A6-9F17-4863-92DD-E84A47D48B17}" destId="{1ACCB85E-7693-4C6B-A508-BE2FF31571BE}" srcOrd="0" destOrd="0" presId="urn:microsoft.com/office/officeart/2005/8/layout/hProcess7"/>
    <dgm:cxn modelId="{9A84085B-E35B-4DE8-9534-E551B7ED21D8}" srcId="{CFF8D2A6-9F17-4863-92DD-E84A47D48B17}" destId="{B55883FD-BED2-4883-AB13-8C75174C2C71}" srcOrd="2" destOrd="0" parTransId="{B063560B-EBB2-46BF-83FA-43AF5EF488B0}" sibTransId="{F1D4AEEA-8059-41CA-A311-BD95F463BAA9}"/>
    <dgm:cxn modelId="{7050EB32-2871-4AEE-977F-44F9805C91BE}" type="presParOf" srcId="{1ACCB85E-7693-4C6B-A508-BE2FF31571BE}" destId="{70124298-DA49-487C-BE6F-38090572761F}" srcOrd="0" destOrd="0" presId="urn:microsoft.com/office/officeart/2005/8/layout/hProcess7"/>
    <dgm:cxn modelId="{16B95CE9-E5E4-44CC-9910-ACE8C38243FC}" type="presParOf" srcId="{70124298-DA49-487C-BE6F-38090572761F}" destId="{F272465C-D904-496F-8900-57DA9D91E141}" srcOrd="0" destOrd="0" presId="urn:microsoft.com/office/officeart/2005/8/layout/hProcess7"/>
    <dgm:cxn modelId="{3168B97D-88B0-47A1-900D-5E11C8E66A84}" type="presParOf" srcId="{70124298-DA49-487C-BE6F-38090572761F}" destId="{5944CB14-0E58-49E1-89FB-90F961F02B61}" srcOrd="1" destOrd="0" presId="urn:microsoft.com/office/officeart/2005/8/layout/hProcess7"/>
    <dgm:cxn modelId="{0E9D9C8C-EF33-4956-B9B6-F49210CE4232}" type="presParOf" srcId="{70124298-DA49-487C-BE6F-38090572761F}" destId="{FAF48CB2-E38B-402B-B285-CE667D3D981F}" srcOrd="2" destOrd="0" presId="urn:microsoft.com/office/officeart/2005/8/layout/hProcess7"/>
    <dgm:cxn modelId="{846F4AB6-045C-402F-A02F-5F2DBA578CCD}" type="presParOf" srcId="{1ACCB85E-7693-4C6B-A508-BE2FF31571BE}" destId="{8A69E5AF-68D0-4189-BA62-CCD0FF9CC75D}" srcOrd="1" destOrd="0" presId="urn:microsoft.com/office/officeart/2005/8/layout/hProcess7"/>
    <dgm:cxn modelId="{49DD3DC6-3FFC-4F56-874A-698EF088381F}" type="presParOf" srcId="{1ACCB85E-7693-4C6B-A508-BE2FF31571BE}" destId="{798C3055-7130-4754-AAED-705DCD4E2E02}" srcOrd="2" destOrd="0" presId="urn:microsoft.com/office/officeart/2005/8/layout/hProcess7"/>
    <dgm:cxn modelId="{6AA39D36-AA05-42E1-83E7-99C19BD67BB0}" type="presParOf" srcId="{798C3055-7130-4754-AAED-705DCD4E2E02}" destId="{8D3384BB-873B-4AE0-8D9F-31E230D08A50}" srcOrd="0" destOrd="0" presId="urn:microsoft.com/office/officeart/2005/8/layout/hProcess7"/>
    <dgm:cxn modelId="{D4C5A602-50D6-4603-BB0F-350A28A25D24}" type="presParOf" srcId="{798C3055-7130-4754-AAED-705DCD4E2E02}" destId="{08C3CF97-78F1-4350-B8F8-9A204BD409CD}" srcOrd="1" destOrd="0" presId="urn:microsoft.com/office/officeart/2005/8/layout/hProcess7"/>
    <dgm:cxn modelId="{08AA03D3-0769-4A0B-8F81-4B8649AD36A4}" type="presParOf" srcId="{798C3055-7130-4754-AAED-705DCD4E2E02}" destId="{51235E12-3F8D-4594-9EFF-0A25B6BC3601}" srcOrd="2" destOrd="0" presId="urn:microsoft.com/office/officeart/2005/8/layout/hProcess7"/>
    <dgm:cxn modelId="{15173863-50B2-4522-8007-7A81D6613E50}" type="presParOf" srcId="{1ACCB85E-7693-4C6B-A508-BE2FF31571BE}" destId="{A12ECB4A-B8E0-48F4-AB9E-17A7A7B03CAB}" srcOrd="3" destOrd="0" presId="urn:microsoft.com/office/officeart/2005/8/layout/hProcess7"/>
    <dgm:cxn modelId="{ECE64DAA-C17A-4681-9617-14AD5F531156}" type="presParOf" srcId="{1ACCB85E-7693-4C6B-A508-BE2FF31571BE}" destId="{5A68D593-6784-4904-A228-895870465938}" srcOrd="4" destOrd="0" presId="urn:microsoft.com/office/officeart/2005/8/layout/hProcess7"/>
    <dgm:cxn modelId="{2C547EE9-FD64-49AE-9ABE-9D1BCD753A95}" type="presParOf" srcId="{5A68D593-6784-4904-A228-895870465938}" destId="{9C31E4F7-9CA7-4F75-9911-FC96A4C5AED1}" srcOrd="0" destOrd="0" presId="urn:microsoft.com/office/officeart/2005/8/layout/hProcess7"/>
    <dgm:cxn modelId="{AEEE5FDC-D4CC-4333-90C3-EC2DD7F15A4F}" type="presParOf" srcId="{5A68D593-6784-4904-A228-895870465938}" destId="{DC1B8F71-E5CD-434F-B45D-5161BDF4F53E}" srcOrd="1" destOrd="0" presId="urn:microsoft.com/office/officeart/2005/8/layout/hProcess7"/>
    <dgm:cxn modelId="{F9D960C5-3C83-43AC-85FC-B34645C45631}" type="presParOf" srcId="{5A68D593-6784-4904-A228-895870465938}" destId="{C790BBD3-A491-4D84-9085-4C7FE3C0CF19}" srcOrd="2" destOrd="0" presId="urn:microsoft.com/office/officeart/2005/8/layout/hProcess7"/>
    <dgm:cxn modelId="{70D61D4B-58AA-4BCA-94E2-2D3E9FA08CCD}" type="presParOf" srcId="{1ACCB85E-7693-4C6B-A508-BE2FF31571BE}" destId="{FC1A53C9-F0DA-455B-A3C2-0255E61C4141}" srcOrd="5" destOrd="0" presId="urn:microsoft.com/office/officeart/2005/8/layout/hProcess7"/>
    <dgm:cxn modelId="{4E455B89-9C59-4895-AA1F-A459EF91F3AB}" type="presParOf" srcId="{1ACCB85E-7693-4C6B-A508-BE2FF31571BE}" destId="{F684B7D9-544C-4F0D-B1B8-4521BF8B8050}" srcOrd="6" destOrd="0" presId="urn:microsoft.com/office/officeart/2005/8/layout/hProcess7"/>
    <dgm:cxn modelId="{8493BE14-534A-4861-969B-7FA57B7F0A4B}" type="presParOf" srcId="{F684B7D9-544C-4F0D-B1B8-4521BF8B8050}" destId="{5D3D854B-0636-4D1C-A9B1-DE02408B6915}" srcOrd="0" destOrd="0" presId="urn:microsoft.com/office/officeart/2005/8/layout/hProcess7"/>
    <dgm:cxn modelId="{9087F07A-C172-48B3-9BC6-8870DD53CCE3}" type="presParOf" srcId="{F684B7D9-544C-4F0D-B1B8-4521BF8B8050}" destId="{F2B4C654-B945-479F-822D-876148E05735}" srcOrd="1" destOrd="0" presId="urn:microsoft.com/office/officeart/2005/8/layout/hProcess7"/>
    <dgm:cxn modelId="{F897CBF1-98D1-44C8-8375-82155E4E8B53}" type="presParOf" srcId="{F684B7D9-544C-4F0D-B1B8-4521BF8B8050}" destId="{208E1F65-32BD-4517-8F80-16B72F2A36A3}" srcOrd="2" destOrd="0" presId="urn:microsoft.com/office/officeart/2005/8/layout/hProcess7"/>
    <dgm:cxn modelId="{6B209869-3EEF-4E60-8CE8-061F20C6348D}" type="presParOf" srcId="{1ACCB85E-7693-4C6B-A508-BE2FF31571BE}" destId="{9683C88E-EE3B-4F4F-95BE-28247C6E0520}" srcOrd="7" destOrd="0" presId="urn:microsoft.com/office/officeart/2005/8/layout/hProcess7"/>
    <dgm:cxn modelId="{DEDA1EBE-6066-4AFF-8659-23914AF0B99F}" type="presParOf" srcId="{1ACCB85E-7693-4C6B-A508-BE2FF31571BE}" destId="{801CACB6-7B8C-405C-BF16-985D08EBD193}" srcOrd="8" destOrd="0" presId="urn:microsoft.com/office/officeart/2005/8/layout/hProcess7"/>
    <dgm:cxn modelId="{E18FB3CB-CB13-42AE-A344-74AD3E70E8FD}" type="presParOf" srcId="{801CACB6-7B8C-405C-BF16-985D08EBD193}" destId="{26C0E711-7E59-4A4A-BAE7-9610A50E6A12}" srcOrd="0" destOrd="0" presId="urn:microsoft.com/office/officeart/2005/8/layout/hProcess7"/>
    <dgm:cxn modelId="{1B193398-19F2-43F9-853F-ADDD580CD124}" type="presParOf" srcId="{801CACB6-7B8C-405C-BF16-985D08EBD193}" destId="{98243522-CB07-48CE-BA0F-A784D72B4B31}" srcOrd="1" destOrd="0" presId="urn:microsoft.com/office/officeart/2005/8/layout/hProcess7"/>
    <dgm:cxn modelId="{747714A7-2876-47CC-B8F5-19FAA0F53AC4}" type="presParOf" srcId="{801CACB6-7B8C-405C-BF16-985D08EBD193}" destId="{60AE3A12-A514-410D-AF1F-1BEADC5DAA6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2465C-D904-496F-8900-57DA9D91E141}">
      <dsp:nvSpPr>
        <dsp:cNvPr id="0" name=""/>
        <dsp:cNvSpPr/>
      </dsp:nvSpPr>
      <dsp:spPr>
        <a:xfrm>
          <a:off x="615" y="886512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0" kern="1200" dirty="0"/>
        </a:p>
      </dsp:txBody>
      <dsp:txXfrm rot="16200000">
        <a:off x="-1037070" y="1924198"/>
        <a:ext cx="2604801" cy="529431"/>
      </dsp:txXfrm>
    </dsp:sp>
    <dsp:sp modelId="{FAF48CB2-E38B-402B-B285-CE667D3D981F}">
      <dsp:nvSpPr>
        <dsp:cNvPr id="0" name=""/>
        <dsp:cNvSpPr/>
      </dsp:nvSpPr>
      <dsp:spPr>
        <a:xfrm>
          <a:off x="530046" y="886512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QUE ES?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dirty="0" smtClean="0">
            <a:solidFill>
              <a:schemeClr val="tx1"/>
            </a:solidFill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Instrumento orientador de la gestión del cambio climático  con el fin de fomentar procesos de desarrollo del territorio en función de las amenazas que presenta un clima variante</a:t>
          </a:r>
          <a:endParaRPr lang="es-ES" sz="1400" b="1" kern="1200" dirty="0" smtClean="0">
            <a:solidFill>
              <a:schemeClr val="tx1"/>
            </a:solidFill>
          </a:endParaRPr>
        </a:p>
      </dsp:txBody>
      <dsp:txXfrm>
        <a:off x="530046" y="886512"/>
        <a:ext cx="1972131" cy="3176587"/>
      </dsp:txXfrm>
    </dsp:sp>
    <dsp:sp modelId="{9C31E4F7-9CA7-4F75-9911-FC96A4C5AED1}">
      <dsp:nvSpPr>
        <dsp:cNvPr id="0" name=""/>
        <dsp:cNvSpPr/>
      </dsp:nvSpPr>
      <dsp:spPr>
        <a:xfrm>
          <a:off x="2740421" y="886512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0" kern="1200" dirty="0"/>
        </a:p>
      </dsp:txBody>
      <dsp:txXfrm rot="16200000">
        <a:off x="1702736" y="1924198"/>
        <a:ext cx="2604801" cy="529431"/>
      </dsp:txXfrm>
    </dsp:sp>
    <dsp:sp modelId="{08C3CF97-78F1-4350-B8F8-9A204BD409CD}">
      <dsp:nvSpPr>
        <dsp:cNvPr id="0" name=""/>
        <dsp:cNvSpPr/>
      </dsp:nvSpPr>
      <dsp:spPr>
        <a:xfrm rot="5400000">
          <a:off x="2520284" y="3410667"/>
          <a:ext cx="466747" cy="39707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0BBD3-A491-4D84-9085-4C7FE3C0CF19}">
      <dsp:nvSpPr>
        <dsp:cNvPr id="0" name=""/>
        <dsp:cNvSpPr/>
      </dsp:nvSpPr>
      <dsp:spPr>
        <a:xfrm>
          <a:off x="3269853" y="886512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QUIENES PARTICIPARON?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- Comunidad Académica.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Sector Público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Sector Privado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Sociedad Civil</a:t>
          </a:r>
        </a:p>
      </dsp:txBody>
      <dsp:txXfrm>
        <a:off x="3269853" y="886512"/>
        <a:ext cx="1972131" cy="3176587"/>
      </dsp:txXfrm>
    </dsp:sp>
    <dsp:sp modelId="{26C0E711-7E59-4A4A-BAE7-9610A50E6A12}">
      <dsp:nvSpPr>
        <dsp:cNvPr id="0" name=""/>
        <dsp:cNvSpPr/>
      </dsp:nvSpPr>
      <dsp:spPr>
        <a:xfrm>
          <a:off x="5480843" y="847313"/>
          <a:ext cx="2647156" cy="317658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0" kern="1200" dirty="0">
            <a:solidFill>
              <a:schemeClr val="tx1"/>
            </a:solidFill>
          </a:endParaRPr>
        </a:p>
      </dsp:txBody>
      <dsp:txXfrm rot="16200000">
        <a:off x="4443158" y="1884998"/>
        <a:ext cx="2604801" cy="529431"/>
      </dsp:txXfrm>
    </dsp:sp>
    <dsp:sp modelId="{F2B4C654-B945-479F-822D-876148E05735}">
      <dsp:nvSpPr>
        <dsp:cNvPr id="0" name=""/>
        <dsp:cNvSpPr/>
      </dsp:nvSpPr>
      <dsp:spPr>
        <a:xfrm rot="5400000">
          <a:off x="5260090" y="3410667"/>
          <a:ext cx="466747" cy="39707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AE3A12-A514-410D-AF1F-1BEADC5DAA68}">
      <dsp:nvSpPr>
        <dsp:cNvPr id="0" name=""/>
        <dsp:cNvSpPr/>
      </dsp:nvSpPr>
      <dsp:spPr>
        <a:xfrm>
          <a:off x="6010275" y="847313"/>
          <a:ext cx="1972131" cy="317658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</a:rPr>
            <a:t>INSTRUMENTOS DE PLANIFICACIÓN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 dirty="0" smtClean="0">
            <a:solidFill>
              <a:schemeClr val="tx1"/>
            </a:solidFill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 PDGCC.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 POT.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-Plan de Desarrollo Municipal.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 Política Ambiental de Pereira. (A. 33/16)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 Normatividad.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solidFill>
                <a:schemeClr val="tx1"/>
              </a:solidFill>
            </a:rPr>
            <a:t>- SIGAM</a:t>
          </a:r>
          <a:endParaRPr lang="es-ES" sz="1400" b="0" kern="1200" dirty="0">
            <a:solidFill>
              <a:schemeClr val="tx1"/>
            </a:solidFill>
          </a:endParaRPr>
        </a:p>
      </dsp:txBody>
      <dsp:txXfrm>
        <a:off x="6010275" y="847313"/>
        <a:ext cx="1972131" cy="3176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6AFE0-22E7-4B93-8C83-A3E967AE3AF2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5213E-F60E-464E-9EE9-ED4C2429BD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740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42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673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541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571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650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16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32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5795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872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488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3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72345-ABDB-4B77-852D-E957F202E84A}" type="datetimeFigureOut">
              <a:rPr lang="es-CO" smtClean="0"/>
              <a:t>17/06/2020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DF069-44BA-4FE1-9347-D1BECC8058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63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2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99841" y="885198"/>
            <a:ext cx="9304517" cy="83002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6. PROGRAMA PREVENCIÓN Y PROTECCION EN SALUD AMBIENTAL</a:t>
            </a:r>
            <a:endParaRPr lang="en-US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872530"/>
              </p:ext>
            </p:extLst>
          </p:nvPr>
        </p:nvGraphicFramePr>
        <p:xfrm>
          <a:off x="2036344" y="2250490"/>
          <a:ext cx="4638842" cy="3068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8842">
                  <a:extLst>
                    <a:ext uri="{9D8B030D-6E8A-4147-A177-3AD203B41FA5}">
                      <a16:colId xmlns:a16="http://schemas.microsoft.com/office/drawing/2014/main" val="22337756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26741931"/>
                  </a:ext>
                </a:extLst>
              </a:tr>
              <a:tr h="15144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Elaboración, implementación y mantenimiento de programas de prevención de enfermedades y control de vectores relacionados con factores </a:t>
                      </a:r>
                      <a:r>
                        <a:rPr lang="es-MX" sz="1200" u="none" strike="noStrike" dirty="0" err="1">
                          <a:effectLst/>
                        </a:rPr>
                        <a:t>hidrometeorológicos</a:t>
                      </a:r>
                      <a:r>
                        <a:rPr lang="es-MX" sz="1200" u="none" strike="noStrike" dirty="0">
                          <a:effectLst/>
                        </a:rPr>
                        <a:t> y climatológicos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88656588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Análisis y zonificación de la distribución futura de vectores cuyo ciclo biológico está asociado a factores climáticos, respecto a los escenarios de cambio climático 2040, 2070 y 2100, incluyendo también el análisis de los impactos económicos del cambio climático por afectación a la salud pública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7101044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52254"/>
              </p:ext>
            </p:extLst>
          </p:nvPr>
        </p:nvGraphicFramePr>
        <p:xfrm>
          <a:off x="6675186" y="2250490"/>
          <a:ext cx="1494255" cy="3068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4255">
                  <a:extLst>
                    <a:ext uri="{9D8B030D-6E8A-4147-A177-3AD203B41FA5}">
                      <a16:colId xmlns:a16="http://schemas.microsoft.com/office/drawing/2014/main" val="2121371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98263906"/>
                  </a:ext>
                </a:extLst>
              </a:tr>
              <a:tr h="15144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Secretaría</a:t>
                      </a:r>
                      <a:r>
                        <a:rPr lang="en-US" sz="1200" u="none" strike="noStrike" dirty="0">
                          <a:effectLst/>
                        </a:rPr>
                        <a:t> de </a:t>
                      </a:r>
                      <a:r>
                        <a:rPr lang="en-US" sz="1200" u="none" strike="noStrike" dirty="0" err="1">
                          <a:effectLst/>
                        </a:rPr>
                        <a:t>Salud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23519859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Secretaría</a:t>
                      </a:r>
                      <a:r>
                        <a:rPr lang="en-US" sz="1200" u="none" strike="noStrike" dirty="0">
                          <a:effectLst/>
                        </a:rPr>
                        <a:t> de </a:t>
                      </a:r>
                      <a:r>
                        <a:rPr lang="en-US" sz="1200" u="none" strike="noStrike" dirty="0" err="1">
                          <a:effectLst/>
                        </a:rPr>
                        <a:t>Salud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1739361"/>
                  </a:ext>
                </a:extLst>
              </a:tr>
            </a:tbl>
          </a:graphicData>
        </a:graphic>
      </p:graphicFrame>
      <p:pic>
        <p:nvPicPr>
          <p:cNvPr id="7170" name="Picture 2" descr="El zancudo puede transmitir el coronavirus si pica a un contagiado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545" y="4267371"/>
            <a:ext cx="2944562" cy="176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9304517" cy="83002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7. PROGRAMA MITIGACIÓN DE GASES DE EFECTO INVERNADERO</a:t>
            </a:r>
            <a:endParaRPr lang="en-US" b="1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931849"/>
              </p:ext>
            </p:extLst>
          </p:nvPr>
        </p:nvGraphicFramePr>
        <p:xfrm>
          <a:off x="553452" y="1410535"/>
          <a:ext cx="7664115" cy="4469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4115">
                  <a:extLst>
                    <a:ext uri="{9D8B030D-6E8A-4147-A177-3AD203B41FA5}">
                      <a16:colId xmlns:a16="http://schemas.microsoft.com/office/drawing/2014/main" val="2986064713"/>
                    </a:ext>
                  </a:extLst>
                </a:gridCol>
              </a:tblGrid>
              <a:tr h="64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9066095"/>
                  </a:ext>
                </a:extLst>
              </a:tr>
              <a:tr h="8046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y estimación de la emisión de Gases de Efecto Invernadero por tipo de actividad productiva (energía, transporte, agricultura y otros usos del suelo, industria, manejo de residuos)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41885186"/>
                  </a:ext>
                </a:extLst>
              </a:tr>
              <a:tr h="7287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Elaboración y acompañamiento en la implementación de pactos sectoriales por la reducción de la emisiones de gases de efecto invernadero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6586638"/>
                  </a:ext>
                </a:extLst>
              </a:tr>
              <a:tr h="5566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 sistemas de transporte más eficientes que disminuyan la emisión de gases de efecto invernadero generados por fuentes móviles (reconversión a energías alternativas) (*14)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49828507"/>
                  </a:ext>
                </a:extLst>
              </a:tr>
              <a:tr h="5566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Desarrollo de un análisis del potencial local para la generación de energía a partir de fuentes no convencionales, tales como energía solar y energía eólica a escala municipal y/o residencial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76416455"/>
                  </a:ext>
                </a:extLst>
              </a:tr>
              <a:tr h="5566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Recuperación y reutilización del gas metano generado por la disposición final de residuos sólidos en el relleno sanitario regional La Glorita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26884803"/>
                  </a:ext>
                </a:extLst>
              </a:tr>
              <a:tr h="5566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Medición de la huella ecológica del municipio de Pereira, con énfasis en huella de carbono e incluyendo a la Administración Municipal y definición de alternativas para su reducción (*15)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9383599"/>
                  </a:ext>
                </a:extLst>
              </a:tr>
              <a:tr h="5263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Implementación de un sistema de alumbrado público eficiente, basado en iluminación LED y con base en energía solar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730647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150497"/>
              </p:ext>
            </p:extLst>
          </p:nvPr>
        </p:nvGraphicFramePr>
        <p:xfrm>
          <a:off x="8217567" y="1410535"/>
          <a:ext cx="2598822" cy="44698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8822">
                  <a:extLst>
                    <a:ext uri="{9D8B030D-6E8A-4147-A177-3AD203B41FA5}">
                      <a16:colId xmlns:a16="http://schemas.microsoft.com/office/drawing/2014/main" val="3212844268"/>
                    </a:ext>
                  </a:extLst>
                </a:gridCol>
              </a:tblGrid>
              <a:tr h="643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2221858"/>
                  </a:ext>
                </a:extLst>
              </a:tr>
              <a:tr h="799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85945361"/>
                  </a:ext>
                </a:extLst>
              </a:tr>
              <a:tr h="7243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9985042"/>
                  </a:ext>
                </a:extLst>
              </a:tr>
              <a:tr h="553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INFRAESTRUCTURA - </a:t>
                      </a:r>
                      <a:r>
                        <a:rPr lang="es-MX" sz="1200" u="none" strike="noStrike" dirty="0" err="1">
                          <a:effectLst/>
                        </a:rPr>
                        <a:t>Megabus</a:t>
                      </a:r>
                      <a:r>
                        <a:rPr lang="es-MX" sz="1200" u="none" strike="noStrike" dirty="0">
                          <a:effectLst/>
                        </a:rPr>
                        <a:t>, </a:t>
                      </a:r>
                      <a:r>
                        <a:rPr lang="es-MX" sz="1200" u="none" strike="noStrike" dirty="0" err="1">
                          <a:effectLst/>
                        </a:rPr>
                        <a:t>Megacable</a:t>
                      </a:r>
                      <a:r>
                        <a:rPr lang="es-MX" sz="1200" u="none" strike="noStrike" dirty="0">
                          <a:effectLst/>
                        </a:rPr>
                        <a:t>, </a:t>
                      </a:r>
                      <a:r>
                        <a:rPr lang="es-MX" sz="1200" u="none" strike="noStrike" dirty="0" smtClean="0">
                          <a:effectLst/>
                        </a:rPr>
                        <a:t>Movilidad </a:t>
                      </a:r>
                      <a:r>
                        <a:rPr lang="es-MX" sz="1200" u="none" strike="noStrike" dirty="0">
                          <a:effectLst/>
                        </a:rPr>
                        <a:t>- Planeación (POT)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88688694"/>
                  </a:ext>
                </a:extLst>
              </a:tr>
              <a:tr h="5795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SECRETARIA DE DESARROLLO SOCIAL Y POLITICA - Vivienda, Desarrollo </a:t>
                      </a:r>
                      <a:r>
                        <a:rPr lang="es-MX" sz="1200" u="none" strike="noStrike" dirty="0" smtClean="0">
                          <a:effectLst/>
                        </a:rPr>
                        <a:t>Económico </a:t>
                      </a:r>
                      <a:r>
                        <a:rPr lang="es-MX" sz="1200" u="none" strike="noStrike" dirty="0">
                          <a:effectLst/>
                        </a:rPr>
                        <a:t>y Competitividad, Energía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1558465"/>
                  </a:ext>
                </a:extLst>
              </a:tr>
              <a:tr h="553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Infraestructura, ATESA, Aseo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1043279"/>
                  </a:ext>
                </a:extLst>
              </a:tr>
              <a:tr h="553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515179"/>
                  </a:ext>
                </a:extLst>
              </a:tr>
              <a:tr h="5231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Infraestructura</a:t>
                      </a:r>
                      <a:r>
                        <a:rPr lang="en-US" sz="1200" u="none" strike="noStrike" dirty="0">
                          <a:effectLst/>
                        </a:rPr>
                        <a:t>, Rural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6958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9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078735" y="2689935"/>
            <a:ext cx="9304517" cy="8300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9600" b="1" dirty="0" smtClean="0"/>
              <a:t>GRACIAS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75607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33140" y="1090129"/>
            <a:ext cx="8921306" cy="16463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/>
              <a:t>ESTRATEGIA MUNICIPAL PARA LA ADAPTACIÓN A LA VARIABILIDAD Y AL CAMBIO CLIMATICO </a:t>
            </a:r>
            <a:r>
              <a:rPr lang="es-MX" b="1"/>
              <a:t>– </a:t>
            </a:r>
            <a:r>
              <a:rPr lang="es-MX" b="1" smtClean="0"/>
              <a:t>EMAVCC </a:t>
            </a:r>
            <a:r>
              <a:rPr lang="es-MX" b="1" dirty="0"/>
              <a:t>- 2017 </a:t>
            </a:r>
            <a:endParaRPr lang="en-US" b="1" dirty="0"/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2010325" y="4026120"/>
            <a:ext cx="7766936" cy="10968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 smtClean="0"/>
              <a:t>Dirección Estratégica de  Gestión Ambiental Municipal – </a:t>
            </a:r>
            <a:r>
              <a:rPr lang="es-MX" sz="2000" b="1" dirty="0" smtClean="0"/>
              <a:t>DEGA</a:t>
            </a:r>
          </a:p>
          <a:p>
            <a:pPr marL="0" indent="0" algn="ctr">
              <a:buNone/>
            </a:pPr>
            <a:r>
              <a:rPr lang="es-MX" sz="2000" b="1" dirty="0" smtClean="0"/>
              <a:t>Secretaría de Desarrollo Rural</a:t>
            </a:r>
            <a:endParaRPr lang="es-MX" sz="2000" b="1" dirty="0" smtClean="0"/>
          </a:p>
          <a:p>
            <a:pPr algn="ctr"/>
            <a:endParaRPr lang="es-MX" sz="2000" b="1" dirty="0" smtClean="0"/>
          </a:p>
          <a:p>
            <a:pPr marL="0" indent="0" algn="ctr">
              <a:buNone/>
            </a:pPr>
            <a:r>
              <a:rPr lang="es-MX" sz="2000" b="1" dirty="0" smtClean="0"/>
              <a:t>Pereira -   2020</a:t>
            </a:r>
          </a:p>
          <a:p>
            <a:pPr algn="ctr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651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67178" y="765790"/>
            <a:ext cx="8921306" cy="16463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OBJETIVO</a:t>
            </a:r>
            <a:endParaRPr lang="en-US" b="1" dirty="0"/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1252679" y="4852774"/>
            <a:ext cx="9550304" cy="10968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s-MX" sz="3200" b="1" dirty="0" smtClean="0"/>
          </a:p>
          <a:p>
            <a:pPr marL="0" indent="0" algn="just">
              <a:buNone/>
            </a:pPr>
            <a:r>
              <a:rPr lang="es-MX" sz="3200" b="1" dirty="0" smtClean="0"/>
              <a:t>Articular la EMAVCC al plan de Acción Municipal – 2020- 2024</a:t>
            </a:r>
            <a:endParaRPr lang="es-MX" sz="3200" b="1" dirty="0" smtClean="0"/>
          </a:p>
          <a:p>
            <a:pPr marL="0" indent="0" algn="just">
              <a:buNone/>
            </a:pPr>
            <a:endParaRPr lang="en-US" sz="32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6925151" y="2332170"/>
            <a:ext cx="1945758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200" b="1" dirty="0" smtClean="0"/>
              <a:t>Secretarías Municipales</a:t>
            </a:r>
            <a:endParaRPr lang="en-US" sz="1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7268493" y="3701473"/>
            <a:ext cx="2843070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200" b="1" dirty="0" smtClean="0"/>
              <a:t>Plan de Desarrollo Municipal 2020-2024</a:t>
            </a:r>
            <a:endParaRPr lang="en-US" sz="1200" b="1" dirty="0"/>
          </a:p>
        </p:txBody>
      </p:sp>
      <p:pic>
        <p:nvPicPr>
          <p:cNvPr id="1028" name="Picture 4" descr="Tres engranajes stock de ilustración. Ilustración de organización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87"/>
          <a:stretch/>
        </p:blipFill>
        <p:spPr bwMode="auto">
          <a:xfrm>
            <a:off x="3409867" y="2209496"/>
            <a:ext cx="3307162" cy="223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 derecha 4"/>
          <p:cNvSpPr/>
          <p:nvPr/>
        </p:nvSpPr>
        <p:spPr>
          <a:xfrm>
            <a:off x="6143177" y="2267424"/>
            <a:ext cx="630677" cy="33501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/>
          <p:cNvSpPr txBox="1"/>
          <p:nvPr/>
        </p:nvSpPr>
        <p:spPr>
          <a:xfrm>
            <a:off x="1079071" y="2803453"/>
            <a:ext cx="1590390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200" b="1" dirty="0" smtClean="0"/>
              <a:t>Plan de Acción </a:t>
            </a:r>
            <a:endParaRPr lang="en-US" sz="1200" b="1" dirty="0"/>
          </a:p>
        </p:txBody>
      </p:sp>
      <p:sp>
        <p:nvSpPr>
          <p:cNvPr id="10" name="Flecha derecha 9"/>
          <p:cNvSpPr/>
          <p:nvPr/>
        </p:nvSpPr>
        <p:spPr>
          <a:xfrm rot="10800000">
            <a:off x="2856800" y="2592638"/>
            <a:ext cx="949655" cy="33501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echa derecha 10"/>
          <p:cNvSpPr/>
          <p:nvPr/>
        </p:nvSpPr>
        <p:spPr>
          <a:xfrm>
            <a:off x="6170215" y="3627096"/>
            <a:ext cx="953599" cy="33501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nta perforada 6"/>
          <p:cNvSpPr/>
          <p:nvPr/>
        </p:nvSpPr>
        <p:spPr>
          <a:xfrm>
            <a:off x="3466214" y="4349969"/>
            <a:ext cx="3657600" cy="5756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4812287" y="4436017"/>
            <a:ext cx="271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EMAVCC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87809" y="764882"/>
            <a:ext cx="8122217" cy="830027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/>
              <a:t>ESTRATEGIA MUNICIPAL PARA LA ADAPTACIÓN A LA VARIABILIDAD Y AL CAMBIO CLIMATICO – EMAVACC - 2017 </a:t>
            </a:r>
            <a:endParaRPr lang="en-US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143896"/>
              </p:ext>
            </p:extLst>
          </p:nvPr>
        </p:nvGraphicFramePr>
        <p:xfrm>
          <a:off x="9320110" y="2648870"/>
          <a:ext cx="2766554" cy="2812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6554">
                  <a:extLst>
                    <a:ext uri="{9D8B030D-6E8A-4147-A177-3AD203B41FA5}">
                      <a16:colId xmlns:a16="http://schemas.microsoft.com/office/drawing/2014/main" val="1140414439"/>
                    </a:ext>
                  </a:extLst>
                </a:gridCol>
              </a:tblGrid>
              <a:tr h="383498">
                <a:tc>
                  <a:txBody>
                    <a:bodyPr/>
                    <a:lstStyle/>
                    <a:p>
                      <a:r>
                        <a:rPr lang="es-MX" sz="1100" dirty="0" smtClean="0">
                          <a:solidFill>
                            <a:schemeClr val="tx1"/>
                          </a:solidFill>
                        </a:rPr>
                        <a:t>1. Gestión del riesgo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127151"/>
                  </a:ext>
                </a:extLst>
              </a:tr>
              <a:tr h="383498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2. Manejo Integral del recurso hídrico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42446"/>
                  </a:ext>
                </a:extLst>
              </a:tr>
              <a:tr h="383498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3. Ecosistemas productivos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142280"/>
                  </a:ext>
                </a:extLst>
              </a:tr>
              <a:tr h="425525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4. Protección a la biodiversidad</a:t>
                      </a:r>
                      <a:r>
                        <a:rPr lang="es-MX" sz="1100" baseline="0" dirty="0" smtClean="0"/>
                        <a:t> y manejo forestal sostenible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182184"/>
                  </a:ext>
                </a:extLst>
              </a:tr>
              <a:tr h="383498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5. Gestión institucional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34027"/>
                  </a:ext>
                </a:extLst>
              </a:tr>
              <a:tr h="425525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6. Prevención y protección en salud ambiental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86813"/>
                  </a:ext>
                </a:extLst>
              </a:tr>
              <a:tr h="425525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7.Mitigación de gases de efecto invernadero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371076"/>
                  </a:ext>
                </a:extLst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885" y="354012"/>
            <a:ext cx="1494874" cy="149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9425446" y="1929571"/>
            <a:ext cx="2129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Decreto Municipal 617 del 2018</a:t>
            </a:r>
            <a:endParaRPr lang="en-US" dirty="0"/>
          </a:p>
        </p:txBody>
      </p:sp>
      <p:sp>
        <p:nvSpPr>
          <p:cNvPr id="6" name="Flecha derecha 5"/>
          <p:cNvSpPr/>
          <p:nvPr/>
        </p:nvSpPr>
        <p:spPr>
          <a:xfrm>
            <a:off x="8653838" y="3994129"/>
            <a:ext cx="568854" cy="79641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Flecha curvada hacia la derecha 6"/>
          <p:cNvSpPr/>
          <p:nvPr/>
        </p:nvSpPr>
        <p:spPr>
          <a:xfrm>
            <a:off x="8462326" y="2200811"/>
            <a:ext cx="568854" cy="1117606"/>
          </a:xfrm>
          <a:prstGeom prst="curv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506584842"/>
              </p:ext>
            </p:extLst>
          </p:nvPr>
        </p:nvGraphicFramePr>
        <p:xfrm>
          <a:off x="230971" y="1594909"/>
          <a:ext cx="8128000" cy="4949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ángulo 8"/>
          <p:cNvSpPr/>
          <p:nvPr/>
        </p:nvSpPr>
        <p:spPr>
          <a:xfrm>
            <a:off x="9134536" y="5844501"/>
            <a:ext cx="18766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MX" sz="1200" dirty="0"/>
          </a:p>
          <a:p>
            <a:pPr lvl="0" algn="ctr"/>
            <a:r>
              <a:rPr lang="es-MX" b="1" dirty="0"/>
              <a:t>META: 20%</a:t>
            </a:r>
            <a:endParaRPr lang="es-ES" b="1" dirty="0"/>
          </a:p>
        </p:txBody>
      </p:sp>
      <p:sp>
        <p:nvSpPr>
          <p:cNvPr id="10" name="Cinta perforada 9"/>
          <p:cNvSpPr/>
          <p:nvPr/>
        </p:nvSpPr>
        <p:spPr>
          <a:xfrm>
            <a:off x="2834640" y="5844501"/>
            <a:ext cx="4887482" cy="700021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/>
          <p:cNvSpPr txBox="1"/>
          <p:nvPr/>
        </p:nvSpPr>
        <p:spPr>
          <a:xfrm>
            <a:off x="3820134" y="6029167"/>
            <a:ext cx="385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Corto, mediano y largo plazo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8122217" cy="83002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1. PROGRAMA GESTIÓN DEL RIESGO</a:t>
            </a:r>
            <a:endParaRPr lang="en-US" b="1" dirty="0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210446"/>
              </p:ext>
            </p:extLst>
          </p:nvPr>
        </p:nvGraphicFramePr>
        <p:xfrm>
          <a:off x="541421" y="1312892"/>
          <a:ext cx="8194395" cy="44782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94395">
                  <a:extLst>
                    <a:ext uri="{9D8B030D-6E8A-4147-A177-3AD203B41FA5}">
                      <a16:colId xmlns:a16="http://schemas.microsoft.com/office/drawing/2014/main" val="2698789094"/>
                    </a:ext>
                  </a:extLst>
                </a:gridCol>
              </a:tblGrid>
              <a:tr h="559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1444097"/>
                  </a:ext>
                </a:extLst>
              </a:tr>
              <a:tr h="6954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Identificación, análisis y zonificación de los impactos potenciales del cambio climático en Pereira mediante los escenarios de las comunicaciones nacionales de cambio climático en cuanto a temperatura y precipitaciones proyectadas a futuro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44782552"/>
                  </a:ext>
                </a:extLst>
              </a:tr>
              <a:tr h="6298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Implementación de un sistema de información y de alertas tempranas multipropósito para la gestión del riesgo de desastres, la administración del agua a escala de cuenca hidrográfica, la gestión de la salud pública y la agricultura específica por sitio en lo relacionado con eventos </a:t>
                      </a:r>
                      <a:r>
                        <a:rPr lang="es-MX" sz="1200" u="none" strike="noStrike" dirty="0" err="1">
                          <a:effectLst/>
                        </a:rPr>
                        <a:t>hidrometeorológicos</a:t>
                      </a:r>
                      <a:r>
                        <a:rPr lang="es-MX" sz="1200" u="none" strike="noStrike" dirty="0">
                          <a:effectLst/>
                        </a:rPr>
                        <a:t> y climatológicos.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240824"/>
                  </a:ext>
                </a:extLst>
              </a:tr>
              <a:tr h="5511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Identificación, análisis y zonificación de amenazas por fenómenos de remoción en masa, inundación, vendavales, sequías y avenidas torrenciales para la zona urbana y rural del municipio incluyendo criterios relacionados con los escenarios de cambio climático 2040, 2070 y 2100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5082584"/>
                  </a:ext>
                </a:extLst>
              </a:tr>
              <a:tr h="5686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Reducción del riesgo de desastres por eventos </a:t>
                      </a:r>
                      <a:r>
                        <a:rPr lang="es-MX" sz="1200" u="none" strike="noStrike" dirty="0" err="1">
                          <a:effectLst/>
                        </a:rPr>
                        <a:t>hidrometeorológicos</a:t>
                      </a:r>
                      <a:r>
                        <a:rPr lang="es-MX" sz="1200" u="none" strike="noStrike" dirty="0">
                          <a:effectLst/>
                        </a:rPr>
                        <a:t> extremos y/o de variabilidad climática en zonas con clasificación de riesgo alto y medio mitigable, mediante la construcción de obras de bioingeniería y/o reubicación de infraestructuras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61410350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Realización de un estudio y desarrollo de una estrategia de protección financiera y aseguramiento de infraestructuras y cultivos frente a desastres y ocurrencia de eventos extremos del clima o del tiempo atmosferico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3018107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Elaboración y ejecución de los Planes de Contingencia frente a fenómenos de variabilidad climática "El Niño" y "La Niña" (*8)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69634809"/>
                  </a:ext>
                </a:extLst>
              </a:tr>
              <a:tr h="4549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y zonificación de la vulnerabilidad frente al cambio climático de la zona urbana y centros poblados urbanos de Pereira, incluyendo criterios de vulnerabilidad física de las infraestructuras y socio- económicos de las poblaciones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77322844"/>
                  </a:ext>
                </a:extLst>
              </a:tr>
              <a:tr h="433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Consolidación y mantenimiento de una base de datos histórica de situaciones de emergencia y desastre producto de eventos </a:t>
                      </a:r>
                      <a:r>
                        <a:rPr lang="es-MX" sz="1200" u="none" strike="noStrike" dirty="0" err="1">
                          <a:effectLst/>
                        </a:rPr>
                        <a:t>hidrometeorológicos</a:t>
                      </a:r>
                      <a:r>
                        <a:rPr lang="es-MX" sz="1200" u="none" strike="noStrike" dirty="0">
                          <a:effectLst/>
                        </a:rPr>
                        <a:t> en la zona urbana y rural del municipio de Pereira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6824593"/>
                  </a:ext>
                </a:extLst>
              </a:tr>
            </a:tbl>
          </a:graphicData>
        </a:graphic>
      </p:graphicFrame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48458"/>
              </p:ext>
            </p:extLst>
          </p:nvPr>
        </p:nvGraphicFramePr>
        <p:xfrm>
          <a:off x="8735816" y="1305972"/>
          <a:ext cx="2658089" cy="44851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8089">
                  <a:extLst>
                    <a:ext uri="{9D8B030D-6E8A-4147-A177-3AD203B41FA5}">
                      <a16:colId xmlns:a16="http://schemas.microsoft.com/office/drawing/2014/main" val="3966966451"/>
                    </a:ext>
                  </a:extLst>
                </a:gridCol>
              </a:tblGrid>
              <a:tr h="49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00088417"/>
                  </a:ext>
                </a:extLst>
              </a:tr>
              <a:tr h="696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 - DEGA - SEC ORDENAMIENTO TERRITORIAL- PLANEACIÓN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2867458"/>
                  </a:ext>
                </a:extLst>
              </a:tr>
              <a:tr h="63088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DIGER - Secretaría de Desarrollo Rural, Salud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2345218"/>
                  </a:ext>
                </a:extLst>
              </a:tr>
              <a:tr h="5520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DIGER, DEGA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4921943"/>
                  </a:ext>
                </a:extLst>
              </a:tr>
              <a:tr h="569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 - Infraestructura,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4664577"/>
                  </a:ext>
                </a:extLst>
              </a:tr>
              <a:tr h="4819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DIGER, Hacienda, Infraestructura,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7818768"/>
                  </a:ext>
                </a:extLst>
              </a:tr>
              <a:tr h="4819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DIGER,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5672223"/>
                  </a:ext>
                </a:extLst>
              </a:tr>
              <a:tr h="455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 - Infraestructura - Desarrollo Social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4958307"/>
                  </a:ext>
                </a:extLst>
              </a:tr>
              <a:tr h="433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DIGER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4422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57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8122217" cy="83002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/>
              <a:t>2</a:t>
            </a:r>
            <a:r>
              <a:rPr lang="es-MX" b="1" dirty="0" smtClean="0"/>
              <a:t>. MANEJO INTEGRAL DEL RECURSO HIDRICO</a:t>
            </a:r>
            <a:endParaRPr lang="en-US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943176"/>
              </p:ext>
            </p:extLst>
          </p:nvPr>
        </p:nvGraphicFramePr>
        <p:xfrm>
          <a:off x="733927" y="1340864"/>
          <a:ext cx="7471610" cy="4469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71610">
                  <a:extLst>
                    <a:ext uri="{9D8B030D-6E8A-4147-A177-3AD203B41FA5}">
                      <a16:colId xmlns:a16="http://schemas.microsoft.com/office/drawing/2014/main" val="1488590925"/>
                    </a:ext>
                  </a:extLst>
                </a:gridCol>
              </a:tblGrid>
              <a:tr h="650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24210575"/>
                  </a:ext>
                </a:extLst>
              </a:tr>
              <a:tr h="80844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Definición y evaluación de alternativas para el abastecimiento de agua en el municipio de Pereira en las que se incluyan posibles fuentes de abastecimiento alternas, herramientas para el mejoramiento de la captación y almacenamiento en los sistemas existentes y regionalización de acueductos a diferentes escalas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3076451"/>
                  </a:ext>
                </a:extLst>
              </a:tr>
              <a:tr h="10169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Análisis y zonificación de la vulnerabilidad por déficit o desabastecimiento de agua respecto al balance hídrico neto de cada cuenca hidrográfica abastecedora y frente a los escenarios de cambio climático 2040, 2070 Y 2100, contemplando también factores de vulnerabilidad derivados de aspectos tecnológicos y de infraestructura para la prestación del servicio y distintos escenarios de conservación y usos del suelo en la cuenca (*9)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00719126"/>
                  </a:ext>
                </a:extLst>
              </a:tr>
              <a:tr h="75759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 los programas de ahorro y uso eficiente en todas las empresas y sistemas de acueducto del municipio, en lo que respecta a mejoramiento de infraestructura, tecnología y sensibilización y educación en el uso adecuado del agua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9862943"/>
                  </a:ext>
                </a:extLst>
              </a:tr>
              <a:tr h="8643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Desarrollo y transferencia de tecnologías para el ahorro y uso eficiente del agua, tales como dispositivos ahorradores y sistemas de aprovechamiento de agua lluvia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11152942"/>
                  </a:ext>
                </a:extLst>
              </a:tr>
              <a:tr h="83894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Análisis y zonificación de la vulnerabilidad del sistema de alcantarillado municipal respecto a los escenarios de cambio climático 2040, 2070 y 2100, incluyendo además, una evaluación de las probabilidades de eventos de precipitación extremos en cuanto a su duración y/o magnitud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32820923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590544"/>
              </p:ext>
            </p:extLst>
          </p:nvPr>
        </p:nvGraphicFramePr>
        <p:xfrm>
          <a:off x="8205537" y="1340864"/>
          <a:ext cx="3235575" cy="44059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35575">
                  <a:extLst>
                    <a:ext uri="{9D8B030D-6E8A-4147-A177-3AD203B41FA5}">
                      <a16:colId xmlns:a16="http://schemas.microsoft.com/office/drawing/2014/main" val="3797854431"/>
                    </a:ext>
                  </a:extLst>
                </a:gridCol>
              </a:tblGrid>
              <a:tr h="1282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0873747"/>
                  </a:ext>
                </a:extLst>
              </a:tr>
              <a:tr h="79652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Secretaría de Desarrollo Rural - Aguas  y Aguas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00680431"/>
                  </a:ext>
                </a:extLst>
              </a:tr>
              <a:tr h="10019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DIGER - Salud - Rural y Aguas y Aguas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88040878"/>
                  </a:ext>
                </a:extLst>
              </a:tr>
              <a:tr h="74643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Infraestructura - Aguas y Aguas, Rural - DEGA, Educación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12756684"/>
                  </a:ext>
                </a:extLst>
              </a:tr>
              <a:tr h="8516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Rural y Aguas y Aguas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9651531"/>
                  </a:ext>
                </a:extLst>
              </a:tr>
              <a:tr h="826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DIGER - </a:t>
                      </a:r>
                      <a:r>
                        <a:rPr lang="en-US" sz="1200" u="none" strike="noStrike" dirty="0" err="1">
                          <a:effectLst/>
                        </a:rPr>
                        <a:t>Aguas</a:t>
                      </a:r>
                      <a:r>
                        <a:rPr lang="en-US" sz="1200" u="none" strike="noStrike" dirty="0">
                          <a:effectLst/>
                        </a:rPr>
                        <a:t> y </a:t>
                      </a:r>
                      <a:r>
                        <a:rPr lang="en-US" sz="1200" u="none" strike="noStrike" dirty="0" err="1">
                          <a:effectLst/>
                        </a:rPr>
                        <a:t>Aguas</a:t>
                      </a:r>
                      <a:r>
                        <a:rPr lang="en-US" sz="1200" u="none" strike="noStrike" dirty="0">
                          <a:effectLst/>
                        </a:rPr>
                        <a:t>, Rural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70143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40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8122217" cy="830027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3. PROGRAMA DE ECOSISTEMAS PRODUCTIVOS</a:t>
            </a:r>
            <a:endParaRPr lang="en-US" b="1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536089"/>
              </p:ext>
            </p:extLst>
          </p:nvPr>
        </p:nvGraphicFramePr>
        <p:xfrm>
          <a:off x="397043" y="1133810"/>
          <a:ext cx="8879304" cy="4596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79304">
                  <a:extLst>
                    <a:ext uri="{9D8B030D-6E8A-4147-A177-3AD203B41FA5}">
                      <a16:colId xmlns:a16="http://schemas.microsoft.com/office/drawing/2014/main" val="2339645128"/>
                    </a:ext>
                  </a:extLst>
                </a:gridCol>
              </a:tblGrid>
              <a:tr h="513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3349109"/>
                  </a:ext>
                </a:extLst>
              </a:tr>
              <a:tr h="75479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y zonificación de la vulnerabilidad de los principales cultivos presentes en el municipio frente a los escenarios de cambio climático 2040, 2070 y 2100, incluyendo un análisis prospectivo del aumento y pérdida de aptitud agronómica para las diferentes especies cultivables, tanto para las existentes en la actualidad como para las que podrían ganar aptitud y hoy no son cultivadas en el territorio y un análisis del uso potencial del suelo (clases agrológicas) proyectado respecto a los mismos escenarios de cambio climático (*10)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0105614"/>
                  </a:ext>
                </a:extLst>
              </a:tr>
              <a:tr h="4014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económico financiero y de mercado de los cultivos promisorios frente a la variabilidad y cambio climático 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2876222"/>
                  </a:ext>
                </a:extLst>
              </a:tr>
              <a:tr h="3332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del enfoque de Agricultura Específica por Sitio (AES) en los principales sistemas productivos agropecuarios del municipio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70927524"/>
                  </a:ext>
                </a:extLst>
              </a:tr>
              <a:tr h="53398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Reconversión de sistemas productivos agropecuarios mediante el uso de policultivos, arreglos agroforestales y silvopastoriles e introducción de cultivos y/o especies más resistentes o menos vulnerables frente al cambio climático, así como cultivos que permitan mejorar la seguridad alimentaria de los productores y de la población de la ciudad y la región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0923057"/>
                  </a:ext>
                </a:extLst>
              </a:tr>
              <a:tr h="4416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Establecimiento de alianzas estratégicas con las universidades y centros de investigación de la región con el fin de fomentar la investigación en especies resistentes a las condiciones previstas del clima futuro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9790119"/>
                  </a:ext>
                </a:extLst>
              </a:tr>
              <a:tr h="5861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Planificación y desarrollo de un proceso de aprovechamiento de los recursos maderables y no maderables del bosque como posible alternativa de desarrollo económico sostenible y resiliente a las condiciones climáticas previstas para la región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0725195"/>
                  </a:ext>
                </a:extLst>
              </a:tr>
              <a:tr h="4175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 distritos de riego en la zona rural en los que se utilicen fuentes de agua convencionales y no convencionales, tales como agua lluvia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4638050"/>
                  </a:ext>
                </a:extLst>
              </a:tr>
              <a:tr h="4496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de vulnerabilidad del sistema alimentario de la ciudad con enfoque de metabolismo urbano y con énfasis en la suficiencia y dependencia en el abastecimiento para cada uno de los alimentos básicos de la canasta familiar que podrían verse afectados por el cambio climático a escala local o global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9841459"/>
                  </a:ext>
                </a:extLst>
              </a:tr>
              <a:tr h="38141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Implementación de sistemas de agricultura urbana en edificaciones mediante huertas caseras, techos o fachadas verdes y con aplicación de tecnologías convencionales o alternativas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3096059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548582"/>
              </p:ext>
            </p:extLst>
          </p:nvPr>
        </p:nvGraphicFramePr>
        <p:xfrm>
          <a:off x="9276347" y="1167063"/>
          <a:ext cx="2454191" cy="44828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4191">
                  <a:extLst>
                    <a:ext uri="{9D8B030D-6E8A-4147-A177-3AD203B41FA5}">
                      <a16:colId xmlns:a16="http://schemas.microsoft.com/office/drawing/2014/main" val="4277784292"/>
                    </a:ext>
                  </a:extLst>
                </a:gridCol>
              </a:tblGrid>
              <a:tr h="1496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06842827"/>
                  </a:ext>
                </a:extLst>
              </a:tr>
              <a:tr h="7547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Desarrollo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971479"/>
                  </a:ext>
                </a:extLst>
              </a:tr>
              <a:tr h="40148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Económico y Competitividad - Rural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9732318"/>
                  </a:ext>
                </a:extLst>
              </a:tr>
              <a:tr h="333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Desarrollo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6810863"/>
                  </a:ext>
                </a:extLst>
              </a:tr>
              <a:tr h="533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Desarrollo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1260212"/>
                  </a:ext>
                </a:extLst>
              </a:tr>
              <a:tr h="4416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Rural - DEGA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9070833"/>
                  </a:ext>
                </a:extLst>
              </a:tr>
              <a:tr h="5861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Rural - DEGA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7685405"/>
                  </a:ext>
                </a:extLst>
              </a:tr>
              <a:tr h="4175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Desarrollo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8226038"/>
                  </a:ext>
                </a:extLst>
              </a:tr>
              <a:tr h="4496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Desarrollo Rural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4704011"/>
                  </a:ext>
                </a:extLst>
              </a:tr>
              <a:tr h="381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Secretaría</a:t>
                      </a:r>
                      <a:r>
                        <a:rPr lang="en-US" sz="1200" u="none" strike="noStrike" dirty="0">
                          <a:effectLst/>
                        </a:rPr>
                        <a:t> de </a:t>
                      </a:r>
                      <a:r>
                        <a:rPr lang="en-US" sz="1200" u="none" strike="noStrike" dirty="0" err="1">
                          <a:effectLst/>
                        </a:rPr>
                        <a:t>Desarrollo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</a:rPr>
                        <a:t>Rural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42961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57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9304517" cy="83002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/>
              <a:t>4</a:t>
            </a:r>
            <a:r>
              <a:rPr lang="es-MX" b="1" dirty="0" smtClean="0"/>
              <a:t>. PROGRAMA PROTECCIÓN A LA BIODIVERSIDAD</a:t>
            </a:r>
            <a:endParaRPr lang="en-US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843230"/>
              </p:ext>
            </p:extLst>
          </p:nvPr>
        </p:nvGraphicFramePr>
        <p:xfrm>
          <a:off x="517358" y="1282088"/>
          <a:ext cx="7664116" cy="4535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4116">
                  <a:extLst>
                    <a:ext uri="{9D8B030D-6E8A-4147-A177-3AD203B41FA5}">
                      <a16:colId xmlns:a16="http://schemas.microsoft.com/office/drawing/2014/main" val="2548938847"/>
                    </a:ext>
                  </a:extLst>
                </a:gridCol>
              </a:tblGrid>
              <a:tr h="57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0503286"/>
                  </a:ext>
                </a:extLst>
              </a:tr>
              <a:tr h="7082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Ajuste de la Estructura Ecológica Principal con enfoque de adaptación a la variabilidad y cambio climático.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5545846"/>
                  </a:ext>
                </a:extLst>
              </a:tr>
              <a:tr h="7572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 acciones para la conservación de las fuentes abastecedoras de acueductos que incluyan medidas de compra de predios y su respectivo cerramiento, mantenimiento y rehabilitación ecológica de ser necesario mediante la siembra de bosques análogos con especies locales, al igual que la implementación de incentivos a la conservación en zonas de importancia para el recurso hídrico y humedales.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92432240"/>
                  </a:ext>
                </a:extLst>
              </a:tr>
              <a:tr h="49001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Incremento de la cobertura de árboles urbanos con el fin de generar microclimas al interior de la zona urbana y mejorar las condiciones de confort térmico en zonas con baja densidad de árboles teniendo como base la Estructura Ecológica Principal del municipio de Pereira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90622375"/>
                  </a:ext>
                </a:extLst>
              </a:tr>
              <a:tr h="77066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Análisis y zonificación de la vulnerabilidad de los principales ecosistemas y servicios ecosistémicos frente a los escenarios de cambio climático 2040, 2070 y 2100, incluyendo análisis del potencial de alteración de la distribución espacial de zonas de vida, análisis de diversidad funcional, estado de conservación y amenaza y estudios fenológicos para las especies de interés ecológico o económico (*12)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53683808"/>
                  </a:ext>
                </a:extLst>
              </a:tr>
              <a:tr h="61474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Implementación de acciones de conservación en ecosistemas estratégicos y vulnerables frente al cambio climático que se encuentren por fuera de las áreas estratégicas para el recursos hídrico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67358860"/>
                  </a:ext>
                </a:extLst>
              </a:tr>
              <a:tr h="49001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Actualización y mantenimiento del inventario, estado y zonificación actual de los árboles urbanos, al igual que de la zonificación de riesgo por islas de calor urbanas, mediante el Sistema de Información de Árboles de Pereira (SIAP)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1072235"/>
                  </a:ext>
                </a:extLst>
              </a:tr>
              <a:tr h="4632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Implementación de bosques </a:t>
                      </a:r>
                      <a:r>
                        <a:rPr lang="es-MX" sz="1200" u="none" strike="noStrike" dirty="0" err="1">
                          <a:effectLst/>
                        </a:rPr>
                        <a:t>dendroenergéticos</a:t>
                      </a:r>
                      <a:r>
                        <a:rPr lang="es-MX" sz="1200" u="none" strike="noStrike" dirty="0">
                          <a:effectLst/>
                        </a:rPr>
                        <a:t> con el fin de reducir la presión de deforestación en los ecosistemas naturales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4635230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909585"/>
              </p:ext>
            </p:extLst>
          </p:nvPr>
        </p:nvGraphicFramePr>
        <p:xfrm>
          <a:off x="8181474" y="1309819"/>
          <a:ext cx="2962275" cy="4421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62275">
                  <a:extLst>
                    <a:ext uri="{9D8B030D-6E8A-4147-A177-3AD203B41FA5}">
                      <a16:colId xmlns:a16="http://schemas.microsoft.com/office/drawing/2014/main" val="3665810057"/>
                    </a:ext>
                  </a:extLst>
                </a:gridCol>
              </a:tblGrid>
              <a:tr h="112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22872121"/>
                  </a:ext>
                </a:extLst>
              </a:tr>
              <a:tr h="6991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Secretaría de Desarrollo Rural - PLANEACIÓN (POT - DEGA)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0631736"/>
                  </a:ext>
                </a:extLst>
              </a:tr>
              <a:tr h="7475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Rural - Secretaría de Hacienda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33429404"/>
                  </a:ext>
                </a:extLst>
              </a:tr>
              <a:tr h="483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Infraestructura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8130952"/>
                  </a:ext>
                </a:extLst>
              </a:tr>
              <a:tr h="760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DIGER - DEGA-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095560"/>
                  </a:ext>
                </a:extLst>
              </a:tr>
              <a:tr h="6067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Secretaría de Desarrollo Rural - DEGA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5278681"/>
                  </a:ext>
                </a:extLst>
              </a:tr>
              <a:tr h="483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Infraestructura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40183215"/>
                  </a:ext>
                </a:extLst>
              </a:tr>
              <a:tr h="45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Secretaría</a:t>
                      </a:r>
                      <a:r>
                        <a:rPr lang="en-US" sz="1200" u="none" strike="noStrike" dirty="0">
                          <a:effectLst/>
                        </a:rPr>
                        <a:t> de </a:t>
                      </a:r>
                      <a:r>
                        <a:rPr lang="en-US" sz="1200" u="none" strike="noStrike" dirty="0" err="1">
                          <a:effectLst/>
                        </a:rPr>
                        <a:t>Desarrollo</a:t>
                      </a:r>
                      <a:r>
                        <a:rPr lang="en-US" sz="1200" u="none" strike="noStrike" dirty="0">
                          <a:effectLst/>
                        </a:rPr>
                        <a:t> rural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9238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3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1872" y="452061"/>
            <a:ext cx="9304517" cy="83002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5. PROGRAMA GESTIÓN INSTITUCIONAL</a:t>
            </a:r>
            <a:endParaRPr lang="en-US" b="1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929084"/>
              </p:ext>
            </p:extLst>
          </p:nvPr>
        </p:nvGraphicFramePr>
        <p:xfrm>
          <a:off x="371392" y="1288829"/>
          <a:ext cx="7605545" cy="4488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05545">
                  <a:extLst>
                    <a:ext uri="{9D8B030D-6E8A-4147-A177-3AD203B41FA5}">
                      <a16:colId xmlns:a16="http://schemas.microsoft.com/office/drawing/2014/main" val="949069332"/>
                    </a:ext>
                  </a:extLst>
                </a:gridCol>
              </a:tblGrid>
              <a:tr h="456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ACTIVIDADES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0027742"/>
                  </a:ext>
                </a:extLst>
              </a:tr>
              <a:tr h="72474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Mejoramiento de la capacidad de respuesta administrativa y operativa de las instituciones y comunidades frente a eventos como incendios forestales, lluvias torrenciales, deslizamientos, inundaciones y vendavales, mediante el fortalecimiento del fondo local para la atención de desastres y la adecuada capacitación y dotación de los organismos de respuesta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2232653"/>
                  </a:ext>
                </a:extLst>
              </a:tr>
              <a:tr h="65691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Desarrollo de instrumentos y actividades de difusión, sensibilización, capacitación, formación y educación con diferentes tipos de público objetivo sobre conceptos básicos y avanzados en relación al cambio climático y la variabilidad climática, así como sobre riesgos potenciales y herramientas y medidas de adaptación y mitigación (*13)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14624459"/>
                  </a:ext>
                </a:extLst>
              </a:tr>
              <a:tr h="58908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Acompañamiento a Instituciones Educativas de Básica y Media en la estructuración de PRAES con enfoque de cambio climático o en los que se incluya este proceso de forma armónica con otras temáticas prioritarias y estructuración de una Red de PRAES en cambio climático en Pereira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60093288"/>
                  </a:ext>
                </a:extLst>
              </a:tr>
              <a:tr h="3927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Promoción de procesos y campañas de consumo responsable y reducción de la generación de residuos sólidos con potencial de emisiones de Gases de Efecto Invernadero en su ciclo de vida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29784215"/>
                  </a:ext>
                </a:extLst>
              </a:tr>
              <a:tr h="592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Establecimiento de un programa de incentivos para el ahorro y uso eficiente del agua, para el aprovechamiento de aguas lluvias, para la reducción del consumo de energía y para la generación de energía a escala residencial producto de fuentes no convencionales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683197"/>
                  </a:ext>
                </a:extLst>
              </a:tr>
              <a:tr h="4926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Estructuración del Código de Construcción Sostenible de Pereira en el que se incluyan medidas y herramientas para la promoción de la construcción de edificaciones eficientes en cuanto a consumo de energía, agua y materiales.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60389197"/>
                  </a:ext>
                </a:extLst>
              </a:tr>
              <a:tr h="37129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Participación y fortalecimiento del Nodo Regional de Cambio Climático del Eje Cafetero en el marco del Sistema Nacional de Cambio Climático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4960701"/>
                  </a:ext>
                </a:extLst>
              </a:tr>
              <a:tr h="4855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Desarrollo de micro proyectos de gestión del cambio climático a escala barrial y </a:t>
                      </a:r>
                      <a:r>
                        <a:rPr lang="es-MX" sz="1200" u="none" strike="noStrike" dirty="0" err="1">
                          <a:effectLst/>
                        </a:rPr>
                        <a:t>veredal</a:t>
                      </a:r>
                      <a:r>
                        <a:rPr lang="es-MX" sz="1200" u="none" strike="noStrike" dirty="0">
                          <a:effectLst/>
                        </a:rPr>
                        <a:t>, en los que la comunidad participe de su identificación, formulación y ejecución como estrategia para favorecer la gobernanza local frente al cambio climático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10154898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66730"/>
              </p:ext>
            </p:extLst>
          </p:nvPr>
        </p:nvGraphicFramePr>
        <p:xfrm>
          <a:off x="7976937" y="1282088"/>
          <a:ext cx="3344361" cy="4443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44361">
                  <a:extLst>
                    <a:ext uri="{9D8B030D-6E8A-4147-A177-3AD203B41FA5}">
                      <a16:colId xmlns:a16="http://schemas.microsoft.com/office/drawing/2014/main" val="4235623456"/>
                    </a:ext>
                  </a:extLst>
                </a:gridCol>
              </a:tblGrid>
              <a:tr h="90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RESPONSABLE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379819"/>
                  </a:ext>
                </a:extLst>
              </a:tr>
              <a:tr h="7172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DIGER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72684227"/>
                  </a:ext>
                </a:extLst>
              </a:tr>
              <a:tr h="6500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Educación,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4557767"/>
                  </a:ext>
                </a:extLst>
              </a:tr>
              <a:tr h="5829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Secretaría de Educación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6550439"/>
                  </a:ext>
                </a:extLst>
              </a:tr>
              <a:tr h="388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ASEO - RURAL, Educación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84507376"/>
                  </a:ext>
                </a:extLst>
              </a:tr>
              <a:tr h="5864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</a:rPr>
                        <a:t>DEGA - Vivienda - infraestructura - Planeación - Rural, Aguas y Aguas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44119584"/>
                  </a:ext>
                </a:extLst>
              </a:tr>
              <a:tr h="487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Vivienda - Infraestructura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694008"/>
                  </a:ext>
                </a:extLst>
              </a:tr>
              <a:tr h="36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DEGA - Rural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48153554"/>
                  </a:ext>
                </a:extLst>
              </a:tr>
              <a:tr h="4804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Secretaría</a:t>
                      </a:r>
                      <a:r>
                        <a:rPr lang="en-US" sz="1200" u="none" strike="noStrike" dirty="0">
                          <a:effectLst/>
                        </a:rPr>
                        <a:t> de </a:t>
                      </a:r>
                      <a:r>
                        <a:rPr lang="en-US" sz="1200" u="none" strike="noStrike" dirty="0" err="1">
                          <a:effectLst/>
                        </a:rPr>
                        <a:t>Desarrollo</a:t>
                      </a:r>
                      <a:r>
                        <a:rPr lang="en-US" sz="1200" u="none" strike="noStrike" dirty="0">
                          <a:effectLst/>
                        </a:rPr>
                        <a:t> Rural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66130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85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2225</Words>
  <Application>Microsoft Office PowerPoint</Application>
  <PresentationFormat>Panorámica</PresentationFormat>
  <Paragraphs>155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Pablo González Cañas</dc:creator>
  <cp:lastModifiedBy>user</cp:lastModifiedBy>
  <cp:revision>22</cp:revision>
  <dcterms:created xsi:type="dcterms:W3CDTF">2020-01-08T22:04:33Z</dcterms:created>
  <dcterms:modified xsi:type="dcterms:W3CDTF">2020-06-17T20:24:20Z</dcterms:modified>
</cp:coreProperties>
</file>